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323" r:id="rId2"/>
    <p:sldId id="324" r:id="rId3"/>
    <p:sldId id="280" r:id="rId4"/>
    <p:sldId id="282" r:id="rId5"/>
    <p:sldId id="347" r:id="rId6"/>
    <p:sldId id="352" r:id="rId7"/>
    <p:sldId id="332" r:id="rId8"/>
    <p:sldId id="351" r:id="rId9"/>
    <p:sldId id="335" r:id="rId10"/>
    <p:sldId id="355" r:id="rId11"/>
    <p:sldId id="333" r:id="rId12"/>
    <p:sldId id="353" r:id="rId13"/>
    <p:sldId id="334" r:id="rId14"/>
    <p:sldId id="354" r:id="rId15"/>
    <p:sldId id="336" r:id="rId16"/>
    <p:sldId id="337" r:id="rId17"/>
    <p:sldId id="341" r:id="rId18"/>
    <p:sldId id="338" r:id="rId19"/>
    <p:sldId id="339" r:id="rId20"/>
    <p:sldId id="342" r:id="rId21"/>
    <p:sldId id="340" r:id="rId22"/>
    <p:sldId id="343" r:id="rId23"/>
    <p:sldId id="345" r:id="rId24"/>
    <p:sldId id="34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8F8025-B8D1-EEAF-EA46-460A3F4507A3}" name="Emily Taaffe" initials="ET" userId="S::emily.taaffe@sheffield.gov.uk::6a867355-073d-425e-9483-ecf53b5df519" providerId="AD"/>
  <p188:author id="{36D5583A-A63E-D6BE-A10B-D6F61409E940}" name="Natalie Burrows" initials="NB" userId="S::natalie.burrows@sheffield.gov.uk::24a29511-66b5-461b-acc8-39c0bead2aad" providerId="AD"/>
  <p188:author id="{BE679F56-447C-58C9-D51C-8BE4F96A0B1D}" name="Catherine Mercer" initials="CM" userId="S::catherine.mercer@sheffield.gov.uk::226f853e-478a-4e93-ab8b-ffb70db4dcdf" providerId="AD"/>
  <p188:author id="{356B4A60-C159-7019-018A-570D5D13C24B}" name="Jennifer Richardson" initials="JR" userId="S::jennifer.richardson@sheffield.gov.uk::f1c911e8-d48c-46ec-b8f5-b97f59db8974" providerId="AD"/>
  <p188:author id="{95B7F090-1D95-7CDD-5DD5-CE4665B9D434}" name="Emma Ajerlo" initials="EA" userId="S::Emma.Ajerlo@sheffield.gov.uk::6e96402c-40b9-4084-ae95-b77f158b16c8" providerId="AD"/>
  <p188:author id="{0F6E9EA0-F2FE-4100-6059-14B3702BE2B9}" name="Natalie Burrows" initials="" userId="S::Natalie.Burrows@sheffield.gov.uk::24a29511-66b5-461b-acc8-39c0bead2aad" providerId="AD"/>
  <p188:author id="{ABC62DB1-0554-2F4B-3D53-DA62B4F34A20}" name="Emma Ajerlo" initials="EA" userId="S::emma.ajerlo@sheffield.gov.uk::6e96402c-40b9-4084-ae95-b77f158b16c8" providerId="AD"/>
  <p188:author id="{9FB72BB2-4016-EE9E-BB70-4694CAFA33CB}" name="Helen Iwan" initials="HI" userId="S::helen.iwan@sheffield.gov.uk::7c236488-4ccf-4856-b736-b8f9439c0d65" providerId="AD"/>
  <p188:author id="{50FD7AC7-2458-AF48-B973-52A1C7D8D2E1}" name="Karen Worne" initials="KW" userId="S::Karen.Worne@Sheffield.gov.uk::ebb73dac-f732-47fe-8d44-107d58baf3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8A3F0E"/>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1D13D-5CC0-43F1-BEE6-7EE95232EAE9}" v="5" dt="2025-10-16T08:25:16.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9CC00-C7AC-47A7-9996-E1E232DBD7A7}" type="datetimeFigureOut">
              <a:rPr lang="en-GB" smtClean="0"/>
              <a:t>11/02/2026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CBC1F-DA04-420C-BB12-BFCD15B2C0CF}" type="slidenum">
              <a:rPr lang="en-GB" smtClean="0"/>
              <a:t>‹#›</a:t>
            </a:fld>
            <a:endParaRPr lang="en-GB"/>
          </a:p>
        </p:txBody>
      </p:sp>
    </p:spTree>
    <p:extLst>
      <p:ext uri="{BB962C8B-B14F-4D97-AF65-F5344CB8AC3E}">
        <p14:creationId xmlns:p14="http://schemas.microsoft.com/office/powerpoint/2010/main" val="81760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heffieldcc.maps.arcgis.com/apps/instant/nearby/index.html?appid=4f471176fc2344d885fa2b53a5ffd81c%3Fappid%3D4f471176fc2344d885fa2b53a5ffd81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10893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AF650-2C7D-2A79-2D1A-472E45B52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E8A77-4009-202F-D16B-75774364B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1EF64-2D5E-A1E7-033B-6385FF2668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B4A69B-A771-B7A9-671E-693D53B02D68}"/>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422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BF97B-9533-8BB1-C72C-D0D194534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31906-926F-43A7-2388-F4DB64390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C5697-67D7-6596-6805-0286555BD3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A2C332-3BF6-28E8-7719-68FCE65B415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93919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8AFB9-8E17-8617-D1DD-F3291E84E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CB511-9D1B-DD1C-FF66-BAE1EE2C15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AD9A4-A8BF-171D-91BE-2A87811185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090AFA-34DD-242C-035B-1976C11D7CF7}"/>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83734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BE2B8-28F4-6662-F095-876B2E324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8E58D2-203B-FF8E-B06A-030048E23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03243-49D5-79A3-FCDA-C2A20053A5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D28C37-F24A-6D61-8724-DC3802715FD7}"/>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3056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EFC5F-75BB-C941-226A-B46E04571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C5836-CCED-9E89-F18E-79C86335D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59527-793C-E85A-5FBB-980E889733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6C8856-CA1D-7293-81A7-CD61791D3B0B}"/>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1292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1ED6C-1B70-0245-B302-B8493B698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85FD6-2BA9-564F-8441-147C7B639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BED927-E181-8281-FD42-FBEFDC6C35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47D50F-8F8D-7BB9-B8AB-92C6EABC4246}"/>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52817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1ED6C-1B70-0245-B302-B8493B698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85FD6-2BA9-564F-8441-147C7B639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BED927-E181-8281-FD42-FBEFDC6C35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47D50F-8F8D-7BB9-B8AB-92C6EABC4246}"/>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26858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A772A-6547-8298-9B05-353E02E91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99036-6481-827C-EFBE-978763A3A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C3BDC-4E4C-A951-02B7-929BDC0AE2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D1EAE7-C495-948A-D27F-90EE81C826F4}"/>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01562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97759-30C5-543C-24BC-41C6F6295F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1FF21-8591-DCD6-C3FF-A48E86152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B4E0E-745D-A39B-7721-6430C604EA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553F50-37C2-1D40-71FB-53E50B8BAFCE}"/>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44992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FE7AC-4665-B6E3-AE89-EE6D77CE5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EEA5C-ED4F-1C96-F4DD-B9F87E927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73FA5F-75CF-DDE5-15ED-D7E7AE389B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38EB83-BD55-6F9A-98F7-895A746D56FC}"/>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19</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0198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63226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51C5C-3120-0272-AA46-5DBFAD7EB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E40FD-FD2E-05DF-B643-FAE21CA05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6D4A1-1344-A813-477E-7E04AA16BF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CC64ED-CE10-1FC9-569C-4CED2479AE17}"/>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86488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C2692-D3E2-1806-6AB1-D8926F400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BFECF-EB6A-52D8-6E0B-1AF524201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48FE6B-FA45-3245-ED8D-A5F0E0A198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53C361-DACD-D885-5F0C-83C59ABCF010}"/>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05987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9426D-C3D9-8D45-E5FC-3AC6B21B3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BF241-5681-E053-0F62-EAAF234D7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EA7BD-E321-CED6-8DA8-DF8D1B4F6E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41F9CE-FB3F-9C32-3EF1-28EDFA6BD60E}"/>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22</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78554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53833-B497-57D6-9583-D6EE7F8FD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73BBF-E004-DA04-FD30-6CCEBADD5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488C82-098E-E444-AD42-8C7E3A2440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23DE1F-05E7-8006-245D-30ED3D381566}"/>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33110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A5BDC-58F6-A6D4-4302-5E3899C6E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A2667-515F-3909-6CCA-8505B6E60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1F600-170E-698F-9F00-76EB0E259C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DD0F17-AA36-7B05-91DE-5DFAC94A62F1}"/>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1516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6062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1842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Family Hubs</a:t>
            </a:r>
            <a:endParaRPr lang="en-GB" dirty="0"/>
          </a:p>
        </p:txBody>
      </p:sp>
      <p:sp>
        <p:nvSpPr>
          <p:cNvPr id="4" name="Slide Number Placeholder 3"/>
          <p:cNvSpPr>
            <a:spLocks noGrp="1"/>
          </p:cNvSpPr>
          <p:nvPr>
            <p:ph type="sldNum" sz="quarter" idx="5"/>
          </p:nvPr>
        </p:nvSpPr>
        <p:spPr/>
        <p:txBody>
          <a:bodyPr/>
          <a:lstStyle/>
          <a:p>
            <a:fld id="{11DCBC1F-DA04-420C-BB12-BFCD15B2C0CF}" type="slidenum">
              <a:rPr lang="en-GB" smtClean="0"/>
              <a:t>5</a:t>
            </a:fld>
            <a:endParaRPr lang="en-GB"/>
          </a:p>
        </p:txBody>
      </p:sp>
    </p:spTree>
    <p:extLst>
      <p:ext uri="{BB962C8B-B14F-4D97-AF65-F5344CB8AC3E}">
        <p14:creationId xmlns:p14="http://schemas.microsoft.com/office/powerpoint/2010/main" val="386482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C52BA-B80C-6B41-BC04-E1BA5391B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EB346-FC2C-DA6E-8594-7676F8BD8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7D319-83CE-5F00-E6F4-CBDEA6EFCE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D6725C-B286-D29F-ED9B-CF11C0C818CE}"/>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8935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BD4F0-30A2-FB14-6CC4-CC8D971D5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3EE9F-BC4B-3389-BB3E-CAD08E9712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71DED-242A-1B09-48CF-210AC9FD9F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3342B5-2EFD-EB0D-A15C-5C31653F8CC1}"/>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7911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73F19-0B64-6DD4-B344-568008F36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C46E1-BC72-C3F6-C6F6-F3BED615B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0A166-290D-E6D6-6E29-AE8DAB79F9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38005B-5C1B-BEFE-CBA6-C917E9F5DC2C}"/>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4130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EF109-271B-C06E-356E-837BCC359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1C01D-5074-5137-E483-15E3F505C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D35B70-75FE-D315-A82D-B8FCC6AD62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98D02E-0E5D-FC2F-FDCB-F80526540A5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63AEAED-7CEE-42ED-A750-56394A9C19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72577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bg object 16">
            <a:extLst>
              <a:ext uri="{FF2B5EF4-FFF2-40B4-BE49-F238E27FC236}">
                <a16:creationId xmlns:a16="http://schemas.microsoft.com/office/drawing/2014/main" id="{6A5FA51E-9F64-8C0A-9D22-7B236756DB6F}"/>
              </a:ext>
            </a:extLst>
          </p:cNvPr>
          <p:cNvSpPr>
            <a:spLocks noGrp="1" noRot="1" noMove="1" noResize="1" noEditPoints="1" noAdjustHandles="1" noChangeArrowheads="1" noChangeShapeType="1"/>
          </p:cNvSpPr>
          <p:nvPr userDrawn="1"/>
        </p:nvSpPr>
        <p:spPr>
          <a:xfrm>
            <a:off x="0" y="0"/>
            <a:ext cx="12193270" cy="3655695"/>
          </a:xfrm>
          <a:custGeom>
            <a:avLst/>
            <a:gdLst/>
            <a:ahLst/>
            <a:cxnLst/>
            <a:rect l="l" t="t" r="r" b="b"/>
            <a:pathLst>
              <a:path w="12193270" h="3655695">
                <a:moveTo>
                  <a:pt x="0" y="3655580"/>
                </a:moveTo>
                <a:lnTo>
                  <a:pt x="12193193" y="3655580"/>
                </a:lnTo>
                <a:lnTo>
                  <a:pt x="12193193" y="0"/>
                </a:lnTo>
                <a:lnTo>
                  <a:pt x="0" y="0"/>
                </a:lnTo>
                <a:lnTo>
                  <a:pt x="0" y="3655580"/>
                </a:lnTo>
                <a:close/>
              </a:path>
            </a:pathLst>
          </a:custGeom>
          <a:solidFill>
            <a:srgbClr val="8FD1DA">
              <a:alpha val="69999"/>
            </a:srgbClr>
          </a:solidFill>
        </p:spPr>
        <p:txBody>
          <a:bodyPr wrap="square" lIns="0" tIns="0" rIns="0" bIns="0" rtlCol="0"/>
          <a:lstStyle/>
          <a:p>
            <a:endParaRPr/>
          </a:p>
        </p:txBody>
      </p:sp>
      <p:sp>
        <p:nvSpPr>
          <p:cNvPr id="10" name="object 2">
            <a:extLst>
              <a:ext uri="{FF2B5EF4-FFF2-40B4-BE49-F238E27FC236}">
                <a16:creationId xmlns:a16="http://schemas.microsoft.com/office/drawing/2014/main" id="{7F5E82FE-6F62-044D-EB3A-F189A003A609}"/>
              </a:ext>
            </a:extLst>
          </p:cNvPr>
          <p:cNvSpPr>
            <a:spLocks noGrp="1" noRot="1" noMove="1" noResize="1" noEditPoints="1" noAdjustHandles="1" noChangeArrowheads="1" noChangeShapeType="1"/>
          </p:cNvSpPr>
          <p:nvPr userDrawn="1"/>
        </p:nvSpPr>
        <p:spPr>
          <a:xfrm>
            <a:off x="7857998" y="0"/>
            <a:ext cx="1747520" cy="859155"/>
          </a:xfrm>
          <a:custGeom>
            <a:avLst/>
            <a:gdLst/>
            <a:ahLst/>
            <a:cxnLst/>
            <a:rect l="l" t="t" r="r" b="b"/>
            <a:pathLst>
              <a:path w="1747520" h="859155">
                <a:moveTo>
                  <a:pt x="1747240" y="792873"/>
                </a:moveTo>
                <a:lnTo>
                  <a:pt x="1745792" y="744575"/>
                </a:lnTo>
                <a:lnTo>
                  <a:pt x="1741500" y="697039"/>
                </a:lnTo>
                <a:lnTo>
                  <a:pt x="1734464" y="650354"/>
                </a:lnTo>
                <a:lnTo>
                  <a:pt x="1724748" y="604608"/>
                </a:lnTo>
                <a:lnTo>
                  <a:pt x="1712442" y="559866"/>
                </a:lnTo>
                <a:lnTo>
                  <a:pt x="1697634" y="516216"/>
                </a:lnTo>
                <a:lnTo>
                  <a:pt x="1680400" y="473760"/>
                </a:lnTo>
                <a:lnTo>
                  <a:pt x="1660817" y="432549"/>
                </a:lnTo>
                <a:lnTo>
                  <a:pt x="1638985" y="392696"/>
                </a:lnTo>
                <a:lnTo>
                  <a:pt x="1614970" y="354279"/>
                </a:lnTo>
                <a:lnTo>
                  <a:pt x="1588871" y="317360"/>
                </a:lnTo>
                <a:lnTo>
                  <a:pt x="1560766" y="282041"/>
                </a:lnTo>
                <a:lnTo>
                  <a:pt x="1530718" y="248399"/>
                </a:lnTo>
                <a:lnTo>
                  <a:pt x="1498841" y="216522"/>
                </a:lnTo>
                <a:lnTo>
                  <a:pt x="1465199" y="186474"/>
                </a:lnTo>
                <a:lnTo>
                  <a:pt x="1429880" y="158369"/>
                </a:lnTo>
                <a:lnTo>
                  <a:pt x="1392961" y="132270"/>
                </a:lnTo>
                <a:lnTo>
                  <a:pt x="1354543" y="108254"/>
                </a:lnTo>
                <a:lnTo>
                  <a:pt x="1314691" y="86423"/>
                </a:lnTo>
                <a:lnTo>
                  <a:pt x="1273479" y="66840"/>
                </a:lnTo>
                <a:lnTo>
                  <a:pt x="1231023" y="49606"/>
                </a:lnTo>
                <a:lnTo>
                  <a:pt x="1187373" y="34798"/>
                </a:lnTo>
                <a:lnTo>
                  <a:pt x="1142631" y="22491"/>
                </a:lnTo>
                <a:lnTo>
                  <a:pt x="1096886" y="12776"/>
                </a:lnTo>
                <a:lnTo>
                  <a:pt x="1050201" y="5740"/>
                </a:lnTo>
                <a:lnTo>
                  <a:pt x="1002665" y="1447"/>
                </a:lnTo>
                <a:lnTo>
                  <a:pt x="954366" y="0"/>
                </a:lnTo>
                <a:lnTo>
                  <a:pt x="875576" y="0"/>
                </a:lnTo>
                <a:lnTo>
                  <a:pt x="871689" y="0"/>
                </a:lnTo>
                <a:lnTo>
                  <a:pt x="0" y="0"/>
                </a:lnTo>
                <a:lnTo>
                  <a:pt x="0" y="66128"/>
                </a:lnTo>
                <a:lnTo>
                  <a:pt x="1435" y="114439"/>
                </a:lnTo>
                <a:lnTo>
                  <a:pt x="5727" y="161975"/>
                </a:lnTo>
                <a:lnTo>
                  <a:pt x="12763" y="208661"/>
                </a:lnTo>
                <a:lnTo>
                  <a:pt x="22479" y="254406"/>
                </a:lnTo>
                <a:lnTo>
                  <a:pt x="34785" y="299148"/>
                </a:lnTo>
                <a:lnTo>
                  <a:pt x="49593" y="342798"/>
                </a:lnTo>
                <a:lnTo>
                  <a:pt x="66827" y="385254"/>
                </a:lnTo>
                <a:lnTo>
                  <a:pt x="86410" y="426466"/>
                </a:lnTo>
                <a:lnTo>
                  <a:pt x="108242" y="466318"/>
                </a:lnTo>
                <a:lnTo>
                  <a:pt x="132257" y="504736"/>
                </a:lnTo>
                <a:lnTo>
                  <a:pt x="158356" y="541655"/>
                </a:lnTo>
                <a:lnTo>
                  <a:pt x="186461" y="576973"/>
                </a:lnTo>
                <a:lnTo>
                  <a:pt x="216509" y="610616"/>
                </a:lnTo>
                <a:lnTo>
                  <a:pt x="248386" y="642493"/>
                </a:lnTo>
                <a:lnTo>
                  <a:pt x="282028" y="672541"/>
                </a:lnTo>
                <a:lnTo>
                  <a:pt x="317347" y="700646"/>
                </a:lnTo>
                <a:lnTo>
                  <a:pt x="354266" y="726744"/>
                </a:lnTo>
                <a:lnTo>
                  <a:pt x="392684" y="750760"/>
                </a:lnTo>
                <a:lnTo>
                  <a:pt x="432536" y="772591"/>
                </a:lnTo>
                <a:lnTo>
                  <a:pt x="473748" y="792175"/>
                </a:lnTo>
                <a:lnTo>
                  <a:pt x="516204" y="809409"/>
                </a:lnTo>
                <a:lnTo>
                  <a:pt x="559854" y="824217"/>
                </a:lnTo>
                <a:lnTo>
                  <a:pt x="604596" y="836523"/>
                </a:lnTo>
                <a:lnTo>
                  <a:pt x="650341" y="846239"/>
                </a:lnTo>
                <a:lnTo>
                  <a:pt x="697026" y="853274"/>
                </a:lnTo>
                <a:lnTo>
                  <a:pt x="744562" y="857567"/>
                </a:lnTo>
                <a:lnTo>
                  <a:pt x="792873" y="859002"/>
                </a:lnTo>
                <a:lnTo>
                  <a:pt x="871689" y="859002"/>
                </a:lnTo>
                <a:lnTo>
                  <a:pt x="875576" y="859002"/>
                </a:lnTo>
                <a:lnTo>
                  <a:pt x="1747240" y="859002"/>
                </a:lnTo>
                <a:lnTo>
                  <a:pt x="1747240" y="792873"/>
                </a:lnTo>
                <a:close/>
              </a:path>
            </a:pathLst>
          </a:custGeom>
          <a:solidFill>
            <a:srgbClr val="8FD1DA"/>
          </a:solidFill>
        </p:spPr>
        <p:txBody>
          <a:bodyPr wrap="square" lIns="0" tIns="0" rIns="0" bIns="0" rtlCol="0"/>
          <a:lstStyle/>
          <a:p>
            <a:endParaRPr/>
          </a:p>
        </p:txBody>
      </p:sp>
      <p:grpSp>
        <p:nvGrpSpPr>
          <p:cNvPr id="11" name="object 3">
            <a:extLst>
              <a:ext uri="{FF2B5EF4-FFF2-40B4-BE49-F238E27FC236}">
                <a16:creationId xmlns:a16="http://schemas.microsoft.com/office/drawing/2014/main" id="{0A09C483-2E7E-2A1F-295D-25801E817C54}"/>
              </a:ext>
            </a:extLst>
          </p:cNvPr>
          <p:cNvGrpSpPr>
            <a:grpSpLocks noGrp="1" noUngrp="1" noRot="1" noMove="1" noResize="1"/>
          </p:cNvGrpSpPr>
          <p:nvPr userDrawn="1"/>
        </p:nvGrpSpPr>
        <p:grpSpPr>
          <a:xfrm>
            <a:off x="9605234" y="0"/>
            <a:ext cx="2588260" cy="2593975"/>
            <a:chOff x="9605234" y="0"/>
            <a:chExt cx="2588260" cy="2593975"/>
          </a:xfrm>
        </p:grpSpPr>
        <p:sp>
          <p:nvSpPr>
            <p:cNvPr id="12" name="object 4">
              <a:extLst>
                <a:ext uri="{FF2B5EF4-FFF2-40B4-BE49-F238E27FC236}">
                  <a16:creationId xmlns:a16="http://schemas.microsoft.com/office/drawing/2014/main" id="{9A19AE50-1B89-CEA9-EC44-C62941C330B6}"/>
                </a:ext>
              </a:extLst>
            </p:cNvPr>
            <p:cNvSpPr>
              <a:spLocks noGrp="1" noRot="1" noMove="1" noResize="1" noEditPoints="1" noAdjustHandles="1" noChangeArrowheads="1" noChangeShapeType="1"/>
            </p:cNvSpPr>
            <p:nvPr/>
          </p:nvSpPr>
          <p:spPr>
            <a:xfrm>
              <a:off x="10480809" y="859002"/>
              <a:ext cx="875665" cy="859155"/>
            </a:xfrm>
            <a:custGeom>
              <a:avLst/>
              <a:gdLst/>
              <a:ahLst/>
              <a:cxnLst/>
              <a:rect l="l" t="t" r="r" b="b"/>
              <a:pathLst>
                <a:path w="875665" h="859155">
                  <a:moveTo>
                    <a:pt x="82702" y="0"/>
                  </a:moveTo>
                  <a:lnTo>
                    <a:pt x="0" y="0"/>
                  </a:lnTo>
                  <a:lnTo>
                    <a:pt x="0" y="859002"/>
                  </a:lnTo>
                  <a:lnTo>
                    <a:pt x="875576" y="859002"/>
                  </a:lnTo>
                  <a:lnTo>
                    <a:pt x="875576" y="792873"/>
                  </a:lnTo>
                  <a:lnTo>
                    <a:pt x="874129" y="744573"/>
                  </a:lnTo>
                  <a:lnTo>
                    <a:pt x="869843" y="697038"/>
                  </a:lnTo>
                  <a:lnTo>
                    <a:pt x="862801" y="650352"/>
                  </a:lnTo>
                  <a:lnTo>
                    <a:pt x="853087" y="604597"/>
                  </a:lnTo>
                  <a:lnTo>
                    <a:pt x="840783" y="559856"/>
                  </a:lnTo>
                  <a:lnTo>
                    <a:pt x="825972" y="516212"/>
                  </a:lnTo>
                  <a:lnTo>
                    <a:pt x="808737" y="473749"/>
                  </a:lnTo>
                  <a:lnTo>
                    <a:pt x="789160" y="432548"/>
                  </a:lnTo>
                  <a:lnTo>
                    <a:pt x="767326" y="392693"/>
                  </a:lnTo>
                  <a:lnTo>
                    <a:pt x="743316" y="354267"/>
                  </a:lnTo>
                  <a:lnTo>
                    <a:pt x="717214" y="317353"/>
                  </a:lnTo>
                  <a:lnTo>
                    <a:pt x="689103" y="282033"/>
                  </a:lnTo>
                  <a:lnTo>
                    <a:pt x="659065" y="248391"/>
                  </a:lnTo>
                  <a:lnTo>
                    <a:pt x="627184" y="216510"/>
                  </a:lnTo>
                  <a:lnTo>
                    <a:pt x="593542" y="186472"/>
                  </a:lnTo>
                  <a:lnTo>
                    <a:pt x="558222" y="158361"/>
                  </a:lnTo>
                  <a:lnTo>
                    <a:pt x="521308" y="132259"/>
                  </a:lnTo>
                  <a:lnTo>
                    <a:pt x="482882" y="108249"/>
                  </a:lnTo>
                  <a:lnTo>
                    <a:pt x="443027" y="86415"/>
                  </a:lnTo>
                  <a:lnTo>
                    <a:pt x="401827" y="66838"/>
                  </a:lnTo>
                  <a:lnTo>
                    <a:pt x="359363" y="49603"/>
                  </a:lnTo>
                  <a:lnTo>
                    <a:pt x="315719" y="34792"/>
                  </a:lnTo>
                  <a:lnTo>
                    <a:pt x="270978" y="22488"/>
                  </a:lnTo>
                  <a:lnTo>
                    <a:pt x="225223" y="12774"/>
                  </a:lnTo>
                  <a:lnTo>
                    <a:pt x="178537" y="5732"/>
                  </a:lnTo>
                  <a:lnTo>
                    <a:pt x="131002" y="1446"/>
                  </a:lnTo>
                  <a:lnTo>
                    <a:pt x="82702" y="0"/>
                  </a:lnTo>
                  <a:close/>
                </a:path>
              </a:pathLst>
            </a:custGeom>
            <a:solidFill>
              <a:srgbClr val="F37561"/>
            </a:solidFill>
          </p:spPr>
          <p:txBody>
            <a:bodyPr wrap="square" lIns="0" tIns="0" rIns="0" bIns="0" rtlCol="0"/>
            <a:lstStyle/>
            <a:p>
              <a:endParaRPr/>
            </a:p>
          </p:txBody>
        </p:sp>
        <p:sp>
          <p:nvSpPr>
            <p:cNvPr id="13" name="object 5">
              <a:extLst>
                <a:ext uri="{FF2B5EF4-FFF2-40B4-BE49-F238E27FC236}">
                  <a16:creationId xmlns:a16="http://schemas.microsoft.com/office/drawing/2014/main" id="{077419FC-6A85-E443-A4BF-C5C388DEFD48}"/>
                </a:ext>
              </a:extLst>
            </p:cNvPr>
            <p:cNvSpPr>
              <a:spLocks noGrp="1" noRot="1" noMove="1" noResize="1" noEditPoints="1" noAdjustHandles="1" noChangeArrowheads="1" noChangeShapeType="1"/>
            </p:cNvSpPr>
            <p:nvPr/>
          </p:nvSpPr>
          <p:spPr>
            <a:xfrm>
              <a:off x="9605238" y="0"/>
              <a:ext cx="1751330" cy="1718310"/>
            </a:xfrm>
            <a:custGeom>
              <a:avLst/>
              <a:gdLst/>
              <a:ahLst/>
              <a:cxnLst/>
              <a:rect l="l" t="t" r="r" b="b"/>
              <a:pathLst>
                <a:path w="1751329" h="1718310">
                  <a:moveTo>
                    <a:pt x="875550" y="859015"/>
                  </a:moveTo>
                  <a:lnTo>
                    <a:pt x="0" y="859015"/>
                  </a:lnTo>
                  <a:lnTo>
                    <a:pt x="0" y="925144"/>
                  </a:lnTo>
                  <a:lnTo>
                    <a:pt x="1447" y="973442"/>
                  </a:lnTo>
                  <a:lnTo>
                    <a:pt x="5727" y="1020978"/>
                  </a:lnTo>
                  <a:lnTo>
                    <a:pt x="12763" y="1067663"/>
                  </a:lnTo>
                  <a:lnTo>
                    <a:pt x="22479" y="1113409"/>
                  </a:lnTo>
                  <a:lnTo>
                    <a:pt x="34785" y="1158151"/>
                  </a:lnTo>
                  <a:lnTo>
                    <a:pt x="49593" y="1201801"/>
                  </a:lnTo>
                  <a:lnTo>
                    <a:pt x="66840" y="1244269"/>
                  </a:lnTo>
                  <a:lnTo>
                    <a:pt x="86410" y="1285468"/>
                  </a:lnTo>
                  <a:lnTo>
                    <a:pt x="108242" y="1325321"/>
                  </a:lnTo>
                  <a:lnTo>
                    <a:pt x="132257" y="1363751"/>
                  </a:lnTo>
                  <a:lnTo>
                    <a:pt x="158356" y="1400657"/>
                  </a:lnTo>
                  <a:lnTo>
                    <a:pt x="186461" y="1435976"/>
                  </a:lnTo>
                  <a:lnTo>
                    <a:pt x="216509" y="1469618"/>
                  </a:lnTo>
                  <a:lnTo>
                    <a:pt x="248386" y="1501508"/>
                  </a:lnTo>
                  <a:lnTo>
                    <a:pt x="282028" y="1531543"/>
                  </a:lnTo>
                  <a:lnTo>
                    <a:pt x="317347" y="1559648"/>
                  </a:lnTo>
                  <a:lnTo>
                    <a:pt x="354266" y="1585747"/>
                  </a:lnTo>
                  <a:lnTo>
                    <a:pt x="392684" y="1609763"/>
                  </a:lnTo>
                  <a:lnTo>
                    <a:pt x="432549" y="1631594"/>
                  </a:lnTo>
                  <a:lnTo>
                    <a:pt x="473748" y="1651177"/>
                  </a:lnTo>
                  <a:lnTo>
                    <a:pt x="516204" y="1668411"/>
                  </a:lnTo>
                  <a:lnTo>
                    <a:pt x="559854" y="1683219"/>
                  </a:lnTo>
                  <a:lnTo>
                    <a:pt x="604596" y="1695526"/>
                  </a:lnTo>
                  <a:lnTo>
                    <a:pt x="650341" y="1705241"/>
                  </a:lnTo>
                  <a:lnTo>
                    <a:pt x="697039" y="1712277"/>
                  </a:lnTo>
                  <a:lnTo>
                    <a:pt x="744562" y="1716570"/>
                  </a:lnTo>
                  <a:lnTo>
                    <a:pt x="792873" y="1718017"/>
                  </a:lnTo>
                  <a:lnTo>
                    <a:pt x="875550" y="1718017"/>
                  </a:lnTo>
                  <a:lnTo>
                    <a:pt x="875550" y="859015"/>
                  </a:lnTo>
                  <a:close/>
                </a:path>
                <a:path w="1751329" h="1718310">
                  <a:moveTo>
                    <a:pt x="1751139" y="0"/>
                  </a:moveTo>
                  <a:lnTo>
                    <a:pt x="875563" y="0"/>
                  </a:lnTo>
                  <a:lnTo>
                    <a:pt x="875563" y="66128"/>
                  </a:lnTo>
                  <a:lnTo>
                    <a:pt x="877011" y="114439"/>
                  </a:lnTo>
                  <a:lnTo>
                    <a:pt x="881303" y="161975"/>
                  </a:lnTo>
                  <a:lnTo>
                    <a:pt x="888339" y="208661"/>
                  </a:lnTo>
                  <a:lnTo>
                    <a:pt x="898055" y="254406"/>
                  </a:lnTo>
                  <a:lnTo>
                    <a:pt x="910361" y="299148"/>
                  </a:lnTo>
                  <a:lnTo>
                    <a:pt x="925169" y="342798"/>
                  </a:lnTo>
                  <a:lnTo>
                    <a:pt x="942403" y="385254"/>
                  </a:lnTo>
                  <a:lnTo>
                    <a:pt x="961986" y="426466"/>
                  </a:lnTo>
                  <a:lnTo>
                    <a:pt x="983818" y="466318"/>
                  </a:lnTo>
                  <a:lnTo>
                    <a:pt x="1007821" y="504736"/>
                  </a:lnTo>
                  <a:lnTo>
                    <a:pt x="1033932" y="541655"/>
                  </a:lnTo>
                  <a:lnTo>
                    <a:pt x="1062037" y="576973"/>
                  </a:lnTo>
                  <a:lnTo>
                    <a:pt x="1092073" y="610616"/>
                  </a:lnTo>
                  <a:lnTo>
                    <a:pt x="1123962" y="642493"/>
                  </a:lnTo>
                  <a:lnTo>
                    <a:pt x="1157605" y="672541"/>
                  </a:lnTo>
                  <a:lnTo>
                    <a:pt x="1192923" y="700646"/>
                  </a:lnTo>
                  <a:lnTo>
                    <a:pt x="1229829" y="726744"/>
                  </a:lnTo>
                  <a:lnTo>
                    <a:pt x="1268260" y="750760"/>
                  </a:lnTo>
                  <a:lnTo>
                    <a:pt x="1308112" y="772591"/>
                  </a:lnTo>
                  <a:lnTo>
                    <a:pt x="1349311" y="792175"/>
                  </a:lnTo>
                  <a:lnTo>
                    <a:pt x="1391780" y="809409"/>
                  </a:lnTo>
                  <a:lnTo>
                    <a:pt x="1435417" y="824217"/>
                  </a:lnTo>
                  <a:lnTo>
                    <a:pt x="1480159" y="836523"/>
                  </a:lnTo>
                  <a:lnTo>
                    <a:pt x="1525917" y="846239"/>
                  </a:lnTo>
                  <a:lnTo>
                    <a:pt x="1572602" y="853274"/>
                  </a:lnTo>
                  <a:lnTo>
                    <a:pt x="1620139" y="857567"/>
                  </a:lnTo>
                  <a:lnTo>
                    <a:pt x="1668437" y="859002"/>
                  </a:lnTo>
                  <a:lnTo>
                    <a:pt x="1751139" y="859002"/>
                  </a:lnTo>
                  <a:lnTo>
                    <a:pt x="1751139" y="0"/>
                  </a:lnTo>
                  <a:close/>
                </a:path>
              </a:pathLst>
            </a:custGeom>
            <a:solidFill>
              <a:srgbClr val="164C62"/>
            </a:solidFill>
          </p:spPr>
          <p:txBody>
            <a:bodyPr wrap="square" lIns="0" tIns="0" rIns="0" bIns="0" rtlCol="0"/>
            <a:lstStyle/>
            <a:p>
              <a:endParaRPr/>
            </a:p>
          </p:txBody>
        </p:sp>
        <p:sp>
          <p:nvSpPr>
            <p:cNvPr id="14" name="object 6">
              <a:extLst>
                <a:ext uri="{FF2B5EF4-FFF2-40B4-BE49-F238E27FC236}">
                  <a16:creationId xmlns:a16="http://schemas.microsoft.com/office/drawing/2014/main" id="{F3B9BB54-A47A-303D-896B-D45083E37EE6}"/>
                </a:ext>
              </a:extLst>
            </p:cNvPr>
            <p:cNvSpPr>
              <a:spLocks noGrp="1" noRot="1" noMove="1" noResize="1" noEditPoints="1" noAdjustHandles="1" noChangeArrowheads="1" noChangeShapeType="1"/>
            </p:cNvSpPr>
            <p:nvPr/>
          </p:nvSpPr>
          <p:spPr>
            <a:xfrm>
              <a:off x="9605234" y="5"/>
              <a:ext cx="875665" cy="859155"/>
            </a:xfrm>
            <a:custGeom>
              <a:avLst/>
              <a:gdLst/>
              <a:ahLst/>
              <a:cxnLst/>
              <a:rect l="l" t="t" r="r" b="b"/>
              <a:pathLst>
                <a:path w="875665" h="859155">
                  <a:moveTo>
                    <a:pt x="479132" y="0"/>
                  </a:moveTo>
                  <a:lnTo>
                    <a:pt x="396455" y="0"/>
                  </a:lnTo>
                  <a:lnTo>
                    <a:pt x="350219" y="2667"/>
                  </a:lnTo>
                  <a:lnTo>
                    <a:pt x="305550" y="10470"/>
                  </a:lnTo>
                  <a:lnTo>
                    <a:pt x="262746" y="23112"/>
                  </a:lnTo>
                  <a:lnTo>
                    <a:pt x="222102" y="40295"/>
                  </a:lnTo>
                  <a:lnTo>
                    <a:pt x="183918" y="61721"/>
                  </a:lnTo>
                  <a:lnTo>
                    <a:pt x="148491" y="87094"/>
                  </a:lnTo>
                  <a:lnTo>
                    <a:pt x="116117" y="116116"/>
                  </a:lnTo>
                  <a:lnTo>
                    <a:pt x="87095" y="148488"/>
                  </a:lnTo>
                  <a:lnTo>
                    <a:pt x="61722" y="183915"/>
                  </a:lnTo>
                  <a:lnTo>
                    <a:pt x="40295" y="222098"/>
                  </a:lnTo>
                  <a:lnTo>
                    <a:pt x="23112" y="262739"/>
                  </a:lnTo>
                  <a:lnTo>
                    <a:pt x="10470" y="305542"/>
                  </a:lnTo>
                  <a:lnTo>
                    <a:pt x="2667" y="350209"/>
                  </a:lnTo>
                  <a:lnTo>
                    <a:pt x="0" y="396443"/>
                  </a:lnTo>
                  <a:lnTo>
                    <a:pt x="0" y="462559"/>
                  </a:lnTo>
                  <a:lnTo>
                    <a:pt x="2667" y="508792"/>
                  </a:lnTo>
                  <a:lnTo>
                    <a:pt x="10470" y="553459"/>
                  </a:lnTo>
                  <a:lnTo>
                    <a:pt x="23112" y="596262"/>
                  </a:lnTo>
                  <a:lnTo>
                    <a:pt x="40295" y="636904"/>
                  </a:lnTo>
                  <a:lnTo>
                    <a:pt x="61722" y="675087"/>
                  </a:lnTo>
                  <a:lnTo>
                    <a:pt x="87095" y="710513"/>
                  </a:lnTo>
                  <a:lnTo>
                    <a:pt x="116117" y="742886"/>
                  </a:lnTo>
                  <a:lnTo>
                    <a:pt x="148491" y="771907"/>
                  </a:lnTo>
                  <a:lnTo>
                    <a:pt x="183918" y="797280"/>
                  </a:lnTo>
                  <a:lnTo>
                    <a:pt x="222102" y="818707"/>
                  </a:lnTo>
                  <a:lnTo>
                    <a:pt x="262746" y="835890"/>
                  </a:lnTo>
                  <a:lnTo>
                    <a:pt x="305550" y="848532"/>
                  </a:lnTo>
                  <a:lnTo>
                    <a:pt x="350219" y="856335"/>
                  </a:lnTo>
                  <a:lnTo>
                    <a:pt x="396455" y="859002"/>
                  </a:lnTo>
                  <a:lnTo>
                    <a:pt x="479132" y="859002"/>
                  </a:lnTo>
                  <a:lnTo>
                    <a:pt x="525366" y="856335"/>
                  </a:lnTo>
                  <a:lnTo>
                    <a:pt x="570033" y="848532"/>
                  </a:lnTo>
                  <a:lnTo>
                    <a:pt x="612836" y="835890"/>
                  </a:lnTo>
                  <a:lnTo>
                    <a:pt x="653477" y="818707"/>
                  </a:lnTo>
                  <a:lnTo>
                    <a:pt x="691660" y="797280"/>
                  </a:lnTo>
                  <a:lnTo>
                    <a:pt x="727087" y="771907"/>
                  </a:lnTo>
                  <a:lnTo>
                    <a:pt x="759459" y="742886"/>
                  </a:lnTo>
                  <a:lnTo>
                    <a:pt x="788481" y="710513"/>
                  </a:lnTo>
                  <a:lnTo>
                    <a:pt x="813854" y="675087"/>
                  </a:lnTo>
                  <a:lnTo>
                    <a:pt x="835280" y="636904"/>
                  </a:lnTo>
                  <a:lnTo>
                    <a:pt x="852463" y="596262"/>
                  </a:lnTo>
                  <a:lnTo>
                    <a:pt x="865105" y="553459"/>
                  </a:lnTo>
                  <a:lnTo>
                    <a:pt x="872908" y="508792"/>
                  </a:lnTo>
                  <a:lnTo>
                    <a:pt x="875576" y="462559"/>
                  </a:lnTo>
                  <a:lnTo>
                    <a:pt x="875576" y="396443"/>
                  </a:lnTo>
                  <a:lnTo>
                    <a:pt x="872908" y="350209"/>
                  </a:lnTo>
                  <a:lnTo>
                    <a:pt x="865105" y="305542"/>
                  </a:lnTo>
                  <a:lnTo>
                    <a:pt x="852463" y="262739"/>
                  </a:lnTo>
                  <a:lnTo>
                    <a:pt x="835280" y="222098"/>
                  </a:lnTo>
                  <a:lnTo>
                    <a:pt x="813854" y="183915"/>
                  </a:lnTo>
                  <a:lnTo>
                    <a:pt x="788481" y="148488"/>
                  </a:lnTo>
                  <a:lnTo>
                    <a:pt x="759459" y="116116"/>
                  </a:lnTo>
                  <a:lnTo>
                    <a:pt x="727087" y="87094"/>
                  </a:lnTo>
                  <a:lnTo>
                    <a:pt x="691660" y="61721"/>
                  </a:lnTo>
                  <a:lnTo>
                    <a:pt x="653477" y="40295"/>
                  </a:lnTo>
                  <a:lnTo>
                    <a:pt x="612836" y="23112"/>
                  </a:lnTo>
                  <a:lnTo>
                    <a:pt x="570033" y="10470"/>
                  </a:lnTo>
                  <a:lnTo>
                    <a:pt x="525366" y="2667"/>
                  </a:lnTo>
                  <a:lnTo>
                    <a:pt x="479132" y="0"/>
                  </a:lnTo>
                  <a:close/>
                </a:path>
              </a:pathLst>
            </a:custGeom>
            <a:solidFill>
              <a:srgbClr val="F37561"/>
            </a:solidFill>
          </p:spPr>
          <p:txBody>
            <a:bodyPr wrap="square" lIns="0" tIns="0" rIns="0" bIns="0" rtlCol="0"/>
            <a:lstStyle/>
            <a:p>
              <a:endParaRPr/>
            </a:p>
          </p:txBody>
        </p:sp>
        <p:sp>
          <p:nvSpPr>
            <p:cNvPr id="15" name="object 7">
              <a:extLst>
                <a:ext uri="{FF2B5EF4-FFF2-40B4-BE49-F238E27FC236}">
                  <a16:creationId xmlns:a16="http://schemas.microsoft.com/office/drawing/2014/main" id="{00541569-3731-EF72-DE1E-02192A9D7400}"/>
                </a:ext>
              </a:extLst>
            </p:cNvPr>
            <p:cNvSpPr>
              <a:spLocks noGrp="1" noRot="1" noMove="1" noResize="1" noEditPoints="1" noAdjustHandles="1" noChangeArrowheads="1" noChangeShapeType="1"/>
            </p:cNvSpPr>
            <p:nvPr/>
          </p:nvSpPr>
          <p:spPr>
            <a:xfrm>
              <a:off x="11356385" y="859003"/>
              <a:ext cx="836930" cy="875665"/>
            </a:xfrm>
            <a:custGeom>
              <a:avLst/>
              <a:gdLst/>
              <a:ahLst/>
              <a:cxnLst/>
              <a:rect l="l" t="t" r="r" b="b"/>
              <a:pathLst>
                <a:path w="836929" h="875664">
                  <a:moveTo>
                    <a:pt x="66128" y="0"/>
                  </a:moveTo>
                  <a:lnTo>
                    <a:pt x="0" y="0"/>
                  </a:lnTo>
                  <a:lnTo>
                    <a:pt x="0" y="875576"/>
                  </a:lnTo>
                  <a:lnTo>
                    <a:pt x="836808" y="875576"/>
                  </a:lnTo>
                  <a:lnTo>
                    <a:pt x="836808" y="605981"/>
                  </a:lnTo>
                  <a:lnTo>
                    <a:pt x="824210" y="559856"/>
                  </a:lnTo>
                  <a:lnTo>
                    <a:pt x="809398" y="516212"/>
                  </a:lnTo>
                  <a:lnTo>
                    <a:pt x="792163" y="473749"/>
                  </a:lnTo>
                  <a:lnTo>
                    <a:pt x="772587" y="432548"/>
                  </a:lnTo>
                  <a:lnTo>
                    <a:pt x="750752" y="392693"/>
                  </a:lnTo>
                  <a:lnTo>
                    <a:pt x="726743" y="354267"/>
                  </a:lnTo>
                  <a:lnTo>
                    <a:pt x="700641" y="317353"/>
                  </a:lnTo>
                  <a:lnTo>
                    <a:pt x="672529" y="282033"/>
                  </a:lnTo>
                  <a:lnTo>
                    <a:pt x="642492" y="248391"/>
                  </a:lnTo>
                  <a:lnTo>
                    <a:pt x="610610" y="216510"/>
                  </a:lnTo>
                  <a:lnTo>
                    <a:pt x="576968" y="186472"/>
                  </a:lnTo>
                  <a:lnTo>
                    <a:pt x="541649" y="158361"/>
                  </a:lnTo>
                  <a:lnTo>
                    <a:pt x="504735" y="132259"/>
                  </a:lnTo>
                  <a:lnTo>
                    <a:pt x="466309" y="108249"/>
                  </a:lnTo>
                  <a:lnTo>
                    <a:pt x="426454" y="86415"/>
                  </a:lnTo>
                  <a:lnTo>
                    <a:pt x="385253" y="66838"/>
                  </a:lnTo>
                  <a:lnTo>
                    <a:pt x="342789" y="49603"/>
                  </a:lnTo>
                  <a:lnTo>
                    <a:pt x="299146" y="34792"/>
                  </a:lnTo>
                  <a:lnTo>
                    <a:pt x="254405" y="22488"/>
                  </a:lnTo>
                  <a:lnTo>
                    <a:pt x="208649" y="12774"/>
                  </a:lnTo>
                  <a:lnTo>
                    <a:pt x="161963" y="5732"/>
                  </a:lnTo>
                  <a:lnTo>
                    <a:pt x="114428" y="1446"/>
                  </a:lnTo>
                  <a:lnTo>
                    <a:pt x="66128" y="0"/>
                  </a:lnTo>
                  <a:close/>
                </a:path>
              </a:pathLst>
            </a:custGeom>
            <a:solidFill>
              <a:srgbClr val="164C62"/>
            </a:solidFill>
          </p:spPr>
          <p:txBody>
            <a:bodyPr wrap="square" lIns="0" tIns="0" rIns="0" bIns="0" rtlCol="0"/>
            <a:lstStyle/>
            <a:p>
              <a:endParaRPr/>
            </a:p>
          </p:txBody>
        </p:sp>
        <p:sp>
          <p:nvSpPr>
            <p:cNvPr id="16" name="object 8">
              <a:extLst>
                <a:ext uri="{FF2B5EF4-FFF2-40B4-BE49-F238E27FC236}">
                  <a16:creationId xmlns:a16="http://schemas.microsoft.com/office/drawing/2014/main" id="{782CA543-611F-E65E-6EE2-868C1E6A7567}"/>
                </a:ext>
              </a:extLst>
            </p:cNvPr>
            <p:cNvSpPr>
              <a:spLocks noGrp="1" noRot="1" noMove="1" noResize="1" noEditPoints="1" noAdjustHandles="1" noChangeArrowheads="1" noChangeShapeType="1"/>
            </p:cNvSpPr>
            <p:nvPr/>
          </p:nvSpPr>
          <p:spPr>
            <a:xfrm>
              <a:off x="11356385" y="1718010"/>
              <a:ext cx="836930" cy="875665"/>
            </a:xfrm>
            <a:custGeom>
              <a:avLst/>
              <a:gdLst/>
              <a:ahLst/>
              <a:cxnLst/>
              <a:rect l="l" t="t" r="r" b="b"/>
              <a:pathLst>
                <a:path w="836929" h="875664">
                  <a:moveTo>
                    <a:pt x="836808" y="0"/>
                  </a:moveTo>
                  <a:lnTo>
                    <a:pt x="0" y="0"/>
                  </a:lnTo>
                  <a:lnTo>
                    <a:pt x="0" y="82676"/>
                  </a:lnTo>
                  <a:lnTo>
                    <a:pt x="1446" y="130977"/>
                  </a:lnTo>
                  <a:lnTo>
                    <a:pt x="5732" y="178511"/>
                  </a:lnTo>
                  <a:lnTo>
                    <a:pt x="12774" y="225198"/>
                  </a:lnTo>
                  <a:lnTo>
                    <a:pt x="22488" y="270953"/>
                  </a:lnTo>
                  <a:lnTo>
                    <a:pt x="34792" y="315694"/>
                  </a:lnTo>
                  <a:lnTo>
                    <a:pt x="49603" y="359337"/>
                  </a:lnTo>
                  <a:lnTo>
                    <a:pt x="66838" y="401801"/>
                  </a:lnTo>
                  <a:lnTo>
                    <a:pt x="86415" y="443002"/>
                  </a:lnTo>
                  <a:lnTo>
                    <a:pt x="108249" y="482857"/>
                  </a:lnTo>
                  <a:lnTo>
                    <a:pt x="132259" y="521283"/>
                  </a:lnTo>
                  <a:lnTo>
                    <a:pt x="158361" y="558197"/>
                  </a:lnTo>
                  <a:lnTo>
                    <a:pt x="186472" y="593517"/>
                  </a:lnTo>
                  <a:lnTo>
                    <a:pt x="216510" y="627158"/>
                  </a:lnTo>
                  <a:lnTo>
                    <a:pt x="248391" y="659040"/>
                  </a:lnTo>
                  <a:lnTo>
                    <a:pt x="282033" y="689078"/>
                  </a:lnTo>
                  <a:lnTo>
                    <a:pt x="317353" y="717189"/>
                  </a:lnTo>
                  <a:lnTo>
                    <a:pt x="354267" y="743291"/>
                  </a:lnTo>
                  <a:lnTo>
                    <a:pt x="392693" y="767301"/>
                  </a:lnTo>
                  <a:lnTo>
                    <a:pt x="432548" y="789135"/>
                  </a:lnTo>
                  <a:lnTo>
                    <a:pt x="473749" y="808711"/>
                  </a:lnTo>
                  <a:lnTo>
                    <a:pt x="516212" y="825946"/>
                  </a:lnTo>
                  <a:lnTo>
                    <a:pt x="559856" y="840758"/>
                  </a:lnTo>
                  <a:lnTo>
                    <a:pt x="604597" y="853062"/>
                  </a:lnTo>
                  <a:lnTo>
                    <a:pt x="650352" y="862776"/>
                  </a:lnTo>
                  <a:lnTo>
                    <a:pt x="697038" y="869818"/>
                  </a:lnTo>
                  <a:lnTo>
                    <a:pt x="744573" y="874103"/>
                  </a:lnTo>
                  <a:lnTo>
                    <a:pt x="792873" y="875550"/>
                  </a:lnTo>
                  <a:lnTo>
                    <a:pt x="836808" y="875550"/>
                  </a:lnTo>
                  <a:lnTo>
                    <a:pt x="836808" y="0"/>
                  </a:lnTo>
                  <a:close/>
                </a:path>
              </a:pathLst>
            </a:custGeom>
            <a:solidFill>
              <a:srgbClr val="8FD1DA"/>
            </a:solidFill>
          </p:spPr>
          <p:txBody>
            <a:bodyPr wrap="square" lIns="0" tIns="0" rIns="0" bIns="0" rtlCol="0"/>
            <a:lstStyle/>
            <a:p>
              <a:endParaRPr/>
            </a:p>
          </p:txBody>
        </p:sp>
        <p:sp>
          <p:nvSpPr>
            <p:cNvPr id="17" name="object 9">
              <a:extLst>
                <a:ext uri="{FF2B5EF4-FFF2-40B4-BE49-F238E27FC236}">
                  <a16:creationId xmlns:a16="http://schemas.microsoft.com/office/drawing/2014/main" id="{DAD7359F-C9D5-0134-71EC-B8706A6290B3}"/>
                </a:ext>
              </a:extLst>
            </p:cNvPr>
            <p:cNvSpPr>
              <a:spLocks noGrp="1" noRot="1" noMove="1" noResize="1" noEditPoints="1" noAdjustHandles="1" noChangeArrowheads="1" noChangeShapeType="1"/>
            </p:cNvSpPr>
            <p:nvPr/>
          </p:nvSpPr>
          <p:spPr>
            <a:xfrm>
              <a:off x="11356377" y="0"/>
              <a:ext cx="836930" cy="859155"/>
            </a:xfrm>
            <a:custGeom>
              <a:avLst/>
              <a:gdLst/>
              <a:ahLst/>
              <a:cxnLst/>
              <a:rect l="l" t="t" r="r" b="b"/>
              <a:pathLst>
                <a:path w="836929" h="859155">
                  <a:moveTo>
                    <a:pt x="836815" y="0"/>
                  </a:moveTo>
                  <a:lnTo>
                    <a:pt x="0" y="0"/>
                  </a:lnTo>
                  <a:lnTo>
                    <a:pt x="0" y="859002"/>
                  </a:lnTo>
                  <a:lnTo>
                    <a:pt x="82702" y="859002"/>
                  </a:lnTo>
                  <a:lnTo>
                    <a:pt x="131002" y="857555"/>
                  </a:lnTo>
                  <a:lnTo>
                    <a:pt x="178537" y="853269"/>
                  </a:lnTo>
                  <a:lnTo>
                    <a:pt x="225223" y="846228"/>
                  </a:lnTo>
                  <a:lnTo>
                    <a:pt x="270978" y="836514"/>
                  </a:lnTo>
                  <a:lnTo>
                    <a:pt x="315719" y="824210"/>
                  </a:lnTo>
                  <a:lnTo>
                    <a:pt x="359363" y="809398"/>
                  </a:lnTo>
                  <a:lnTo>
                    <a:pt x="401827" y="792163"/>
                  </a:lnTo>
                  <a:lnTo>
                    <a:pt x="443027" y="772587"/>
                  </a:lnTo>
                  <a:lnTo>
                    <a:pt x="482882" y="750752"/>
                  </a:lnTo>
                  <a:lnTo>
                    <a:pt x="521308" y="726743"/>
                  </a:lnTo>
                  <a:lnTo>
                    <a:pt x="558222" y="700641"/>
                  </a:lnTo>
                  <a:lnTo>
                    <a:pt x="593542" y="672529"/>
                  </a:lnTo>
                  <a:lnTo>
                    <a:pt x="627184" y="642492"/>
                  </a:lnTo>
                  <a:lnTo>
                    <a:pt x="659065" y="610610"/>
                  </a:lnTo>
                  <a:lnTo>
                    <a:pt x="689103" y="576968"/>
                  </a:lnTo>
                  <a:lnTo>
                    <a:pt x="717214" y="541649"/>
                  </a:lnTo>
                  <a:lnTo>
                    <a:pt x="743316" y="504735"/>
                  </a:lnTo>
                  <a:lnTo>
                    <a:pt x="767326" y="466309"/>
                  </a:lnTo>
                  <a:lnTo>
                    <a:pt x="789160" y="426454"/>
                  </a:lnTo>
                  <a:lnTo>
                    <a:pt x="808737" y="385253"/>
                  </a:lnTo>
                  <a:lnTo>
                    <a:pt x="825972" y="342789"/>
                  </a:lnTo>
                  <a:lnTo>
                    <a:pt x="836815" y="310838"/>
                  </a:lnTo>
                  <a:lnTo>
                    <a:pt x="836815" y="0"/>
                  </a:lnTo>
                  <a:close/>
                </a:path>
              </a:pathLst>
            </a:custGeom>
            <a:solidFill>
              <a:srgbClr val="F37561"/>
            </a:solidFill>
          </p:spPr>
          <p:txBody>
            <a:bodyPr wrap="square" lIns="0" tIns="0" rIns="0" bIns="0" rtlCol="0"/>
            <a:lstStyle/>
            <a:p>
              <a:endParaRPr/>
            </a:p>
          </p:txBody>
        </p:sp>
      </p:grpSp>
      <p:pic>
        <p:nvPicPr>
          <p:cNvPr id="18" name="object 10">
            <a:extLst>
              <a:ext uri="{FF2B5EF4-FFF2-40B4-BE49-F238E27FC236}">
                <a16:creationId xmlns:a16="http://schemas.microsoft.com/office/drawing/2014/main" id="{815C13C8-78F9-ED9F-FFEB-86BFE78E2BFF}"/>
              </a:ext>
            </a:extLst>
          </p:cNvPr>
          <p:cNvPicPr>
            <a:picLocks noGrp="1" noRot="1" noMove="1" noResize="1" noEditPoints="1" noAdjustHandles="1" noChangeArrowheads="1" noChangeShapeType="1" noCrop="1"/>
          </p:cNvPicPr>
          <p:nvPr userDrawn="1"/>
        </p:nvPicPr>
        <p:blipFill>
          <a:blip r:embed="rId2" cstate="print"/>
          <a:stretch>
            <a:fillRect/>
          </a:stretch>
        </p:blipFill>
        <p:spPr>
          <a:xfrm>
            <a:off x="0" y="0"/>
            <a:ext cx="2909468" cy="1426324"/>
          </a:xfrm>
          <a:prstGeom prst="rect">
            <a:avLst/>
          </a:prstGeom>
        </p:spPr>
      </p:pic>
      <p:grpSp>
        <p:nvGrpSpPr>
          <p:cNvPr id="19" name="object 11">
            <a:extLst>
              <a:ext uri="{FF2B5EF4-FFF2-40B4-BE49-F238E27FC236}">
                <a16:creationId xmlns:a16="http://schemas.microsoft.com/office/drawing/2014/main" id="{8CFB57F2-9663-3AE2-D133-60148F1C96FC}"/>
              </a:ext>
            </a:extLst>
          </p:cNvPr>
          <p:cNvGrpSpPr>
            <a:grpSpLocks noGrp="1" noUngrp="1" noRot="1" noMove="1" noResize="1"/>
          </p:cNvGrpSpPr>
          <p:nvPr userDrawn="1"/>
        </p:nvGrpSpPr>
        <p:grpSpPr>
          <a:xfrm>
            <a:off x="0" y="742861"/>
            <a:ext cx="3089275" cy="4348480"/>
            <a:chOff x="0" y="742861"/>
            <a:chExt cx="3089275" cy="4348480"/>
          </a:xfrm>
        </p:grpSpPr>
        <p:pic>
          <p:nvPicPr>
            <p:cNvPr id="20" name="object 12">
              <a:extLst>
                <a:ext uri="{FF2B5EF4-FFF2-40B4-BE49-F238E27FC236}">
                  <a16:creationId xmlns:a16="http://schemas.microsoft.com/office/drawing/2014/main" id="{2D64F616-A809-02C6-A94A-5616E4BEA7D1}"/>
                </a:ext>
              </a:extLst>
            </p:cNvPr>
            <p:cNvPicPr>
              <a:picLocks noGrp="1" noRot="1" noMove="1" noResize="1" noEditPoints="1" noAdjustHandles="1" noChangeArrowheads="1" noChangeShapeType="1" noCrop="1"/>
            </p:cNvPicPr>
            <p:nvPr/>
          </p:nvPicPr>
          <p:blipFill>
            <a:blip r:embed="rId3" cstate="print"/>
            <a:stretch>
              <a:fillRect/>
            </a:stretch>
          </p:blipFill>
          <p:spPr>
            <a:xfrm>
              <a:off x="0" y="1489875"/>
              <a:ext cx="2909468" cy="2854426"/>
            </a:xfrm>
            <a:prstGeom prst="rect">
              <a:avLst/>
            </a:prstGeom>
          </p:spPr>
        </p:pic>
        <p:sp>
          <p:nvSpPr>
            <p:cNvPr id="21" name="object 13">
              <a:extLst>
                <a:ext uri="{FF2B5EF4-FFF2-40B4-BE49-F238E27FC236}">
                  <a16:creationId xmlns:a16="http://schemas.microsoft.com/office/drawing/2014/main" id="{258C51F6-180F-8177-2009-FAE79A75FA1B}"/>
                </a:ext>
              </a:extLst>
            </p:cNvPr>
            <p:cNvSpPr>
              <a:spLocks noGrp="1" noRot="1" noMove="1" noResize="1" noEditPoints="1" noAdjustHandles="1" noChangeArrowheads="1" noChangeShapeType="1"/>
            </p:cNvSpPr>
            <p:nvPr/>
          </p:nvSpPr>
          <p:spPr>
            <a:xfrm>
              <a:off x="175080" y="747083"/>
              <a:ext cx="2909570" cy="1427480"/>
            </a:xfrm>
            <a:custGeom>
              <a:avLst/>
              <a:gdLst/>
              <a:ahLst/>
              <a:cxnLst/>
              <a:rect l="l" t="t" r="r" b="b"/>
              <a:pathLst>
                <a:path w="2909570" h="1427480">
                  <a:moveTo>
                    <a:pt x="2909468" y="1427213"/>
                  </a:moveTo>
                  <a:lnTo>
                    <a:pt x="1317345" y="1427213"/>
                  </a:lnTo>
                  <a:lnTo>
                    <a:pt x="1269050" y="1426344"/>
                  </a:lnTo>
                  <a:lnTo>
                    <a:pt x="1221194" y="1423757"/>
                  </a:lnTo>
                  <a:lnTo>
                    <a:pt x="1173804" y="1419483"/>
                  </a:lnTo>
                  <a:lnTo>
                    <a:pt x="1126913" y="1413550"/>
                  </a:lnTo>
                  <a:lnTo>
                    <a:pt x="1080549" y="1405988"/>
                  </a:lnTo>
                  <a:lnTo>
                    <a:pt x="1034741" y="1396828"/>
                  </a:lnTo>
                  <a:lnTo>
                    <a:pt x="989521" y="1386099"/>
                  </a:lnTo>
                  <a:lnTo>
                    <a:pt x="944917" y="1373831"/>
                  </a:lnTo>
                  <a:lnTo>
                    <a:pt x="900959" y="1360053"/>
                  </a:lnTo>
                  <a:lnTo>
                    <a:pt x="857677" y="1344796"/>
                  </a:lnTo>
                  <a:lnTo>
                    <a:pt x="815102" y="1328088"/>
                  </a:lnTo>
                  <a:lnTo>
                    <a:pt x="773261" y="1309961"/>
                  </a:lnTo>
                  <a:lnTo>
                    <a:pt x="732187" y="1290443"/>
                  </a:lnTo>
                  <a:lnTo>
                    <a:pt x="691907" y="1269564"/>
                  </a:lnTo>
                  <a:lnTo>
                    <a:pt x="652452" y="1247355"/>
                  </a:lnTo>
                  <a:lnTo>
                    <a:pt x="613852" y="1223844"/>
                  </a:lnTo>
                  <a:lnTo>
                    <a:pt x="576136" y="1199063"/>
                  </a:lnTo>
                  <a:lnTo>
                    <a:pt x="539335" y="1173039"/>
                  </a:lnTo>
                  <a:lnTo>
                    <a:pt x="503477" y="1145804"/>
                  </a:lnTo>
                  <a:lnTo>
                    <a:pt x="468593" y="1117387"/>
                  </a:lnTo>
                  <a:lnTo>
                    <a:pt x="434712" y="1087817"/>
                  </a:lnTo>
                  <a:lnTo>
                    <a:pt x="401865" y="1057125"/>
                  </a:lnTo>
                  <a:lnTo>
                    <a:pt x="370081" y="1025341"/>
                  </a:lnTo>
                  <a:lnTo>
                    <a:pt x="339389" y="992493"/>
                  </a:lnTo>
                  <a:lnTo>
                    <a:pt x="309820" y="958612"/>
                  </a:lnTo>
                  <a:lnTo>
                    <a:pt x="281403" y="923728"/>
                  </a:lnTo>
                  <a:lnTo>
                    <a:pt x="254169" y="887870"/>
                  </a:lnTo>
                  <a:lnTo>
                    <a:pt x="228146" y="851067"/>
                  </a:lnTo>
                  <a:lnTo>
                    <a:pt x="203364" y="813351"/>
                  </a:lnTo>
                  <a:lnTo>
                    <a:pt x="179854" y="774751"/>
                  </a:lnTo>
                  <a:lnTo>
                    <a:pt x="157645" y="735296"/>
                  </a:lnTo>
                  <a:lnTo>
                    <a:pt x="136767" y="695016"/>
                  </a:lnTo>
                  <a:lnTo>
                    <a:pt x="117249" y="653940"/>
                  </a:lnTo>
                  <a:lnTo>
                    <a:pt x="99122" y="612100"/>
                  </a:lnTo>
                  <a:lnTo>
                    <a:pt x="82415" y="569524"/>
                  </a:lnTo>
                  <a:lnTo>
                    <a:pt x="67158" y="526242"/>
                  </a:lnTo>
                  <a:lnTo>
                    <a:pt x="53380" y="482284"/>
                  </a:lnTo>
                  <a:lnTo>
                    <a:pt x="41112" y="437680"/>
                  </a:lnTo>
                  <a:lnTo>
                    <a:pt x="30383" y="392459"/>
                  </a:lnTo>
                  <a:lnTo>
                    <a:pt x="21223" y="346652"/>
                  </a:lnTo>
                  <a:lnTo>
                    <a:pt x="13662" y="300287"/>
                  </a:lnTo>
                  <a:lnTo>
                    <a:pt x="7729" y="253395"/>
                  </a:lnTo>
                  <a:lnTo>
                    <a:pt x="3455" y="206006"/>
                  </a:lnTo>
                  <a:lnTo>
                    <a:pt x="868" y="158149"/>
                  </a:lnTo>
                  <a:lnTo>
                    <a:pt x="0" y="109855"/>
                  </a:lnTo>
                  <a:lnTo>
                    <a:pt x="0" y="0"/>
                  </a:lnTo>
                  <a:lnTo>
                    <a:pt x="1592122" y="0"/>
                  </a:lnTo>
                  <a:lnTo>
                    <a:pt x="1640416" y="868"/>
                  </a:lnTo>
                  <a:lnTo>
                    <a:pt x="1688272" y="3455"/>
                  </a:lnTo>
                  <a:lnTo>
                    <a:pt x="1735661" y="7730"/>
                  </a:lnTo>
                  <a:lnTo>
                    <a:pt x="1782552" y="13662"/>
                  </a:lnTo>
                  <a:lnTo>
                    <a:pt x="1828916" y="21224"/>
                  </a:lnTo>
                  <a:lnTo>
                    <a:pt x="1874722" y="30384"/>
                  </a:lnTo>
                  <a:lnTo>
                    <a:pt x="1919942" y="41113"/>
                  </a:lnTo>
                  <a:lnTo>
                    <a:pt x="1964546" y="53381"/>
                  </a:lnTo>
                  <a:lnTo>
                    <a:pt x="2008503" y="67159"/>
                  </a:lnTo>
                  <a:lnTo>
                    <a:pt x="2051785" y="82417"/>
                  </a:lnTo>
                  <a:lnTo>
                    <a:pt x="2094360" y="99124"/>
                  </a:lnTo>
                  <a:lnTo>
                    <a:pt x="2136200" y="117252"/>
                  </a:lnTo>
                  <a:lnTo>
                    <a:pt x="2177275" y="136769"/>
                  </a:lnTo>
                  <a:lnTo>
                    <a:pt x="2217555" y="157648"/>
                  </a:lnTo>
                  <a:lnTo>
                    <a:pt x="2257010" y="179857"/>
                  </a:lnTo>
                  <a:lnTo>
                    <a:pt x="2295610" y="203368"/>
                  </a:lnTo>
                  <a:lnTo>
                    <a:pt x="2333326" y="228150"/>
                  </a:lnTo>
                  <a:lnTo>
                    <a:pt x="2370127" y="254173"/>
                  </a:lnTo>
                  <a:lnTo>
                    <a:pt x="2405985" y="281408"/>
                  </a:lnTo>
                  <a:lnTo>
                    <a:pt x="2440869" y="309825"/>
                  </a:lnTo>
                  <a:lnTo>
                    <a:pt x="2474750" y="339395"/>
                  </a:lnTo>
                  <a:lnTo>
                    <a:pt x="2507597" y="370087"/>
                  </a:lnTo>
                  <a:lnTo>
                    <a:pt x="2539382" y="401872"/>
                  </a:lnTo>
                  <a:lnTo>
                    <a:pt x="2570074" y="434719"/>
                  </a:lnTo>
                  <a:lnTo>
                    <a:pt x="2599643" y="468600"/>
                  </a:lnTo>
                  <a:lnTo>
                    <a:pt x="2628060" y="503485"/>
                  </a:lnTo>
                  <a:lnTo>
                    <a:pt x="2655295" y="539343"/>
                  </a:lnTo>
                  <a:lnTo>
                    <a:pt x="2681318" y="576145"/>
                  </a:lnTo>
                  <a:lnTo>
                    <a:pt x="2706100" y="613861"/>
                  </a:lnTo>
                  <a:lnTo>
                    <a:pt x="2729611" y="652462"/>
                  </a:lnTo>
                  <a:lnTo>
                    <a:pt x="2751820" y="691917"/>
                  </a:lnTo>
                  <a:lnTo>
                    <a:pt x="2772698" y="732197"/>
                  </a:lnTo>
                  <a:lnTo>
                    <a:pt x="2792216" y="773272"/>
                  </a:lnTo>
                  <a:lnTo>
                    <a:pt x="2810344" y="815112"/>
                  </a:lnTo>
                  <a:lnTo>
                    <a:pt x="2827051" y="857689"/>
                  </a:lnTo>
                  <a:lnTo>
                    <a:pt x="2842308" y="900970"/>
                  </a:lnTo>
                  <a:lnTo>
                    <a:pt x="2856086" y="944928"/>
                  </a:lnTo>
                  <a:lnTo>
                    <a:pt x="2868354" y="989533"/>
                  </a:lnTo>
                  <a:lnTo>
                    <a:pt x="2879083" y="1034753"/>
                  </a:lnTo>
                  <a:lnTo>
                    <a:pt x="2888244" y="1080561"/>
                  </a:lnTo>
                  <a:lnTo>
                    <a:pt x="2895805" y="1126925"/>
                  </a:lnTo>
                  <a:lnTo>
                    <a:pt x="2901738" y="1173817"/>
                  </a:lnTo>
                  <a:lnTo>
                    <a:pt x="2906012" y="1221206"/>
                  </a:lnTo>
                  <a:lnTo>
                    <a:pt x="2908599" y="1269063"/>
                  </a:lnTo>
                  <a:lnTo>
                    <a:pt x="2909468" y="1317358"/>
                  </a:lnTo>
                  <a:lnTo>
                    <a:pt x="2909468" y="1427213"/>
                  </a:lnTo>
                  <a:close/>
                </a:path>
              </a:pathLst>
            </a:custGeom>
            <a:ln w="8445">
              <a:solidFill>
                <a:srgbClr val="FFFFFF"/>
              </a:solidFill>
            </a:ln>
          </p:spPr>
          <p:txBody>
            <a:bodyPr wrap="square" lIns="0" tIns="0" rIns="0" bIns="0" rtlCol="0"/>
            <a:lstStyle/>
            <a:p>
              <a:endParaRPr/>
            </a:p>
          </p:txBody>
        </p:sp>
        <p:sp>
          <p:nvSpPr>
            <p:cNvPr id="22" name="object 14">
              <a:extLst>
                <a:ext uri="{FF2B5EF4-FFF2-40B4-BE49-F238E27FC236}">
                  <a16:creationId xmlns:a16="http://schemas.microsoft.com/office/drawing/2014/main" id="{71EBDF43-6B77-DB7B-477F-0FCBB37D8052}"/>
                </a:ext>
              </a:extLst>
            </p:cNvPr>
            <p:cNvSpPr>
              <a:spLocks noGrp="1" noRot="1" noMove="1" noResize="1" noEditPoints="1" noAdjustHandles="1" noChangeArrowheads="1" noChangeShapeType="1"/>
            </p:cNvSpPr>
            <p:nvPr/>
          </p:nvSpPr>
          <p:spPr>
            <a:xfrm>
              <a:off x="175080" y="2236956"/>
              <a:ext cx="2909570" cy="1427480"/>
            </a:xfrm>
            <a:custGeom>
              <a:avLst/>
              <a:gdLst/>
              <a:ahLst/>
              <a:cxnLst/>
              <a:rect l="l" t="t" r="r" b="b"/>
              <a:pathLst>
                <a:path w="2909570" h="1427479">
                  <a:moveTo>
                    <a:pt x="2909468" y="1427213"/>
                  </a:moveTo>
                  <a:lnTo>
                    <a:pt x="1317345" y="1427213"/>
                  </a:lnTo>
                  <a:lnTo>
                    <a:pt x="1269050" y="1426344"/>
                  </a:lnTo>
                  <a:lnTo>
                    <a:pt x="1221194" y="1423757"/>
                  </a:lnTo>
                  <a:lnTo>
                    <a:pt x="1173804" y="1419483"/>
                  </a:lnTo>
                  <a:lnTo>
                    <a:pt x="1126913" y="1413550"/>
                  </a:lnTo>
                  <a:lnTo>
                    <a:pt x="1080549" y="1405988"/>
                  </a:lnTo>
                  <a:lnTo>
                    <a:pt x="1034741" y="1396828"/>
                  </a:lnTo>
                  <a:lnTo>
                    <a:pt x="989521" y="1386099"/>
                  </a:lnTo>
                  <a:lnTo>
                    <a:pt x="944917" y="1373831"/>
                  </a:lnTo>
                  <a:lnTo>
                    <a:pt x="900959" y="1360053"/>
                  </a:lnTo>
                  <a:lnTo>
                    <a:pt x="857677" y="1344796"/>
                  </a:lnTo>
                  <a:lnTo>
                    <a:pt x="815102" y="1328088"/>
                  </a:lnTo>
                  <a:lnTo>
                    <a:pt x="773261" y="1309961"/>
                  </a:lnTo>
                  <a:lnTo>
                    <a:pt x="732187" y="1290443"/>
                  </a:lnTo>
                  <a:lnTo>
                    <a:pt x="691907" y="1269564"/>
                  </a:lnTo>
                  <a:lnTo>
                    <a:pt x="652452" y="1247355"/>
                  </a:lnTo>
                  <a:lnTo>
                    <a:pt x="613852" y="1223844"/>
                  </a:lnTo>
                  <a:lnTo>
                    <a:pt x="576136" y="1199063"/>
                  </a:lnTo>
                  <a:lnTo>
                    <a:pt x="539335" y="1173039"/>
                  </a:lnTo>
                  <a:lnTo>
                    <a:pt x="503477" y="1145804"/>
                  </a:lnTo>
                  <a:lnTo>
                    <a:pt x="468593" y="1117387"/>
                  </a:lnTo>
                  <a:lnTo>
                    <a:pt x="434712" y="1087817"/>
                  </a:lnTo>
                  <a:lnTo>
                    <a:pt x="401865" y="1057125"/>
                  </a:lnTo>
                  <a:lnTo>
                    <a:pt x="370081" y="1025341"/>
                  </a:lnTo>
                  <a:lnTo>
                    <a:pt x="339389" y="992493"/>
                  </a:lnTo>
                  <a:lnTo>
                    <a:pt x="309820" y="958612"/>
                  </a:lnTo>
                  <a:lnTo>
                    <a:pt x="281403" y="923728"/>
                  </a:lnTo>
                  <a:lnTo>
                    <a:pt x="254169" y="887870"/>
                  </a:lnTo>
                  <a:lnTo>
                    <a:pt x="228146" y="851067"/>
                  </a:lnTo>
                  <a:lnTo>
                    <a:pt x="203364" y="813351"/>
                  </a:lnTo>
                  <a:lnTo>
                    <a:pt x="179854" y="774751"/>
                  </a:lnTo>
                  <a:lnTo>
                    <a:pt x="157645" y="735296"/>
                  </a:lnTo>
                  <a:lnTo>
                    <a:pt x="136767" y="695016"/>
                  </a:lnTo>
                  <a:lnTo>
                    <a:pt x="117249" y="653940"/>
                  </a:lnTo>
                  <a:lnTo>
                    <a:pt x="99122" y="612100"/>
                  </a:lnTo>
                  <a:lnTo>
                    <a:pt x="82415" y="569524"/>
                  </a:lnTo>
                  <a:lnTo>
                    <a:pt x="67158" y="526242"/>
                  </a:lnTo>
                  <a:lnTo>
                    <a:pt x="53380" y="482284"/>
                  </a:lnTo>
                  <a:lnTo>
                    <a:pt x="41112" y="437680"/>
                  </a:lnTo>
                  <a:lnTo>
                    <a:pt x="30383" y="392459"/>
                  </a:lnTo>
                  <a:lnTo>
                    <a:pt x="21223" y="346652"/>
                  </a:lnTo>
                  <a:lnTo>
                    <a:pt x="13662" y="300287"/>
                  </a:lnTo>
                  <a:lnTo>
                    <a:pt x="7729" y="253395"/>
                  </a:lnTo>
                  <a:lnTo>
                    <a:pt x="3455" y="206006"/>
                  </a:lnTo>
                  <a:lnTo>
                    <a:pt x="868" y="158149"/>
                  </a:lnTo>
                  <a:lnTo>
                    <a:pt x="0" y="109854"/>
                  </a:lnTo>
                  <a:lnTo>
                    <a:pt x="0" y="0"/>
                  </a:lnTo>
                  <a:lnTo>
                    <a:pt x="1592122" y="0"/>
                  </a:lnTo>
                  <a:lnTo>
                    <a:pt x="1640416" y="868"/>
                  </a:lnTo>
                  <a:lnTo>
                    <a:pt x="1688272" y="3455"/>
                  </a:lnTo>
                  <a:lnTo>
                    <a:pt x="1735661" y="7730"/>
                  </a:lnTo>
                  <a:lnTo>
                    <a:pt x="1782552" y="13662"/>
                  </a:lnTo>
                  <a:lnTo>
                    <a:pt x="1828916" y="21224"/>
                  </a:lnTo>
                  <a:lnTo>
                    <a:pt x="1874722" y="30384"/>
                  </a:lnTo>
                  <a:lnTo>
                    <a:pt x="1919942" y="41113"/>
                  </a:lnTo>
                  <a:lnTo>
                    <a:pt x="1964546" y="53381"/>
                  </a:lnTo>
                  <a:lnTo>
                    <a:pt x="2008503" y="67159"/>
                  </a:lnTo>
                  <a:lnTo>
                    <a:pt x="2051785" y="82417"/>
                  </a:lnTo>
                  <a:lnTo>
                    <a:pt x="2094360" y="99124"/>
                  </a:lnTo>
                  <a:lnTo>
                    <a:pt x="2136200" y="117252"/>
                  </a:lnTo>
                  <a:lnTo>
                    <a:pt x="2177275" y="136769"/>
                  </a:lnTo>
                  <a:lnTo>
                    <a:pt x="2217555" y="157648"/>
                  </a:lnTo>
                  <a:lnTo>
                    <a:pt x="2257010" y="179857"/>
                  </a:lnTo>
                  <a:lnTo>
                    <a:pt x="2295610" y="203368"/>
                  </a:lnTo>
                  <a:lnTo>
                    <a:pt x="2333326" y="228150"/>
                  </a:lnTo>
                  <a:lnTo>
                    <a:pt x="2370127" y="254173"/>
                  </a:lnTo>
                  <a:lnTo>
                    <a:pt x="2405985" y="281408"/>
                  </a:lnTo>
                  <a:lnTo>
                    <a:pt x="2440869" y="309825"/>
                  </a:lnTo>
                  <a:lnTo>
                    <a:pt x="2474750" y="339395"/>
                  </a:lnTo>
                  <a:lnTo>
                    <a:pt x="2507597" y="370087"/>
                  </a:lnTo>
                  <a:lnTo>
                    <a:pt x="2539382" y="401872"/>
                  </a:lnTo>
                  <a:lnTo>
                    <a:pt x="2570074" y="434719"/>
                  </a:lnTo>
                  <a:lnTo>
                    <a:pt x="2599643" y="468600"/>
                  </a:lnTo>
                  <a:lnTo>
                    <a:pt x="2628060" y="503485"/>
                  </a:lnTo>
                  <a:lnTo>
                    <a:pt x="2655295" y="539343"/>
                  </a:lnTo>
                  <a:lnTo>
                    <a:pt x="2681318" y="576145"/>
                  </a:lnTo>
                  <a:lnTo>
                    <a:pt x="2706100" y="613861"/>
                  </a:lnTo>
                  <a:lnTo>
                    <a:pt x="2729611" y="652462"/>
                  </a:lnTo>
                  <a:lnTo>
                    <a:pt x="2751820" y="691917"/>
                  </a:lnTo>
                  <a:lnTo>
                    <a:pt x="2772698" y="732197"/>
                  </a:lnTo>
                  <a:lnTo>
                    <a:pt x="2792216" y="773272"/>
                  </a:lnTo>
                  <a:lnTo>
                    <a:pt x="2810344" y="815112"/>
                  </a:lnTo>
                  <a:lnTo>
                    <a:pt x="2827051" y="857689"/>
                  </a:lnTo>
                  <a:lnTo>
                    <a:pt x="2842308" y="900970"/>
                  </a:lnTo>
                  <a:lnTo>
                    <a:pt x="2856086" y="944928"/>
                  </a:lnTo>
                  <a:lnTo>
                    <a:pt x="2868354" y="989533"/>
                  </a:lnTo>
                  <a:lnTo>
                    <a:pt x="2879083" y="1034753"/>
                  </a:lnTo>
                  <a:lnTo>
                    <a:pt x="2888244" y="1080561"/>
                  </a:lnTo>
                  <a:lnTo>
                    <a:pt x="2895805" y="1126925"/>
                  </a:lnTo>
                  <a:lnTo>
                    <a:pt x="2901738" y="1173817"/>
                  </a:lnTo>
                  <a:lnTo>
                    <a:pt x="2906012" y="1221206"/>
                  </a:lnTo>
                  <a:lnTo>
                    <a:pt x="2908599" y="1269063"/>
                  </a:lnTo>
                  <a:lnTo>
                    <a:pt x="2909468" y="1317358"/>
                  </a:lnTo>
                  <a:lnTo>
                    <a:pt x="2909468" y="1427213"/>
                  </a:lnTo>
                  <a:close/>
                </a:path>
              </a:pathLst>
            </a:custGeom>
            <a:ln w="8445">
              <a:solidFill>
                <a:srgbClr val="FFFFFF"/>
              </a:solidFill>
            </a:ln>
          </p:spPr>
          <p:txBody>
            <a:bodyPr wrap="square" lIns="0" tIns="0" rIns="0" bIns="0" rtlCol="0"/>
            <a:lstStyle/>
            <a:p>
              <a:endParaRPr/>
            </a:p>
          </p:txBody>
        </p:sp>
        <p:sp>
          <p:nvSpPr>
            <p:cNvPr id="23" name="object 15">
              <a:extLst>
                <a:ext uri="{FF2B5EF4-FFF2-40B4-BE49-F238E27FC236}">
                  <a16:creationId xmlns:a16="http://schemas.microsoft.com/office/drawing/2014/main" id="{06EB879A-1475-BBF5-2C2D-29A2C39A1426}"/>
                </a:ext>
              </a:extLst>
            </p:cNvPr>
            <p:cNvSpPr>
              <a:spLocks noGrp="1" noRot="1" noMove="1" noResize="1" noEditPoints="1" noAdjustHandles="1" noChangeArrowheads="1" noChangeShapeType="1"/>
            </p:cNvSpPr>
            <p:nvPr/>
          </p:nvSpPr>
          <p:spPr>
            <a:xfrm>
              <a:off x="175069" y="3659872"/>
              <a:ext cx="2909570" cy="1427480"/>
            </a:xfrm>
            <a:custGeom>
              <a:avLst/>
              <a:gdLst/>
              <a:ahLst/>
              <a:cxnLst/>
              <a:rect l="l" t="t" r="r" b="b"/>
              <a:pathLst>
                <a:path w="2909570" h="1427479">
                  <a:moveTo>
                    <a:pt x="1482267" y="1427213"/>
                  </a:moveTo>
                  <a:lnTo>
                    <a:pt x="1427213" y="1427213"/>
                  </a:lnTo>
                  <a:lnTo>
                    <a:pt x="1379145" y="1426419"/>
                  </a:lnTo>
                  <a:lnTo>
                    <a:pt x="1331475" y="1424052"/>
                  </a:lnTo>
                  <a:lnTo>
                    <a:pt x="1284227" y="1420140"/>
                  </a:lnTo>
                  <a:lnTo>
                    <a:pt x="1237428" y="1414705"/>
                  </a:lnTo>
                  <a:lnTo>
                    <a:pt x="1191101" y="1407773"/>
                  </a:lnTo>
                  <a:lnTo>
                    <a:pt x="1145273" y="1399369"/>
                  </a:lnTo>
                  <a:lnTo>
                    <a:pt x="1099967" y="1389519"/>
                  </a:lnTo>
                  <a:lnTo>
                    <a:pt x="1055209" y="1378246"/>
                  </a:lnTo>
                  <a:lnTo>
                    <a:pt x="1011023" y="1365577"/>
                  </a:lnTo>
                  <a:lnTo>
                    <a:pt x="967436" y="1351535"/>
                  </a:lnTo>
                  <a:lnTo>
                    <a:pt x="924471" y="1336147"/>
                  </a:lnTo>
                  <a:lnTo>
                    <a:pt x="882153" y="1319436"/>
                  </a:lnTo>
                  <a:lnTo>
                    <a:pt x="840509" y="1301429"/>
                  </a:lnTo>
                  <a:lnTo>
                    <a:pt x="799562" y="1282149"/>
                  </a:lnTo>
                  <a:lnTo>
                    <a:pt x="759337" y="1261622"/>
                  </a:lnTo>
                  <a:lnTo>
                    <a:pt x="719861" y="1239873"/>
                  </a:lnTo>
                  <a:lnTo>
                    <a:pt x="681156" y="1216926"/>
                  </a:lnTo>
                  <a:lnTo>
                    <a:pt x="643250" y="1192808"/>
                  </a:lnTo>
                  <a:lnTo>
                    <a:pt x="606166" y="1167542"/>
                  </a:lnTo>
                  <a:lnTo>
                    <a:pt x="569929" y="1141154"/>
                  </a:lnTo>
                  <a:lnTo>
                    <a:pt x="534565" y="1113669"/>
                  </a:lnTo>
                  <a:lnTo>
                    <a:pt x="500098" y="1085112"/>
                  </a:lnTo>
                  <a:lnTo>
                    <a:pt x="466554" y="1055507"/>
                  </a:lnTo>
                  <a:lnTo>
                    <a:pt x="433957" y="1024880"/>
                  </a:lnTo>
                  <a:lnTo>
                    <a:pt x="402332" y="993255"/>
                  </a:lnTo>
                  <a:lnTo>
                    <a:pt x="371705" y="960658"/>
                  </a:lnTo>
                  <a:lnTo>
                    <a:pt x="342101" y="927114"/>
                  </a:lnTo>
                  <a:lnTo>
                    <a:pt x="313543" y="892648"/>
                  </a:lnTo>
                  <a:lnTo>
                    <a:pt x="286058" y="857283"/>
                  </a:lnTo>
                  <a:lnTo>
                    <a:pt x="259670" y="821047"/>
                  </a:lnTo>
                  <a:lnTo>
                    <a:pt x="234404" y="783963"/>
                  </a:lnTo>
                  <a:lnTo>
                    <a:pt x="210286" y="746056"/>
                  </a:lnTo>
                  <a:lnTo>
                    <a:pt x="187340" y="707352"/>
                  </a:lnTo>
                  <a:lnTo>
                    <a:pt x="165590" y="667875"/>
                  </a:lnTo>
                  <a:lnTo>
                    <a:pt x="145064" y="627651"/>
                  </a:lnTo>
                  <a:lnTo>
                    <a:pt x="125784" y="586704"/>
                  </a:lnTo>
                  <a:lnTo>
                    <a:pt x="107776" y="545059"/>
                  </a:lnTo>
                  <a:lnTo>
                    <a:pt x="91065" y="502742"/>
                  </a:lnTo>
                  <a:lnTo>
                    <a:pt x="75677" y="459777"/>
                  </a:lnTo>
                  <a:lnTo>
                    <a:pt x="61635" y="416189"/>
                  </a:lnTo>
                  <a:lnTo>
                    <a:pt x="48966" y="372004"/>
                  </a:lnTo>
                  <a:lnTo>
                    <a:pt x="37693" y="327246"/>
                  </a:lnTo>
                  <a:lnTo>
                    <a:pt x="27843" y="281940"/>
                  </a:lnTo>
                  <a:lnTo>
                    <a:pt x="19439" y="236111"/>
                  </a:lnTo>
                  <a:lnTo>
                    <a:pt x="12508" y="189784"/>
                  </a:lnTo>
                  <a:lnTo>
                    <a:pt x="7073" y="142985"/>
                  </a:lnTo>
                  <a:lnTo>
                    <a:pt x="3160" y="95738"/>
                  </a:lnTo>
                  <a:lnTo>
                    <a:pt x="794" y="48068"/>
                  </a:lnTo>
                  <a:lnTo>
                    <a:pt x="0" y="0"/>
                  </a:lnTo>
                  <a:lnTo>
                    <a:pt x="2909481" y="0"/>
                  </a:lnTo>
                  <a:lnTo>
                    <a:pt x="2908686" y="48068"/>
                  </a:lnTo>
                  <a:lnTo>
                    <a:pt x="2906320" y="95738"/>
                  </a:lnTo>
                  <a:lnTo>
                    <a:pt x="2902407" y="142985"/>
                  </a:lnTo>
                  <a:lnTo>
                    <a:pt x="2896973" y="189784"/>
                  </a:lnTo>
                  <a:lnTo>
                    <a:pt x="2890041" y="236111"/>
                  </a:lnTo>
                  <a:lnTo>
                    <a:pt x="2881637" y="281940"/>
                  </a:lnTo>
                  <a:lnTo>
                    <a:pt x="2871787" y="327246"/>
                  </a:lnTo>
                  <a:lnTo>
                    <a:pt x="2860514" y="372004"/>
                  </a:lnTo>
                  <a:lnTo>
                    <a:pt x="2847845" y="416189"/>
                  </a:lnTo>
                  <a:lnTo>
                    <a:pt x="2833803" y="459777"/>
                  </a:lnTo>
                  <a:lnTo>
                    <a:pt x="2818415" y="502742"/>
                  </a:lnTo>
                  <a:lnTo>
                    <a:pt x="2801704" y="545059"/>
                  </a:lnTo>
                  <a:lnTo>
                    <a:pt x="2783696" y="586704"/>
                  </a:lnTo>
                  <a:lnTo>
                    <a:pt x="2764417" y="627651"/>
                  </a:lnTo>
                  <a:lnTo>
                    <a:pt x="2743890" y="667875"/>
                  </a:lnTo>
                  <a:lnTo>
                    <a:pt x="2722141" y="707352"/>
                  </a:lnTo>
                  <a:lnTo>
                    <a:pt x="2699194" y="746056"/>
                  </a:lnTo>
                  <a:lnTo>
                    <a:pt x="2675076" y="783963"/>
                  </a:lnTo>
                  <a:lnTo>
                    <a:pt x="2649810" y="821047"/>
                  </a:lnTo>
                  <a:lnTo>
                    <a:pt x="2623422" y="857283"/>
                  </a:lnTo>
                  <a:lnTo>
                    <a:pt x="2595937" y="892648"/>
                  </a:lnTo>
                  <a:lnTo>
                    <a:pt x="2567380" y="927114"/>
                  </a:lnTo>
                  <a:lnTo>
                    <a:pt x="2537775" y="960658"/>
                  </a:lnTo>
                  <a:lnTo>
                    <a:pt x="2507148" y="993255"/>
                  </a:lnTo>
                  <a:lnTo>
                    <a:pt x="2475523" y="1024880"/>
                  </a:lnTo>
                  <a:lnTo>
                    <a:pt x="2442926" y="1055507"/>
                  </a:lnTo>
                  <a:lnTo>
                    <a:pt x="2409382" y="1085112"/>
                  </a:lnTo>
                  <a:lnTo>
                    <a:pt x="2374915" y="1113669"/>
                  </a:lnTo>
                  <a:lnTo>
                    <a:pt x="2339551" y="1141154"/>
                  </a:lnTo>
                  <a:lnTo>
                    <a:pt x="2303315" y="1167542"/>
                  </a:lnTo>
                  <a:lnTo>
                    <a:pt x="2266230" y="1192808"/>
                  </a:lnTo>
                  <a:lnTo>
                    <a:pt x="2228324" y="1216926"/>
                  </a:lnTo>
                  <a:lnTo>
                    <a:pt x="2189620" y="1239873"/>
                  </a:lnTo>
                  <a:lnTo>
                    <a:pt x="2150143" y="1261622"/>
                  </a:lnTo>
                  <a:lnTo>
                    <a:pt x="2109918" y="1282149"/>
                  </a:lnTo>
                  <a:lnTo>
                    <a:pt x="2068971" y="1301429"/>
                  </a:lnTo>
                  <a:lnTo>
                    <a:pt x="2027327" y="1319436"/>
                  </a:lnTo>
                  <a:lnTo>
                    <a:pt x="1985010" y="1336147"/>
                  </a:lnTo>
                  <a:lnTo>
                    <a:pt x="1942045" y="1351535"/>
                  </a:lnTo>
                  <a:lnTo>
                    <a:pt x="1898457" y="1365577"/>
                  </a:lnTo>
                  <a:lnTo>
                    <a:pt x="1854272" y="1378246"/>
                  </a:lnTo>
                  <a:lnTo>
                    <a:pt x="1809513" y="1389519"/>
                  </a:lnTo>
                  <a:lnTo>
                    <a:pt x="1764207" y="1399369"/>
                  </a:lnTo>
                  <a:lnTo>
                    <a:pt x="1718379" y="1407773"/>
                  </a:lnTo>
                  <a:lnTo>
                    <a:pt x="1672052" y="1414705"/>
                  </a:lnTo>
                  <a:lnTo>
                    <a:pt x="1625253" y="1420140"/>
                  </a:lnTo>
                  <a:lnTo>
                    <a:pt x="1578006" y="1424052"/>
                  </a:lnTo>
                  <a:lnTo>
                    <a:pt x="1530335" y="1426419"/>
                  </a:lnTo>
                  <a:lnTo>
                    <a:pt x="1482267" y="1427213"/>
                  </a:lnTo>
                  <a:close/>
                </a:path>
              </a:pathLst>
            </a:custGeom>
            <a:ln w="8445">
              <a:solidFill>
                <a:srgbClr val="FFFFFF"/>
              </a:solidFill>
            </a:ln>
          </p:spPr>
          <p:txBody>
            <a:bodyPr wrap="square" lIns="0" tIns="0" rIns="0" bIns="0" rtlCol="0"/>
            <a:lstStyle/>
            <a:p>
              <a:endParaRPr/>
            </a:p>
          </p:txBody>
        </p:sp>
      </p:grpSp>
      <p:pic>
        <p:nvPicPr>
          <p:cNvPr id="6" name="Picture 5" descr="Sheffield City Council logo">
            <a:extLst>
              <a:ext uri="{FF2B5EF4-FFF2-40B4-BE49-F238E27FC236}">
                <a16:creationId xmlns:a16="http://schemas.microsoft.com/office/drawing/2014/main" id="{5C2A91A9-7BC5-C369-8D5C-5C9398091023}"/>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058400" y="5029200"/>
            <a:ext cx="1457068" cy="1143000"/>
          </a:xfrm>
          <a:prstGeom prst="rect">
            <a:avLst/>
          </a:prstGeom>
        </p:spPr>
      </p:pic>
      <p:sp>
        <p:nvSpPr>
          <p:cNvPr id="24" name="Text Placeholder 2">
            <a:extLst>
              <a:ext uri="{FF2B5EF4-FFF2-40B4-BE49-F238E27FC236}">
                <a16:creationId xmlns:a16="http://schemas.microsoft.com/office/drawing/2014/main" id="{A8093A21-D3D0-9894-9129-FA81D540AB50}"/>
              </a:ext>
            </a:extLst>
          </p:cNvPr>
          <p:cNvSpPr>
            <a:spLocks noGrp="1"/>
          </p:cNvSpPr>
          <p:nvPr>
            <p:ph type="body" sz="quarter" idx="10" hasCustomPrompt="1"/>
          </p:nvPr>
        </p:nvSpPr>
        <p:spPr>
          <a:xfrm>
            <a:off x="619125" y="4423391"/>
            <a:ext cx="5943600" cy="762000"/>
          </a:xfrm>
          <a:prstGeom prst="rect">
            <a:avLst/>
          </a:prstGeom>
        </p:spPr>
        <p:txBody>
          <a:bodyPr/>
          <a:lstStyle>
            <a:lvl1pPr>
              <a:defRPr sz="4500" b="1">
                <a:solidFill>
                  <a:srgbClr val="B45244"/>
                </a:solidFill>
                <a:latin typeface="Arial" panose="020B0604020202020204" pitchFamily="34" charset="0"/>
                <a:cs typeface="Arial" panose="020B0604020202020204" pitchFamily="34" charset="0"/>
              </a:defRPr>
            </a:lvl1pPr>
          </a:lstStyle>
          <a:p>
            <a:pPr lvl="0"/>
            <a:r>
              <a:rPr lang="en-GB"/>
              <a:t>Title to go in here </a:t>
            </a:r>
            <a:endParaRPr lang="en-US"/>
          </a:p>
        </p:txBody>
      </p:sp>
      <p:sp>
        <p:nvSpPr>
          <p:cNvPr id="25" name="Text Placeholder 2">
            <a:extLst>
              <a:ext uri="{FF2B5EF4-FFF2-40B4-BE49-F238E27FC236}">
                <a16:creationId xmlns:a16="http://schemas.microsoft.com/office/drawing/2014/main" id="{0A5D68CB-9C93-5F34-6C12-4B1F3708F50A}"/>
              </a:ext>
            </a:extLst>
          </p:cNvPr>
          <p:cNvSpPr>
            <a:spLocks noGrp="1"/>
          </p:cNvSpPr>
          <p:nvPr>
            <p:ph type="body" sz="quarter" idx="11" hasCustomPrompt="1"/>
          </p:nvPr>
        </p:nvSpPr>
        <p:spPr>
          <a:xfrm>
            <a:off x="628650" y="5267797"/>
            <a:ext cx="5257800" cy="533400"/>
          </a:xfrm>
          <a:prstGeom prst="rect">
            <a:avLst/>
          </a:prstGeom>
        </p:spPr>
        <p:txBody>
          <a:bodyPr/>
          <a:lstStyle>
            <a:lvl1pPr>
              <a:defRPr sz="3200" b="1">
                <a:solidFill>
                  <a:srgbClr val="3D3D3B"/>
                </a:solidFill>
                <a:latin typeface="Arial" panose="020B0604020202020204" pitchFamily="34" charset="0"/>
                <a:cs typeface="Arial" panose="020B0604020202020204" pitchFamily="34" charset="0"/>
              </a:defRPr>
            </a:lvl1pPr>
          </a:lstStyle>
          <a:p>
            <a:pPr lvl="0"/>
            <a:r>
              <a:rPr lang="en-GB"/>
              <a:t>Sub header to go in here </a:t>
            </a:r>
            <a:endParaRPr lang="en-US"/>
          </a:p>
        </p:txBody>
      </p:sp>
      <p:sp>
        <p:nvSpPr>
          <p:cNvPr id="26" name="Text Placeholder 2">
            <a:extLst>
              <a:ext uri="{FF2B5EF4-FFF2-40B4-BE49-F238E27FC236}">
                <a16:creationId xmlns:a16="http://schemas.microsoft.com/office/drawing/2014/main" id="{C2497291-D77A-7222-EC7F-EE861BEC5973}"/>
              </a:ext>
            </a:extLst>
          </p:cNvPr>
          <p:cNvSpPr>
            <a:spLocks noGrp="1"/>
          </p:cNvSpPr>
          <p:nvPr>
            <p:ph type="body" sz="quarter" idx="12" hasCustomPrompt="1"/>
          </p:nvPr>
        </p:nvSpPr>
        <p:spPr>
          <a:xfrm>
            <a:off x="638175" y="5944346"/>
            <a:ext cx="4572000" cy="533400"/>
          </a:xfrm>
          <a:prstGeom prst="rect">
            <a:avLst/>
          </a:prstGeom>
        </p:spPr>
        <p:txBody>
          <a:bodyPr/>
          <a:lstStyle>
            <a:lvl1pPr>
              <a:defRPr sz="2000" b="1">
                <a:solidFill>
                  <a:srgbClr val="043748"/>
                </a:solidFill>
                <a:latin typeface="Arial" panose="020B0604020202020204" pitchFamily="34" charset="0"/>
                <a:cs typeface="Arial" panose="020B0604020202020204" pitchFamily="34" charset="0"/>
              </a:defRPr>
            </a:lvl1pPr>
          </a:lstStyle>
          <a:p>
            <a:pPr lvl="0"/>
            <a:r>
              <a:rPr lang="en-GB"/>
              <a:t>Date to go in here </a:t>
            </a:r>
            <a:endParaRPr lang="en-US"/>
          </a:p>
        </p:txBody>
      </p:sp>
    </p:spTree>
    <p:extLst>
      <p:ext uri="{BB962C8B-B14F-4D97-AF65-F5344CB8AC3E}">
        <p14:creationId xmlns:p14="http://schemas.microsoft.com/office/powerpoint/2010/main" val="268988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4D80CC82-61FE-732E-0ACC-6831E3D211C3}"/>
              </a:ext>
            </a:extLst>
          </p:cNvPr>
          <p:cNvSpPr>
            <a:spLocks noGrp="1" noRot="1" noMove="1" noResize="1" noEditPoints="1" noAdjustHandles="1" noChangeArrowheads="1" noChangeShapeType="1"/>
          </p:cNvSpPr>
          <p:nvPr userDrawn="1"/>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endParaRPr/>
          </a:p>
        </p:txBody>
      </p:sp>
      <p:grpSp>
        <p:nvGrpSpPr>
          <p:cNvPr id="9" name="object 3">
            <a:extLst>
              <a:ext uri="{FF2B5EF4-FFF2-40B4-BE49-F238E27FC236}">
                <a16:creationId xmlns:a16="http://schemas.microsoft.com/office/drawing/2014/main" id="{0B7BFAE6-6730-9AA2-29CE-CAD94FCBC7F7}"/>
              </a:ext>
            </a:extLst>
          </p:cNvPr>
          <p:cNvGrpSpPr>
            <a:grpSpLocks noGrp="1" noUngrp="1" noRot="1" noMove="1" noResize="1"/>
          </p:cNvGrpSpPr>
          <p:nvPr userDrawn="1"/>
        </p:nvGrpSpPr>
        <p:grpSpPr>
          <a:xfrm>
            <a:off x="0" y="6309000"/>
            <a:ext cx="12193270" cy="549275"/>
            <a:chOff x="0" y="6309000"/>
            <a:chExt cx="12193270" cy="549275"/>
          </a:xfrm>
        </p:grpSpPr>
        <p:sp>
          <p:nvSpPr>
            <p:cNvPr id="10" name="object 4">
              <a:extLst>
                <a:ext uri="{FF2B5EF4-FFF2-40B4-BE49-F238E27FC236}">
                  <a16:creationId xmlns:a16="http://schemas.microsoft.com/office/drawing/2014/main" id="{7BFFD970-CC18-152D-C8A4-45DDA0DA1BA7}"/>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endParaRPr/>
            </a:p>
          </p:txBody>
        </p:sp>
        <p:sp>
          <p:nvSpPr>
            <p:cNvPr id="11" name="object 5">
              <a:extLst>
                <a:ext uri="{FF2B5EF4-FFF2-40B4-BE49-F238E27FC236}">
                  <a16:creationId xmlns:a16="http://schemas.microsoft.com/office/drawing/2014/main" id="{A37AA30D-528D-DDDD-4D20-3F3D2618A469}"/>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endParaRPr/>
            </a:p>
          </p:txBody>
        </p:sp>
      </p:grpSp>
      <p:grpSp>
        <p:nvGrpSpPr>
          <p:cNvPr id="12" name="object 6">
            <a:extLst>
              <a:ext uri="{FF2B5EF4-FFF2-40B4-BE49-F238E27FC236}">
                <a16:creationId xmlns:a16="http://schemas.microsoft.com/office/drawing/2014/main" id="{E9970F74-B4A6-41EB-D84C-56DC4C460F80}"/>
              </a:ext>
            </a:extLst>
          </p:cNvPr>
          <p:cNvGrpSpPr>
            <a:grpSpLocks noGrp="1" noUngrp="1" noRot="1" noMove="1" noResize="1"/>
          </p:cNvGrpSpPr>
          <p:nvPr userDrawn="1"/>
        </p:nvGrpSpPr>
        <p:grpSpPr>
          <a:xfrm>
            <a:off x="10439999" y="1664"/>
            <a:ext cx="1753235" cy="1177925"/>
            <a:chOff x="10439999" y="1664"/>
            <a:chExt cx="1753235" cy="1177925"/>
          </a:xfrm>
        </p:grpSpPr>
        <p:sp>
          <p:nvSpPr>
            <p:cNvPr id="13" name="object 7">
              <a:extLst>
                <a:ext uri="{FF2B5EF4-FFF2-40B4-BE49-F238E27FC236}">
                  <a16:creationId xmlns:a16="http://schemas.microsoft.com/office/drawing/2014/main" id="{60CE7D31-1D60-0F00-46E3-C672CA0AEA40}"/>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endParaRPr/>
            </a:p>
          </p:txBody>
        </p:sp>
        <p:sp>
          <p:nvSpPr>
            <p:cNvPr id="14" name="object 8">
              <a:extLst>
                <a:ext uri="{FF2B5EF4-FFF2-40B4-BE49-F238E27FC236}">
                  <a16:creationId xmlns:a16="http://schemas.microsoft.com/office/drawing/2014/main" id="{369D6504-E4CD-0276-405A-7E0194EC930A}"/>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endParaRPr/>
            </a:p>
          </p:txBody>
        </p:sp>
        <p:sp>
          <p:nvSpPr>
            <p:cNvPr id="15" name="object 9">
              <a:extLst>
                <a:ext uri="{FF2B5EF4-FFF2-40B4-BE49-F238E27FC236}">
                  <a16:creationId xmlns:a16="http://schemas.microsoft.com/office/drawing/2014/main" id="{232E6F6B-6D93-9E53-0043-4ECDC4782EE5}"/>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endParaRPr/>
            </a:p>
          </p:txBody>
        </p:sp>
        <p:sp>
          <p:nvSpPr>
            <p:cNvPr id="16" name="object 10">
              <a:extLst>
                <a:ext uri="{FF2B5EF4-FFF2-40B4-BE49-F238E27FC236}">
                  <a16:creationId xmlns:a16="http://schemas.microsoft.com/office/drawing/2014/main" id="{05C0AE11-0D82-9A6E-DAFA-C17D3806BA47}"/>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endParaRPr/>
            </a:p>
          </p:txBody>
        </p:sp>
        <p:sp>
          <p:nvSpPr>
            <p:cNvPr id="17" name="object 11">
              <a:extLst>
                <a:ext uri="{FF2B5EF4-FFF2-40B4-BE49-F238E27FC236}">
                  <a16:creationId xmlns:a16="http://schemas.microsoft.com/office/drawing/2014/main" id="{E8306A78-E8E9-CC81-C39A-F62984E88E81}"/>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endParaRPr/>
            </a:p>
          </p:txBody>
        </p:sp>
      </p:grpSp>
      <p:sp>
        <p:nvSpPr>
          <p:cNvPr id="18" name="object 12">
            <a:extLst>
              <a:ext uri="{FF2B5EF4-FFF2-40B4-BE49-F238E27FC236}">
                <a16:creationId xmlns:a16="http://schemas.microsoft.com/office/drawing/2014/main" id="{D7DE6BA0-155C-5270-1004-81DFD89E07F0}"/>
              </a:ext>
            </a:extLst>
          </p:cNvPr>
          <p:cNvSpPr>
            <a:spLocks noGrp="1" noRot="1" noMove="1" noResize="1" noEditPoints="1" noAdjustHandles="1" noChangeArrowheads="1" noChangeShapeType="1"/>
          </p:cNvSpPr>
          <p:nvPr userDrawn="1"/>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endParaRPr/>
          </a:p>
        </p:txBody>
      </p:sp>
      <p:sp>
        <p:nvSpPr>
          <p:cNvPr id="2" name="Slide Number Placeholder 3">
            <a:extLst>
              <a:ext uri="{FF2B5EF4-FFF2-40B4-BE49-F238E27FC236}">
                <a16:creationId xmlns:a16="http://schemas.microsoft.com/office/drawing/2014/main" id="{E0CF03C8-CB58-194F-CD54-5FA0C2FD21D2}"/>
              </a:ext>
            </a:extLst>
          </p:cNvPr>
          <p:cNvSpPr txBox="1">
            <a:spLocks noGrp="1" noRot="1" noMove="1" noResize="1" noEditPoints="1" noAdjustHandles="1" noChangeArrowheads="1" noChangeShapeType="1"/>
          </p:cNvSpPr>
          <p:nvPr userDrawn="1"/>
        </p:nvSpPr>
        <p:spPr>
          <a:xfrm>
            <a:off x="5105559" y="6335329"/>
            <a:ext cx="1972792" cy="467311"/>
          </a:xfrm>
          <a:prstGeom prst="rect">
            <a:avLst/>
          </a:prstGeom>
        </p:spPr>
        <p:txBody>
          <a:bodyPr anchor="ctr"/>
          <a:lstStyle>
            <a:defPPr>
              <a:defRPr kern="0"/>
            </a:defPPr>
          </a:lstStyle>
          <a:p>
            <a:pPr algn="ctr"/>
            <a:fld id="{2A0812B6-403B-45A1-A6BA-2C7DBDC407B1}" type="slidenum">
              <a:rPr lang="en-GB" sz="1400" smtClean="0"/>
              <a:pPr algn="ctr"/>
              <a:t>‹#›</a:t>
            </a:fld>
            <a:endParaRPr lang="en-GB" sz="1400"/>
          </a:p>
        </p:txBody>
      </p:sp>
      <p:sp>
        <p:nvSpPr>
          <p:cNvPr id="27" name="Text Placeholder 3">
            <a:extLst>
              <a:ext uri="{FF2B5EF4-FFF2-40B4-BE49-F238E27FC236}">
                <a16:creationId xmlns:a16="http://schemas.microsoft.com/office/drawing/2014/main" id="{274A2433-5E79-24C0-1C0A-76A0150E29E3}"/>
              </a:ext>
            </a:extLst>
          </p:cNvPr>
          <p:cNvSpPr>
            <a:spLocks noGrp="1"/>
          </p:cNvSpPr>
          <p:nvPr>
            <p:ph type="body" sz="quarter" idx="10" hasCustomPrompt="1"/>
          </p:nvPr>
        </p:nvSpPr>
        <p:spPr>
          <a:xfrm>
            <a:off x="609600" y="381000"/>
            <a:ext cx="8561216" cy="721766"/>
          </a:xfrm>
          <a:prstGeom prst="rect">
            <a:avLst/>
          </a:prstGeom>
        </p:spPr>
        <p:txBody>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lvl="0"/>
            <a:r>
              <a:rPr lang="en-GB"/>
              <a:t>Click to edit the heading </a:t>
            </a:r>
            <a:endParaRPr lang="en-US"/>
          </a:p>
        </p:txBody>
      </p:sp>
      <p:sp>
        <p:nvSpPr>
          <p:cNvPr id="4" name="Content Placeholder 11">
            <a:extLst>
              <a:ext uri="{FF2B5EF4-FFF2-40B4-BE49-F238E27FC236}">
                <a16:creationId xmlns:a16="http://schemas.microsoft.com/office/drawing/2014/main" id="{2D3748EF-1DCD-929C-9973-26CCE2284F30}"/>
              </a:ext>
            </a:extLst>
          </p:cNvPr>
          <p:cNvSpPr>
            <a:spLocks noGrp="1"/>
          </p:cNvSpPr>
          <p:nvPr>
            <p:ph sz="quarter" idx="12" hasCustomPrompt="1"/>
          </p:nvPr>
        </p:nvSpPr>
        <p:spPr>
          <a:xfrm>
            <a:off x="586536" y="1640103"/>
            <a:ext cx="11028451" cy="4303478"/>
          </a:xfrm>
          <a:prstGeom prst="rect">
            <a:avLst/>
          </a:prstGeom>
        </p:spPr>
        <p:txBody>
          <a:bodyPr/>
          <a:lstStyle>
            <a:lvl1pPr>
              <a:defRPr lang="en-GB" sz="2400" b="1" spc="-10" dirty="0" smtClean="0">
                <a:solidFill>
                  <a:srgbClr val="AE564A"/>
                </a:solidFill>
                <a:latin typeface="Arial" panose="020B0604020202020204" pitchFamily="34" charset="0"/>
                <a:ea typeface="+mn-ea"/>
                <a:cs typeface="Arial" panose="020B0604020202020204" pitchFamily="34" charset="0"/>
              </a:defRPr>
            </a:lvl1pPr>
            <a:lvl2pPr>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stStyle>
          <a:p>
            <a:pPr marL="12700" lvl="0">
              <a:lnSpc>
                <a:spcPct val="100000"/>
              </a:lnSpc>
              <a:spcBef>
                <a:spcPts val="100"/>
              </a:spcBef>
            </a:pPr>
            <a:r>
              <a:rPr lang="en-GB"/>
              <a:t>Click to edit text styles</a:t>
            </a:r>
          </a:p>
          <a:p>
            <a:pPr marL="12700" lvl="0">
              <a:lnSpc>
                <a:spcPct val="100000"/>
              </a:lnSpc>
              <a:spcBef>
                <a:spcPts val="100"/>
              </a:spcBef>
            </a:pPr>
            <a:endParaRPr lang="en-GB"/>
          </a:p>
          <a:p>
            <a:pPr marL="12700" lvl="1">
              <a:lnSpc>
                <a:spcPct val="100000"/>
              </a:lnSpc>
            </a:pPr>
            <a:r>
              <a:rPr lang="en-GB"/>
              <a:t>Text</a:t>
            </a:r>
          </a:p>
          <a:p>
            <a:pPr marL="278765" lvl="2" indent="-266065">
              <a:lnSpc>
                <a:spcPct val="100000"/>
              </a:lnSpc>
              <a:spcBef>
                <a:spcPts val="1540"/>
              </a:spcBef>
              <a:buChar char="•"/>
              <a:tabLst>
                <a:tab pos="278765" algn="l"/>
              </a:tabLst>
            </a:pPr>
            <a:r>
              <a:rPr lang="en-GB"/>
              <a:t>Bullet points - </a:t>
            </a:r>
          </a:p>
        </p:txBody>
      </p:sp>
    </p:spTree>
    <p:extLst>
      <p:ext uri="{BB962C8B-B14F-4D97-AF65-F5344CB8AC3E}">
        <p14:creationId xmlns:p14="http://schemas.microsoft.com/office/powerpoint/2010/main" val="47636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4D80CC82-61FE-732E-0ACC-6831E3D211C3}"/>
              </a:ext>
            </a:extLst>
          </p:cNvPr>
          <p:cNvSpPr>
            <a:spLocks noGrp="1" noRot="1" noMove="1" noResize="1" noEditPoints="1" noAdjustHandles="1" noChangeArrowheads="1" noChangeShapeType="1"/>
          </p:cNvSpPr>
          <p:nvPr userDrawn="1"/>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endParaRPr/>
          </a:p>
        </p:txBody>
      </p:sp>
      <p:grpSp>
        <p:nvGrpSpPr>
          <p:cNvPr id="9" name="object 3">
            <a:extLst>
              <a:ext uri="{FF2B5EF4-FFF2-40B4-BE49-F238E27FC236}">
                <a16:creationId xmlns:a16="http://schemas.microsoft.com/office/drawing/2014/main" id="{0B7BFAE6-6730-9AA2-29CE-CAD94FCBC7F7}"/>
              </a:ext>
            </a:extLst>
          </p:cNvPr>
          <p:cNvGrpSpPr>
            <a:grpSpLocks noGrp="1" noUngrp="1" noRot="1" noMove="1" noResize="1"/>
          </p:cNvGrpSpPr>
          <p:nvPr userDrawn="1"/>
        </p:nvGrpSpPr>
        <p:grpSpPr>
          <a:xfrm>
            <a:off x="0" y="6309000"/>
            <a:ext cx="12193270" cy="549275"/>
            <a:chOff x="0" y="6309000"/>
            <a:chExt cx="12193270" cy="549275"/>
          </a:xfrm>
        </p:grpSpPr>
        <p:sp>
          <p:nvSpPr>
            <p:cNvPr id="10" name="object 4">
              <a:extLst>
                <a:ext uri="{FF2B5EF4-FFF2-40B4-BE49-F238E27FC236}">
                  <a16:creationId xmlns:a16="http://schemas.microsoft.com/office/drawing/2014/main" id="{7BFFD970-CC18-152D-C8A4-45DDA0DA1BA7}"/>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endParaRPr/>
            </a:p>
          </p:txBody>
        </p:sp>
        <p:sp>
          <p:nvSpPr>
            <p:cNvPr id="11" name="object 5">
              <a:extLst>
                <a:ext uri="{FF2B5EF4-FFF2-40B4-BE49-F238E27FC236}">
                  <a16:creationId xmlns:a16="http://schemas.microsoft.com/office/drawing/2014/main" id="{A37AA30D-528D-DDDD-4D20-3F3D2618A469}"/>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endParaRPr/>
            </a:p>
          </p:txBody>
        </p:sp>
      </p:grpSp>
      <p:grpSp>
        <p:nvGrpSpPr>
          <p:cNvPr id="12" name="object 6">
            <a:extLst>
              <a:ext uri="{FF2B5EF4-FFF2-40B4-BE49-F238E27FC236}">
                <a16:creationId xmlns:a16="http://schemas.microsoft.com/office/drawing/2014/main" id="{E9970F74-B4A6-41EB-D84C-56DC4C460F80}"/>
              </a:ext>
            </a:extLst>
          </p:cNvPr>
          <p:cNvGrpSpPr>
            <a:grpSpLocks noGrp="1" noUngrp="1" noRot="1" noMove="1" noResize="1"/>
          </p:cNvGrpSpPr>
          <p:nvPr userDrawn="1"/>
        </p:nvGrpSpPr>
        <p:grpSpPr>
          <a:xfrm>
            <a:off x="10439999" y="1664"/>
            <a:ext cx="1753235" cy="1177925"/>
            <a:chOff x="10439999" y="1664"/>
            <a:chExt cx="1753235" cy="1177925"/>
          </a:xfrm>
        </p:grpSpPr>
        <p:sp>
          <p:nvSpPr>
            <p:cNvPr id="13" name="object 7">
              <a:extLst>
                <a:ext uri="{FF2B5EF4-FFF2-40B4-BE49-F238E27FC236}">
                  <a16:creationId xmlns:a16="http://schemas.microsoft.com/office/drawing/2014/main" id="{60CE7D31-1D60-0F00-46E3-C672CA0AEA40}"/>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endParaRPr/>
            </a:p>
          </p:txBody>
        </p:sp>
        <p:sp>
          <p:nvSpPr>
            <p:cNvPr id="14" name="object 8">
              <a:extLst>
                <a:ext uri="{FF2B5EF4-FFF2-40B4-BE49-F238E27FC236}">
                  <a16:creationId xmlns:a16="http://schemas.microsoft.com/office/drawing/2014/main" id="{369D6504-E4CD-0276-405A-7E0194EC930A}"/>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endParaRPr/>
            </a:p>
          </p:txBody>
        </p:sp>
        <p:sp>
          <p:nvSpPr>
            <p:cNvPr id="15" name="object 9">
              <a:extLst>
                <a:ext uri="{FF2B5EF4-FFF2-40B4-BE49-F238E27FC236}">
                  <a16:creationId xmlns:a16="http://schemas.microsoft.com/office/drawing/2014/main" id="{232E6F6B-6D93-9E53-0043-4ECDC4782EE5}"/>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endParaRPr/>
            </a:p>
          </p:txBody>
        </p:sp>
        <p:sp>
          <p:nvSpPr>
            <p:cNvPr id="16" name="object 10">
              <a:extLst>
                <a:ext uri="{FF2B5EF4-FFF2-40B4-BE49-F238E27FC236}">
                  <a16:creationId xmlns:a16="http://schemas.microsoft.com/office/drawing/2014/main" id="{05C0AE11-0D82-9A6E-DAFA-C17D3806BA47}"/>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endParaRPr/>
            </a:p>
          </p:txBody>
        </p:sp>
        <p:sp>
          <p:nvSpPr>
            <p:cNvPr id="17" name="object 11">
              <a:extLst>
                <a:ext uri="{FF2B5EF4-FFF2-40B4-BE49-F238E27FC236}">
                  <a16:creationId xmlns:a16="http://schemas.microsoft.com/office/drawing/2014/main" id="{E8306A78-E8E9-CC81-C39A-F62984E88E81}"/>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endParaRPr/>
            </a:p>
          </p:txBody>
        </p:sp>
      </p:grpSp>
      <p:sp>
        <p:nvSpPr>
          <p:cNvPr id="18" name="object 12">
            <a:extLst>
              <a:ext uri="{FF2B5EF4-FFF2-40B4-BE49-F238E27FC236}">
                <a16:creationId xmlns:a16="http://schemas.microsoft.com/office/drawing/2014/main" id="{D7DE6BA0-155C-5270-1004-81DFD89E07F0}"/>
              </a:ext>
            </a:extLst>
          </p:cNvPr>
          <p:cNvSpPr>
            <a:spLocks noGrp="1" noRot="1" noMove="1" noResize="1" noEditPoints="1" noAdjustHandles="1" noChangeArrowheads="1" noChangeShapeType="1"/>
          </p:cNvSpPr>
          <p:nvPr userDrawn="1"/>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endParaRPr/>
          </a:p>
        </p:txBody>
      </p:sp>
      <p:sp>
        <p:nvSpPr>
          <p:cNvPr id="2" name="Slide Number Placeholder 3">
            <a:extLst>
              <a:ext uri="{FF2B5EF4-FFF2-40B4-BE49-F238E27FC236}">
                <a16:creationId xmlns:a16="http://schemas.microsoft.com/office/drawing/2014/main" id="{E0CF03C8-CB58-194F-CD54-5FA0C2FD21D2}"/>
              </a:ext>
            </a:extLst>
          </p:cNvPr>
          <p:cNvSpPr txBox="1">
            <a:spLocks noGrp="1" noRot="1" noMove="1" noResize="1" noEditPoints="1" noAdjustHandles="1" noChangeArrowheads="1" noChangeShapeType="1"/>
          </p:cNvSpPr>
          <p:nvPr userDrawn="1"/>
        </p:nvSpPr>
        <p:spPr>
          <a:xfrm>
            <a:off x="5105559" y="6335329"/>
            <a:ext cx="1972792" cy="467311"/>
          </a:xfrm>
          <a:prstGeom prst="rect">
            <a:avLst/>
          </a:prstGeom>
        </p:spPr>
        <p:txBody>
          <a:bodyPr anchor="ctr"/>
          <a:lstStyle>
            <a:defPPr>
              <a:defRPr kern="0"/>
            </a:defPPr>
          </a:lstStyle>
          <a:p>
            <a:pPr algn="ctr"/>
            <a:fld id="{2A0812B6-403B-45A1-A6BA-2C7DBDC407B1}" type="slidenum">
              <a:rPr lang="en-GB" sz="1400" smtClean="0"/>
              <a:pPr algn="ctr"/>
              <a:t>‹#›</a:t>
            </a:fld>
            <a:endParaRPr lang="en-GB" sz="1400"/>
          </a:p>
        </p:txBody>
      </p:sp>
      <p:sp>
        <p:nvSpPr>
          <p:cNvPr id="27" name="Text Placeholder 3">
            <a:extLst>
              <a:ext uri="{FF2B5EF4-FFF2-40B4-BE49-F238E27FC236}">
                <a16:creationId xmlns:a16="http://schemas.microsoft.com/office/drawing/2014/main" id="{274A2433-5E79-24C0-1C0A-76A0150E29E3}"/>
              </a:ext>
            </a:extLst>
          </p:cNvPr>
          <p:cNvSpPr>
            <a:spLocks noGrp="1"/>
          </p:cNvSpPr>
          <p:nvPr>
            <p:ph type="body" sz="quarter" idx="10" hasCustomPrompt="1"/>
          </p:nvPr>
        </p:nvSpPr>
        <p:spPr>
          <a:xfrm>
            <a:off x="609600" y="381000"/>
            <a:ext cx="8561216" cy="721766"/>
          </a:xfrm>
          <a:prstGeom prst="rect">
            <a:avLst/>
          </a:prstGeom>
        </p:spPr>
        <p:txBody>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lvl="0"/>
            <a:r>
              <a:rPr lang="en-GB"/>
              <a:t>Click to edit the heading </a:t>
            </a:r>
            <a:endParaRPr lang="en-US"/>
          </a:p>
        </p:txBody>
      </p:sp>
      <p:sp>
        <p:nvSpPr>
          <p:cNvPr id="38" name="Text Placeholder 20">
            <a:extLst>
              <a:ext uri="{FF2B5EF4-FFF2-40B4-BE49-F238E27FC236}">
                <a16:creationId xmlns:a16="http://schemas.microsoft.com/office/drawing/2014/main" id="{F07FC2CE-4ED3-2BAB-E2CC-B9A95177B63E}"/>
              </a:ext>
            </a:extLst>
          </p:cNvPr>
          <p:cNvSpPr>
            <a:spLocks noGrp="1"/>
          </p:cNvSpPr>
          <p:nvPr>
            <p:ph type="body" sz="quarter" idx="11" hasCustomPrompt="1"/>
          </p:nvPr>
        </p:nvSpPr>
        <p:spPr>
          <a:xfrm>
            <a:off x="647701" y="2827391"/>
            <a:ext cx="2857500" cy="3116210"/>
          </a:xfrm>
          <a:prstGeom prst="rect">
            <a:avLst/>
          </a:prstGeom>
        </p:spPr>
        <p:txBody>
          <a:bodyPr/>
          <a:lstStyle>
            <a:lvl1pPr marL="12700">
              <a:lnSpc>
                <a:spcPct val="100000"/>
              </a:lnSpc>
              <a:spcBef>
                <a:spcPts val="100"/>
              </a:spcBef>
              <a:defRPr lang="en-GB" sz="2400" b="1" spc="-10" dirty="0" smtClean="0">
                <a:solidFill>
                  <a:srgbClr val="AE564A"/>
                </a:solidFill>
                <a:latin typeface="Arial" panose="020B0604020202020204" pitchFamily="34" charset="0"/>
                <a:cs typeface="Arial" panose="020B0604020202020204" pitchFamily="34" charset="0"/>
              </a:defRPr>
            </a:lvl1pPr>
            <a:lvl2pPr marL="12700">
              <a:lnSpc>
                <a:spcPct val="100000"/>
              </a:lnSpc>
              <a:defRPr lang="en-GB" spc="-20" dirty="0" smtClean="0">
                <a:solidFill>
                  <a:srgbClr val="3D3D3B"/>
                </a:solidFill>
                <a:latin typeface="Arial" panose="020B0604020202020204" pitchFamily="34" charset="0"/>
                <a:cs typeface="Arial" panose="020B0604020202020204" pitchFamily="34" charset="0"/>
              </a:defRPr>
            </a:lvl2pPr>
            <a:lvl3pPr marL="278765" indent="-266065">
              <a:lnSpc>
                <a:spcPct val="100000"/>
              </a:lnSpc>
              <a:spcBef>
                <a:spcPts val="1540"/>
              </a:spcBef>
              <a:buChar char="•"/>
              <a:tabLst>
                <a:tab pos="278765" algn="l"/>
              </a:tabLst>
              <a:defRPr lang="en-GB" dirty="0" smtClean="0">
                <a:solidFill>
                  <a:srgbClr val="AE564A"/>
                </a:solidFill>
                <a:latin typeface="Arial" panose="020B0604020202020204" pitchFamily="34" charset="0"/>
                <a:cs typeface="Arial" panose="020B0604020202020204" pitchFamily="34" charset="0"/>
              </a:defRPr>
            </a:lvl3pPr>
          </a:lstStyle>
          <a:p>
            <a:pPr lvl="0"/>
            <a:r>
              <a:rPr lang="en-GB"/>
              <a:t>Click to edit text styles</a:t>
            </a:r>
          </a:p>
          <a:p>
            <a:pPr lvl="0"/>
            <a:endParaRPr lang="en-GB"/>
          </a:p>
          <a:p>
            <a:pPr lvl="1"/>
            <a:r>
              <a:rPr lang="en-GB"/>
              <a:t>Text</a:t>
            </a:r>
          </a:p>
        </p:txBody>
      </p:sp>
      <p:sp>
        <p:nvSpPr>
          <p:cNvPr id="39" name="Text Placeholder 20">
            <a:extLst>
              <a:ext uri="{FF2B5EF4-FFF2-40B4-BE49-F238E27FC236}">
                <a16:creationId xmlns:a16="http://schemas.microsoft.com/office/drawing/2014/main" id="{81351DD6-B741-5517-3D08-EC94DE467E80}"/>
              </a:ext>
            </a:extLst>
          </p:cNvPr>
          <p:cNvSpPr>
            <a:spLocks noGrp="1"/>
          </p:cNvSpPr>
          <p:nvPr>
            <p:ph type="body" sz="quarter" idx="12" hasCustomPrompt="1"/>
          </p:nvPr>
        </p:nvSpPr>
        <p:spPr>
          <a:xfrm>
            <a:off x="4276726" y="2827391"/>
            <a:ext cx="2857500" cy="3116210"/>
          </a:xfrm>
          <a:prstGeom prst="rect">
            <a:avLst/>
          </a:prstGeom>
        </p:spPr>
        <p:txBody>
          <a:bodyPr/>
          <a:lstStyle>
            <a:lvl1pPr marL="12700">
              <a:lnSpc>
                <a:spcPct val="100000"/>
              </a:lnSpc>
              <a:spcBef>
                <a:spcPts val="100"/>
              </a:spcBef>
              <a:defRPr lang="en-GB" sz="2400" b="1" spc="-10" dirty="0" smtClean="0">
                <a:solidFill>
                  <a:srgbClr val="043748"/>
                </a:solidFill>
                <a:latin typeface="Arial" panose="020B0604020202020204" pitchFamily="34" charset="0"/>
                <a:cs typeface="Arial" panose="020B0604020202020204" pitchFamily="34" charset="0"/>
              </a:defRPr>
            </a:lvl1pPr>
            <a:lvl2pPr marL="12700">
              <a:lnSpc>
                <a:spcPct val="100000"/>
              </a:lnSpc>
              <a:defRPr lang="en-GB" spc="-20" dirty="0" smtClean="0">
                <a:solidFill>
                  <a:srgbClr val="3D3D3B"/>
                </a:solidFill>
                <a:latin typeface="Arial" panose="020B0604020202020204" pitchFamily="34" charset="0"/>
                <a:cs typeface="Arial" panose="020B0604020202020204" pitchFamily="34" charset="0"/>
              </a:defRPr>
            </a:lvl2pPr>
            <a:lvl3pPr marL="278765" indent="-266065">
              <a:lnSpc>
                <a:spcPct val="100000"/>
              </a:lnSpc>
              <a:spcBef>
                <a:spcPts val="1540"/>
              </a:spcBef>
              <a:buChar char="•"/>
              <a:tabLst>
                <a:tab pos="278765" algn="l"/>
              </a:tabLst>
              <a:defRPr lang="en-GB" dirty="0" smtClean="0">
                <a:solidFill>
                  <a:srgbClr val="AE564A"/>
                </a:solidFill>
                <a:latin typeface="Arial" panose="020B0604020202020204" pitchFamily="34" charset="0"/>
                <a:cs typeface="Arial" panose="020B0604020202020204" pitchFamily="34" charset="0"/>
              </a:defRPr>
            </a:lvl3pPr>
          </a:lstStyle>
          <a:p>
            <a:pPr lvl="0"/>
            <a:r>
              <a:rPr lang="en-GB"/>
              <a:t>Click to edit text styles</a:t>
            </a:r>
          </a:p>
          <a:p>
            <a:pPr lvl="0"/>
            <a:endParaRPr lang="en-GB"/>
          </a:p>
          <a:p>
            <a:pPr lvl="1"/>
            <a:r>
              <a:rPr lang="en-GB"/>
              <a:t>Text</a:t>
            </a:r>
          </a:p>
        </p:txBody>
      </p:sp>
      <p:sp>
        <p:nvSpPr>
          <p:cNvPr id="40" name="Text Placeholder 20">
            <a:extLst>
              <a:ext uri="{FF2B5EF4-FFF2-40B4-BE49-F238E27FC236}">
                <a16:creationId xmlns:a16="http://schemas.microsoft.com/office/drawing/2014/main" id="{5C8EC846-DDD1-7E4E-F8B4-B0259AE3F0A6}"/>
              </a:ext>
            </a:extLst>
          </p:cNvPr>
          <p:cNvSpPr>
            <a:spLocks noGrp="1"/>
          </p:cNvSpPr>
          <p:nvPr>
            <p:ph type="body" sz="quarter" idx="13" hasCustomPrompt="1"/>
          </p:nvPr>
        </p:nvSpPr>
        <p:spPr>
          <a:xfrm>
            <a:off x="7943851" y="2827391"/>
            <a:ext cx="2857500" cy="3116210"/>
          </a:xfrm>
          <a:prstGeom prst="rect">
            <a:avLst/>
          </a:prstGeom>
        </p:spPr>
        <p:txBody>
          <a:bodyPr/>
          <a:lstStyle>
            <a:lvl1pPr marL="12700">
              <a:lnSpc>
                <a:spcPct val="100000"/>
              </a:lnSpc>
              <a:spcBef>
                <a:spcPts val="100"/>
              </a:spcBef>
              <a:defRPr lang="en-GB" sz="2400" b="1" spc="-10" dirty="0" smtClean="0">
                <a:solidFill>
                  <a:srgbClr val="308189"/>
                </a:solidFill>
                <a:latin typeface="Arial" panose="020B0604020202020204" pitchFamily="34" charset="0"/>
                <a:cs typeface="Arial" panose="020B0604020202020204" pitchFamily="34" charset="0"/>
              </a:defRPr>
            </a:lvl1pPr>
            <a:lvl2pPr marL="12700">
              <a:lnSpc>
                <a:spcPct val="100000"/>
              </a:lnSpc>
              <a:defRPr lang="en-GB" spc="-20" dirty="0" smtClean="0">
                <a:solidFill>
                  <a:srgbClr val="3D3D3B"/>
                </a:solidFill>
                <a:latin typeface="Arial" panose="020B0604020202020204" pitchFamily="34" charset="0"/>
                <a:cs typeface="Arial" panose="020B0604020202020204" pitchFamily="34" charset="0"/>
              </a:defRPr>
            </a:lvl2pPr>
            <a:lvl3pPr marL="278765" indent="-266065">
              <a:lnSpc>
                <a:spcPct val="100000"/>
              </a:lnSpc>
              <a:spcBef>
                <a:spcPts val="1540"/>
              </a:spcBef>
              <a:buChar char="•"/>
              <a:tabLst>
                <a:tab pos="278765" algn="l"/>
              </a:tabLst>
              <a:defRPr lang="en-GB" dirty="0" smtClean="0">
                <a:solidFill>
                  <a:srgbClr val="AE564A"/>
                </a:solidFill>
                <a:latin typeface="Arial" panose="020B0604020202020204" pitchFamily="34" charset="0"/>
                <a:cs typeface="Arial" panose="020B0604020202020204" pitchFamily="34" charset="0"/>
              </a:defRPr>
            </a:lvl3pPr>
          </a:lstStyle>
          <a:p>
            <a:pPr lvl="0"/>
            <a:r>
              <a:rPr lang="en-GB"/>
              <a:t>Click to edit text styles</a:t>
            </a:r>
          </a:p>
          <a:p>
            <a:pPr lvl="0"/>
            <a:endParaRPr lang="en-GB"/>
          </a:p>
          <a:p>
            <a:pPr lvl="1"/>
            <a:r>
              <a:rPr lang="en-GB"/>
              <a:t>Text</a:t>
            </a:r>
          </a:p>
        </p:txBody>
      </p:sp>
      <p:sp>
        <p:nvSpPr>
          <p:cNvPr id="49" name="Picture Placeholder 45">
            <a:extLst>
              <a:ext uri="{FF2B5EF4-FFF2-40B4-BE49-F238E27FC236}">
                <a16:creationId xmlns:a16="http://schemas.microsoft.com/office/drawing/2014/main" id="{D027AD7C-3DCE-1B07-DD63-D0DE502B9693}"/>
              </a:ext>
            </a:extLst>
          </p:cNvPr>
          <p:cNvSpPr>
            <a:spLocks noGrp="1"/>
          </p:cNvSpPr>
          <p:nvPr>
            <p:ph type="pic" sz="quarter" idx="14"/>
          </p:nvPr>
        </p:nvSpPr>
        <p:spPr>
          <a:xfrm>
            <a:off x="647700" y="1828800"/>
            <a:ext cx="952500" cy="893763"/>
          </a:xfrm>
          <a:prstGeom prst="rect">
            <a:avLst/>
          </a:prstGeom>
        </p:spPr>
        <p:txBody>
          <a:bodyPr/>
          <a:lstStyle/>
          <a:p>
            <a:endParaRPr lang="en-US"/>
          </a:p>
        </p:txBody>
      </p:sp>
      <p:sp>
        <p:nvSpPr>
          <p:cNvPr id="50" name="Picture Placeholder 45">
            <a:extLst>
              <a:ext uri="{FF2B5EF4-FFF2-40B4-BE49-F238E27FC236}">
                <a16:creationId xmlns:a16="http://schemas.microsoft.com/office/drawing/2014/main" id="{E4DD32DE-F7ED-5098-14B8-FE318F4B0F07}"/>
              </a:ext>
            </a:extLst>
          </p:cNvPr>
          <p:cNvSpPr>
            <a:spLocks noGrp="1"/>
          </p:cNvSpPr>
          <p:nvPr>
            <p:ph type="pic" sz="quarter" idx="15"/>
          </p:nvPr>
        </p:nvSpPr>
        <p:spPr>
          <a:xfrm>
            <a:off x="4276726" y="1828799"/>
            <a:ext cx="952500" cy="893763"/>
          </a:xfrm>
          <a:prstGeom prst="rect">
            <a:avLst/>
          </a:prstGeom>
        </p:spPr>
        <p:txBody>
          <a:bodyPr/>
          <a:lstStyle/>
          <a:p>
            <a:endParaRPr lang="en-US"/>
          </a:p>
        </p:txBody>
      </p:sp>
      <p:sp>
        <p:nvSpPr>
          <p:cNvPr id="51" name="Picture Placeholder 45">
            <a:extLst>
              <a:ext uri="{FF2B5EF4-FFF2-40B4-BE49-F238E27FC236}">
                <a16:creationId xmlns:a16="http://schemas.microsoft.com/office/drawing/2014/main" id="{1F69D803-0ABA-6690-92BB-02CA8DAC8E1F}"/>
              </a:ext>
            </a:extLst>
          </p:cNvPr>
          <p:cNvSpPr>
            <a:spLocks noGrp="1"/>
          </p:cNvSpPr>
          <p:nvPr>
            <p:ph type="pic" sz="quarter" idx="16"/>
          </p:nvPr>
        </p:nvSpPr>
        <p:spPr>
          <a:xfrm>
            <a:off x="7943851" y="1828798"/>
            <a:ext cx="952500" cy="893763"/>
          </a:xfrm>
          <a:prstGeom prst="rect">
            <a:avLst/>
          </a:prstGeom>
        </p:spPr>
        <p:txBody>
          <a:bodyPr/>
          <a:lstStyle/>
          <a:p>
            <a:endParaRPr lang="en-US"/>
          </a:p>
        </p:txBody>
      </p:sp>
    </p:spTree>
    <p:extLst>
      <p:ext uri="{BB962C8B-B14F-4D97-AF65-F5344CB8AC3E}">
        <p14:creationId xmlns:p14="http://schemas.microsoft.com/office/powerpoint/2010/main" val="77659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0CF03C8-CB58-194F-CD54-5FA0C2FD21D2}"/>
              </a:ext>
            </a:extLst>
          </p:cNvPr>
          <p:cNvSpPr txBox="1">
            <a:spLocks noGrp="1" noRot="1" noMove="1" noResize="1" noEditPoints="1" noAdjustHandles="1" noChangeArrowheads="1" noChangeShapeType="1"/>
          </p:cNvSpPr>
          <p:nvPr userDrawn="1"/>
        </p:nvSpPr>
        <p:spPr>
          <a:xfrm>
            <a:off x="5105559" y="6335329"/>
            <a:ext cx="1972792" cy="467311"/>
          </a:xfrm>
          <a:prstGeom prst="rect">
            <a:avLst/>
          </a:prstGeom>
        </p:spPr>
        <p:txBody>
          <a:bodyPr anchor="ctr"/>
          <a:lstStyle>
            <a:defPPr>
              <a:defRPr kern="0"/>
            </a:defPPr>
          </a:lstStyle>
          <a:p>
            <a:pPr algn="ctr"/>
            <a:fld id="{2A0812B6-403B-45A1-A6BA-2C7DBDC407B1}" type="slidenum">
              <a:rPr lang="en-GB" sz="1400" smtClean="0"/>
              <a:pPr algn="ctr"/>
              <a:t>‹#›</a:t>
            </a:fld>
            <a:endParaRPr lang="en-GB" sz="1400"/>
          </a:p>
        </p:txBody>
      </p:sp>
      <p:sp>
        <p:nvSpPr>
          <p:cNvPr id="3" name="object 2">
            <a:extLst>
              <a:ext uri="{FF2B5EF4-FFF2-40B4-BE49-F238E27FC236}">
                <a16:creationId xmlns:a16="http://schemas.microsoft.com/office/drawing/2014/main" id="{0B3EF3AD-6FE4-196D-C476-ABE07E58665A}"/>
              </a:ext>
            </a:extLst>
          </p:cNvPr>
          <p:cNvSpPr/>
          <p:nvPr userDrawn="1"/>
        </p:nvSpPr>
        <p:spPr>
          <a:xfrm>
            <a:off x="9768" y="6308725"/>
            <a:ext cx="567055" cy="549275"/>
          </a:xfrm>
          <a:custGeom>
            <a:avLst/>
            <a:gdLst/>
            <a:ahLst/>
            <a:cxnLst/>
            <a:rect l="l" t="t" r="r" b="b"/>
            <a:pathLst>
              <a:path w="567055" h="549275">
                <a:moveTo>
                  <a:pt x="566790" y="0"/>
                </a:moveTo>
                <a:lnTo>
                  <a:pt x="0" y="0"/>
                </a:lnTo>
                <a:lnTo>
                  <a:pt x="0" y="548999"/>
                </a:lnTo>
                <a:lnTo>
                  <a:pt x="144855" y="548999"/>
                </a:lnTo>
                <a:lnTo>
                  <a:pt x="189139" y="538926"/>
                </a:lnTo>
                <a:lnTo>
                  <a:pt x="231882" y="525119"/>
                </a:lnTo>
                <a:lnTo>
                  <a:pt x="272903" y="507773"/>
                </a:lnTo>
                <a:lnTo>
                  <a:pt x="312019" y="487071"/>
                </a:lnTo>
                <a:lnTo>
                  <a:pt x="349050" y="463193"/>
                </a:lnTo>
                <a:lnTo>
                  <a:pt x="383813" y="436321"/>
                </a:lnTo>
                <a:lnTo>
                  <a:pt x="416127" y="406638"/>
                </a:lnTo>
                <a:lnTo>
                  <a:pt x="445811" y="374323"/>
                </a:lnTo>
                <a:lnTo>
                  <a:pt x="472682" y="339560"/>
                </a:lnTo>
                <a:lnTo>
                  <a:pt x="496560" y="302529"/>
                </a:lnTo>
                <a:lnTo>
                  <a:pt x="517263" y="263413"/>
                </a:lnTo>
                <a:lnTo>
                  <a:pt x="534609" y="222393"/>
                </a:lnTo>
                <a:lnTo>
                  <a:pt x="548416" y="179649"/>
                </a:lnTo>
                <a:lnTo>
                  <a:pt x="558503" y="135365"/>
                </a:lnTo>
                <a:lnTo>
                  <a:pt x="564688" y="89722"/>
                </a:lnTo>
                <a:lnTo>
                  <a:pt x="566790" y="42900"/>
                </a:lnTo>
                <a:lnTo>
                  <a:pt x="566790" y="0"/>
                </a:lnTo>
                <a:close/>
              </a:path>
            </a:pathLst>
          </a:custGeom>
          <a:solidFill>
            <a:srgbClr val="F37561"/>
          </a:solidFill>
        </p:spPr>
        <p:txBody>
          <a:bodyPr wrap="square" lIns="0" tIns="0" rIns="0" bIns="0" rtlCol="0"/>
          <a:lstStyle/>
          <a:p>
            <a:endParaRPr/>
          </a:p>
        </p:txBody>
      </p:sp>
      <p:grpSp>
        <p:nvGrpSpPr>
          <p:cNvPr id="4" name="object 3">
            <a:extLst>
              <a:ext uri="{FF2B5EF4-FFF2-40B4-BE49-F238E27FC236}">
                <a16:creationId xmlns:a16="http://schemas.microsoft.com/office/drawing/2014/main" id="{A3CFB107-D972-6D82-3C21-53856DEC005E}"/>
              </a:ext>
            </a:extLst>
          </p:cNvPr>
          <p:cNvGrpSpPr/>
          <p:nvPr userDrawn="1"/>
        </p:nvGrpSpPr>
        <p:grpSpPr>
          <a:xfrm>
            <a:off x="10449774" y="1389"/>
            <a:ext cx="1753235" cy="589280"/>
            <a:chOff x="10440006" y="1664"/>
            <a:chExt cx="1753235" cy="589280"/>
          </a:xfrm>
        </p:grpSpPr>
        <p:sp>
          <p:nvSpPr>
            <p:cNvPr id="5" name="object 4">
              <a:extLst>
                <a:ext uri="{FF2B5EF4-FFF2-40B4-BE49-F238E27FC236}">
                  <a16:creationId xmlns:a16="http://schemas.microsoft.com/office/drawing/2014/main" id="{E0BA7F96-5237-4B59-935F-04E007838540}"/>
                </a:ext>
              </a:extLst>
            </p:cNvPr>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endParaRPr/>
            </a:p>
          </p:txBody>
        </p:sp>
        <p:sp>
          <p:nvSpPr>
            <p:cNvPr id="6" name="object 5">
              <a:extLst>
                <a:ext uri="{FF2B5EF4-FFF2-40B4-BE49-F238E27FC236}">
                  <a16:creationId xmlns:a16="http://schemas.microsoft.com/office/drawing/2014/main" id="{1C8DFFEE-4DB4-29CB-7FE3-EEF7A9F8A5CC}"/>
                </a:ext>
              </a:extLst>
            </p:cNvPr>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endParaRPr/>
            </a:p>
          </p:txBody>
        </p:sp>
        <p:sp>
          <p:nvSpPr>
            <p:cNvPr id="7" name="object 6">
              <a:extLst>
                <a:ext uri="{FF2B5EF4-FFF2-40B4-BE49-F238E27FC236}">
                  <a16:creationId xmlns:a16="http://schemas.microsoft.com/office/drawing/2014/main" id="{77E3F2FD-6266-A38B-F569-60DBB3C6DE1C}"/>
                </a:ext>
              </a:extLst>
            </p:cNvPr>
            <p:cNvSpPr/>
            <p:nvPr/>
          </p:nvSpPr>
          <p:spPr>
            <a:xfrm>
              <a:off x="10440006" y="1664"/>
              <a:ext cx="589280" cy="577850"/>
            </a:xfrm>
            <a:custGeom>
              <a:avLst/>
              <a:gdLst/>
              <a:ahLst/>
              <a:cxnLst/>
              <a:rect l="l" t="t" r="r" b="b"/>
              <a:pathLst>
                <a:path w="589279" h="577850">
                  <a:moveTo>
                    <a:pt x="322199" y="0"/>
                  </a:moveTo>
                  <a:lnTo>
                    <a:pt x="266598" y="0"/>
                  </a:lnTo>
                  <a:lnTo>
                    <a:pt x="218675" y="4295"/>
                  </a:lnTo>
                  <a:lnTo>
                    <a:pt x="173571" y="16679"/>
                  </a:lnTo>
                  <a:lnTo>
                    <a:pt x="132038" y="36400"/>
                  </a:lnTo>
                  <a:lnTo>
                    <a:pt x="94830" y="62702"/>
                  </a:lnTo>
                  <a:lnTo>
                    <a:pt x="62698" y="94835"/>
                  </a:lnTo>
                  <a:lnTo>
                    <a:pt x="36397" y="132044"/>
                  </a:lnTo>
                  <a:lnTo>
                    <a:pt x="16678" y="173576"/>
                  </a:lnTo>
                  <a:lnTo>
                    <a:pt x="4295" y="218678"/>
                  </a:lnTo>
                  <a:lnTo>
                    <a:pt x="0" y="266598"/>
                  </a:lnTo>
                  <a:lnTo>
                    <a:pt x="0" y="311061"/>
                  </a:lnTo>
                  <a:lnTo>
                    <a:pt x="4295" y="358983"/>
                  </a:lnTo>
                  <a:lnTo>
                    <a:pt x="16678" y="404088"/>
                  </a:lnTo>
                  <a:lnTo>
                    <a:pt x="36397" y="445620"/>
                  </a:lnTo>
                  <a:lnTo>
                    <a:pt x="62698" y="482829"/>
                  </a:lnTo>
                  <a:lnTo>
                    <a:pt x="94830" y="514960"/>
                  </a:lnTo>
                  <a:lnTo>
                    <a:pt x="132038" y="541262"/>
                  </a:lnTo>
                  <a:lnTo>
                    <a:pt x="173571" y="560981"/>
                  </a:lnTo>
                  <a:lnTo>
                    <a:pt x="218675" y="573364"/>
                  </a:lnTo>
                  <a:lnTo>
                    <a:pt x="266598" y="577659"/>
                  </a:lnTo>
                  <a:lnTo>
                    <a:pt x="322199" y="577659"/>
                  </a:lnTo>
                  <a:lnTo>
                    <a:pt x="370121" y="573364"/>
                  </a:lnTo>
                  <a:lnTo>
                    <a:pt x="415226" y="560981"/>
                  </a:lnTo>
                  <a:lnTo>
                    <a:pt x="456758" y="541262"/>
                  </a:lnTo>
                  <a:lnTo>
                    <a:pt x="493967" y="514960"/>
                  </a:lnTo>
                  <a:lnTo>
                    <a:pt x="526098" y="482829"/>
                  </a:lnTo>
                  <a:lnTo>
                    <a:pt x="552400" y="445620"/>
                  </a:lnTo>
                  <a:lnTo>
                    <a:pt x="572118" y="404088"/>
                  </a:lnTo>
                  <a:lnTo>
                    <a:pt x="584502" y="358983"/>
                  </a:lnTo>
                  <a:lnTo>
                    <a:pt x="588797" y="311061"/>
                  </a:lnTo>
                  <a:lnTo>
                    <a:pt x="588797" y="266598"/>
                  </a:lnTo>
                  <a:lnTo>
                    <a:pt x="584502" y="218678"/>
                  </a:lnTo>
                  <a:lnTo>
                    <a:pt x="572118" y="173576"/>
                  </a:lnTo>
                  <a:lnTo>
                    <a:pt x="552400" y="132044"/>
                  </a:lnTo>
                  <a:lnTo>
                    <a:pt x="526098" y="94835"/>
                  </a:lnTo>
                  <a:lnTo>
                    <a:pt x="493967" y="62702"/>
                  </a:lnTo>
                  <a:lnTo>
                    <a:pt x="456758" y="36400"/>
                  </a:lnTo>
                  <a:lnTo>
                    <a:pt x="415226" y="16679"/>
                  </a:lnTo>
                  <a:lnTo>
                    <a:pt x="370121" y="4295"/>
                  </a:lnTo>
                  <a:lnTo>
                    <a:pt x="322199" y="0"/>
                  </a:lnTo>
                  <a:close/>
                </a:path>
              </a:pathLst>
            </a:custGeom>
            <a:solidFill>
              <a:srgbClr val="164C62"/>
            </a:solidFill>
          </p:spPr>
          <p:txBody>
            <a:bodyPr wrap="square" lIns="0" tIns="0" rIns="0" bIns="0" rtlCol="0"/>
            <a:lstStyle/>
            <a:p>
              <a:endParaRPr/>
            </a:p>
          </p:txBody>
        </p:sp>
      </p:grpSp>
      <p:sp>
        <p:nvSpPr>
          <p:cNvPr id="19" name="object 7">
            <a:extLst>
              <a:ext uri="{FF2B5EF4-FFF2-40B4-BE49-F238E27FC236}">
                <a16:creationId xmlns:a16="http://schemas.microsoft.com/office/drawing/2014/main" id="{3692D552-8FF6-9424-3CDC-431977DA4191}"/>
              </a:ext>
            </a:extLst>
          </p:cNvPr>
          <p:cNvSpPr/>
          <p:nvPr userDrawn="1"/>
        </p:nvSpPr>
        <p:spPr>
          <a:xfrm>
            <a:off x="9297760" y="-263"/>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endParaRPr/>
          </a:p>
        </p:txBody>
      </p:sp>
      <p:sp>
        <p:nvSpPr>
          <p:cNvPr id="8" name="Text Placeholder 3">
            <a:extLst>
              <a:ext uri="{FF2B5EF4-FFF2-40B4-BE49-F238E27FC236}">
                <a16:creationId xmlns:a16="http://schemas.microsoft.com/office/drawing/2014/main" id="{E1E000B8-D5A3-DBD7-5012-F37AD62E3867}"/>
              </a:ext>
            </a:extLst>
          </p:cNvPr>
          <p:cNvSpPr>
            <a:spLocks noGrp="1"/>
          </p:cNvSpPr>
          <p:nvPr>
            <p:ph type="body" sz="quarter" idx="10" hasCustomPrompt="1"/>
          </p:nvPr>
        </p:nvSpPr>
        <p:spPr>
          <a:xfrm>
            <a:off x="331395" y="271264"/>
            <a:ext cx="8561216" cy="721766"/>
          </a:xfrm>
          <a:prstGeom prst="rect">
            <a:avLst/>
          </a:prstGeom>
        </p:spPr>
        <p:txBody>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lvl="0"/>
            <a:r>
              <a:rPr lang="en-GB"/>
              <a:t>Click to edit the heading </a:t>
            </a:r>
            <a:endParaRPr lang="en-US"/>
          </a:p>
        </p:txBody>
      </p:sp>
      <p:sp>
        <p:nvSpPr>
          <p:cNvPr id="12" name="Content Placeholder 11">
            <a:extLst>
              <a:ext uri="{FF2B5EF4-FFF2-40B4-BE49-F238E27FC236}">
                <a16:creationId xmlns:a16="http://schemas.microsoft.com/office/drawing/2014/main" id="{C46D73A9-D1DA-3768-C698-6FDEE5D1DC68}"/>
              </a:ext>
            </a:extLst>
          </p:cNvPr>
          <p:cNvSpPr>
            <a:spLocks noGrp="1"/>
          </p:cNvSpPr>
          <p:nvPr>
            <p:ph sz="quarter" idx="11" hasCustomPrompt="1"/>
          </p:nvPr>
        </p:nvSpPr>
        <p:spPr>
          <a:xfrm>
            <a:off x="331788" y="1219200"/>
            <a:ext cx="11403012" cy="5089525"/>
          </a:xfrm>
          <a:prstGeom prst="rect">
            <a:avLst/>
          </a:prstGeom>
        </p:spPr>
        <p:txBody>
          <a:bodyPr/>
          <a:lstStyle>
            <a:lvl1pPr>
              <a:defRPr lang="en-GB" sz="2400" b="1" spc="-10" dirty="0" smtClean="0">
                <a:solidFill>
                  <a:srgbClr val="AE564A"/>
                </a:solidFill>
                <a:latin typeface="Arial" panose="020B0604020202020204" pitchFamily="34" charset="0"/>
                <a:ea typeface="+mn-ea"/>
                <a:cs typeface="Arial" panose="020B0604020202020204" pitchFamily="34" charset="0"/>
              </a:defRPr>
            </a:lvl1pPr>
            <a:lvl2pPr>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stStyle>
          <a:p>
            <a:pPr marL="12700" lvl="0">
              <a:lnSpc>
                <a:spcPct val="100000"/>
              </a:lnSpc>
              <a:spcBef>
                <a:spcPts val="100"/>
              </a:spcBef>
            </a:pPr>
            <a:r>
              <a:rPr lang="en-GB"/>
              <a:t>Click to edit text styles</a:t>
            </a:r>
          </a:p>
          <a:p>
            <a:pPr marL="12700" lvl="0">
              <a:lnSpc>
                <a:spcPct val="100000"/>
              </a:lnSpc>
              <a:spcBef>
                <a:spcPts val="100"/>
              </a:spcBef>
            </a:pPr>
            <a:endParaRPr lang="en-GB"/>
          </a:p>
          <a:p>
            <a:pPr marL="12700" lvl="1">
              <a:lnSpc>
                <a:spcPct val="100000"/>
              </a:lnSpc>
            </a:pPr>
            <a:r>
              <a:rPr lang="en-GB"/>
              <a:t>Text</a:t>
            </a:r>
          </a:p>
          <a:p>
            <a:pPr marL="278765" lvl="2" indent="-266065">
              <a:lnSpc>
                <a:spcPct val="100000"/>
              </a:lnSpc>
              <a:spcBef>
                <a:spcPts val="1540"/>
              </a:spcBef>
              <a:buChar char="•"/>
              <a:tabLst>
                <a:tab pos="278765" algn="l"/>
              </a:tabLst>
            </a:pPr>
            <a:r>
              <a:rPr lang="en-GB"/>
              <a:t>Bullet points - </a:t>
            </a:r>
          </a:p>
        </p:txBody>
      </p:sp>
    </p:spTree>
    <p:extLst>
      <p:ext uri="{BB962C8B-B14F-4D97-AF65-F5344CB8AC3E}">
        <p14:creationId xmlns:p14="http://schemas.microsoft.com/office/powerpoint/2010/main" val="254329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34F1D436-30D4-FF1E-DAA9-737260A31FEA}"/>
              </a:ext>
            </a:extLst>
          </p:cNvPr>
          <p:cNvSpPr/>
          <p:nvPr userDrawn="1"/>
        </p:nvSpPr>
        <p:spPr>
          <a:xfrm>
            <a:off x="0" y="0"/>
            <a:ext cx="2133600" cy="6858000"/>
          </a:xfrm>
          <a:custGeom>
            <a:avLst/>
            <a:gdLst/>
            <a:ahLst/>
            <a:cxnLst/>
            <a:rect l="l" t="t" r="r" b="b"/>
            <a:pathLst>
              <a:path w="1435100" h="6858000">
                <a:moveTo>
                  <a:pt x="1434604" y="0"/>
                </a:moveTo>
                <a:lnTo>
                  <a:pt x="0" y="0"/>
                </a:lnTo>
                <a:lnTo>
                  <a:pt x="0" y="6858000"/>
                </a:lnTo>
                <a:lnTo>
                  <a:pt x="1434604" y="6858000"/>
                </a:lnTo>
                <a:lnTo>
                  <a:pt x="1434604" y="0"/>
                </a:lnTo>
                <a:close/>
              </a:path>
            </a:pathLst>
          </a:custGeom>
          <a:solidFill>
            <a:srgbClr val="8FD1DA">
              <a:alpha val="19999"/>
            </a:srgbClr>
          </a:solidFill>
        </p:spPr>
        <p:txBody>
          <a:bodyPr wrap="square" lIns="0" tIns="0" rIns="0" bIns="0" rtlCol="0"/>
          <a:lstStyle/>
          <a:p>
            <a:endParaRPr/>
          </a:p>
        </p:txBody>
      </p:sp>
      <p:sp>
        <p:nvSpPr>
          <p:cNvPr id="2" name="Slide Number Placeholder 3">
            <a:extLst>
              <a:ext uri="{FF2B5EF4-FFF2-40B4-BE49-F238E27FC236}">
                <a16:creationId xmlns:a16="http://schemas.microsoft.com/office/drawing/2014/main" id="{E0CF03C8-CB58-194F-CD54-5FA0C2FD21D2}"/>
              </a:ext>
            </a:extLst>
          </p:cNvPr>
          <p:cNvSpPr txBox="1">
            <a:spLocks noGrp="1" noRot="1" noMove="1" noResize="1" noEditPoints="1" noAdjustHandles="1" noChangeArrowheads="1" noChangeShapeType="1"/>
          </p:cNvSpPr>
          <p:nvPr userDrawn="1"/>
        </p:nvSpPr>
        <p:spPr>
          <a:xfrm>
            <a:off x="5105559" y="6335329"/>
            <a:ext cx="1972792" cy="467311"/>
          </a:xfrm>
          <a:prstGeom prst="rect">
            <a:avLst/>
          </a:prstGeom>
        </p:spPr>
        <p:txBody>
          <a:bodyPr anchor="ctr"/>
          <a:lstStyle>
            <a:defPPr>
              <a:defRPr kern="0"/>
            </a:defPPr>
          </a:lstStyle>
          <a:p>
            <a:pPr algn="ctr"/>
            <a:fld id="{2A0812B6-403B-45A1-A6BA-2C7DBDC407B1}" type="slidenum">
              <a:rPr lang="en-GB" sz="1400" smtClean="0"/>
              <a:pPr algn="ctr"/>
              <a:t>‹#›</a:t>
            </a:fld>
            <a:endParaRPr lang="en-GB" sz="1400"/>
          </a:p>
        </p:txBody>
      </p:sp>
      <p:sp>
        <p:nvSpPr>
          <p:cNvPr id="3" name="object 2">
            <a:extLst>
              <a:ext uri="{FF2B5EF4-FFF2-40B4-BE49-F238E27FC236}">
                <a16:creationId xmlns:a16="http://schemas.microsoft.com/office/drawing/2014/main" id="{0B3EF3AD-6FE4-196D-C476-ABE07E58665A}"/>
              </a:ext>
            </a:extLst>
          </p:cNvPr>
          <p:cNvSpPr/>
          <p:nvPr userDrawn="1"/>
        </p:nvSpPr>
        <p:spPr>
          <a:xfrm>
            <a:off x="9768" y="6308725"/>
            <a:ext cx="567055" cy="549275"/>
          </a:xfrm>
          <a:custGeom>
            <a:avLst/>
            <a:gdLst/>
            <a:ahLst/>
            <a:cxnLst/>
            <a:rect l="l" t="t" r="r" b="b"/>
            <a:pathLst>
              <a:path w="567055" h="549275">
                <a:moveTo>
                  <a:pt x="566790" y="0"/>
                </a:moveTo>
                <a:lnTo>
                  <a:pt x="0" y="0"/>
                </a:lnTo>
                <a:lnTo>
                  <a:pt x="0" y="548999"/>
                </a:lnTo>
                <a:lnTo>
                  <a:pt x="144855" y="548999"/>
                </a:lnTo>
                <a:lnTo>
                  <a:pt x="189139" y="538926"/>
                </a:lnTo>
                <a:lnTo>
                  <a:pt x="231882" y="525119"/>
                </a:lnTo>
                <a:lnTo>
                  <a:pt x="272903" y="507773"/>
                </a:lnTo>
                <a:lnTo>
                  <a:pt x="312019" y="487071"/>
                </a:lnTo>
                <a:lnTo>
                  <a:pt x="349050" y="463193"/>
                </a:lnTo>
                <a:lnTo>
                  <a:pt x="383813" y="436321"/>
                </a:lnTo>
                <a:lnTo>
                  <a:pt x="416127" y="406638"/>
                </a:lnTo>
                <a:lnTo>
                  <a:pt x="445811" y="374323"/>
                </a:lnTo>
                <a:lnTo>
                  <a:pt x="472682" y="339560"/>
                </a:lnTo>
                <a:lnTo>
                  <a:pt x="496560" y="302529"/>
                </a:lnTo>
                <a:lnTo>
                  <a:pt x="517263" y="263413"/>
                </a:lnTo>
                <a:lnTo>
                  <a:pt x="534609" y="222393"/>
                </a:lnTo>
                <a:lnTo>
                  <a:pt x="548416" y="179649"/>
                </a:lnTo>
                <a:lnTo>
                  <a:pt x="558503" y="135365"/>
                </a:lnTo>
                <a:lnTo>
                  <a:pt x="564688" y="89722"/>
                </a:lnTo>
                <a:lnTo>
                  <a:pt x="566790" y="42900"/>
                </a:lnTo>
                <a:lnTo>
                  <a:pt x="566790" y="0"/>
                </a:lnTo>
                <a:close/>
              </a:path>
            </a:pathLst>
          </a:custGeom>
          <a:solidFill>
            <a:srgbClr val="F37561"/>
          </a:solidFill>
        </p:spPr>
        <p:txBody>
          <a:bodyPr wrap="square" lIns="0" tIns="0" rIns="0" bIns="0" rtlCol="0"/>
          <a:lstStyle/>
          <a:p>
            <a:endParaRPr/>
          </a:p>
        </p:txBody>
      </p:sp>
      <p:grpSp>
        <p:nvGrpSpPr>
          <p:cNvPr id="4" name="object 3">
            <a:extLst>
              <a:ext uri="{FF2B5EF4-FFF2-40B4-BE49-F238E27FC236}">
                <a16:creationId xmlns:a16="http://schemas.microsoft.com/office/drawing/2014/main" id="{A3CFB107-D972-6D82-3C21-53856DEC005E}"/>
              </a:ext>
            </a:extLst>
          </p:cNvPr>
          <p:cNvGrpSpPr/>
          <p:nvPr userDrawn="1"/>
        </p:nvGrpSpPr>
        <p:grpSpPr>
          <a:xfrm>
            <a:off x="10449774" y="1389"/>
            <a:ext cx="1753235" cy="589280"/>
            <a:chOff x="10440006" y="1664"/>
            <a:chExt cx="1753235" cy="589280"/>
          </a:xfrm>
        </p:grpSpPr>
        <p:sp>
          <p:nvSpPr>
            <p:cNvPr id="5" name="object 4">
              <a:extLst>
                <a:ext uri="{FF2B5EF4-FFF2-40B4-BE49-F238E27FC236}">
                  <a16:creationId xmlns:a16="http://schemas.microsoft.com/office/drawing/2014/main" id="{E0BA7F96-5237-4B59-935F-04E007838540}"/>
                </a:ext>
              </a:extLst>
            </p:cNvPr>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endParaRPr/>
            </a:p>
          </p:txBody>
        </p:sp>
        <p:sp>
          <p:nvSpPr>
            <p:cNvPr id="6" name="object 5">
              <a:extLst>
                <a:ext uri="{FF2B5EF4-FFF2-40B4-BE49-F238E27FC236}">
                  <a16:creationId xmlns:a16="http://schemas.microsoft.com/office/drawing/2014/main" id="{1C8DFFEE-4DB4-29CB-7FE3-EEF7A9F8A5CC}"/>
                </a:ext>
              </a:extLst>
            </p:cNvPr>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endParaRPr/>
            </a:p>
          </p:txBody>
        </p:sp>
        <p:sp>
          <p:nvSpPr>
            <p:cNvPr id="7" name="object 6">
              <a:extLst>
                <a:ext uri="{FF2B5EF4-FFF2-40B4-BE49-F238E27FC236}">
                  <a16:creationId xmlns:a16="http://schemas.microsoft.com/office/drawing/2014/main" id="{77E3F2FD-6266-A38B-F569-60DBB3C6DE1C}"/>
                </a:ext>
              </a:extLst>
            </p:cNvPr>
            <p:cNvSpPr/>
            <p:nvPr/>
          </p:nvSpPr>
          <p:spPr>
            <a:xfrm>
              <a:off x="10440006" y="1664"/>
              <a:ext cx="589280" cy="577850"/>
            </a:xfrm>
            <a:custGeom>
              <a:avLst/>
              <a:gdLst/>
              <a:ahLst/>
              <a:cxnLst/>
              <a:rect l="l" t="t" r="r" b="b"/>
              <a:pathLst>
                <a:path w="589279" h="577850">
                  <a:moveTo>
                    <a:pt x="322199" y="0"/>
                  </a:moveTo>
                  <a:lnTo>
                    <a:pt x="266598" y="0"/>
                  </a:lnTo>
                  <a:lnTo>
                    <a:pt x="218675" y="4295"/>
                  </a:lnTo>
                  <a:lnTo>
                    <a:pt x="173571" y="16679"/>
                  </a:lnTo>
                  <a:lnTo>
                    <a:pt x="132038" y="36400"/>
                  </a:lnTo>
                  <a:lnTo>
                    <a:pt x="94830" y="62702"/>
                  </a:lnTo>
                  <a:lnTo>
                    <a:pt x="62698" y="94835"/>
                  </a:lnTo>
                  <a:lnTo>
                    <a:pt x="36397" y="132044"/>
                  </a:lnTo>
                  <a:lnTo>
                    <a:pt x="16678" y="173576"/>
                  </a:lnTo>
                  <a:lnTo>
                    <a:pt x="4295" y="218678"/>
                  </a:lnTo>
                  <a:lnTo>
                    <a:pt x="0" y="266598"/>
                  </a:lnTo>
                  <a:lnTo>
                    <a:pt x="0" y="311061"/>
                  </a:lnTo>
                  <a:lnTo>
                    <a:pt x="4295" y="358983"/>
                  </a:lnTo>
                  <a:lnTo>
                    <a:pt x="16678" y="404088"/>
                  </a:lnTo>
                  <a:lnTo>
                    <a:pt x="36397" y="445620"/>
                  </a:lnTo>
                  <a:lnTo>
                    <a:pt x="62698" y="482829"/>
                  </a:lnTo>
                  <a:lnTo>
                    <a:pt x="94830" y="514960"/>
                  </a:lnTo>
                  <a:lnTo>
                    <a:pt x="132038" y="541262"/>
                  </a:lnTo>
                  <a:lnTo>
                    <a:pt x="173571" y="560981"/>
                  </a:lnTo>
                  <a:lnTo>
                    <a:pt x="218675" y="573364"/>
                  </a:lnTo>
                  <a:lnTo>
                    <a:pt x="266598" y="577659"/>
                  </a:lnTo>
                  <a:lnTo>
                    <a:pt x="322199" y="577659"/>
                  </a:lnTo>
                  <a:lnTo>
                    <a:pt x="370121" y="573364"/>
                  </a:lnTo>
                  <a:lnTo>
                    <a:pt x="415226" y="560981"/>
                  </a:lnTo>
                  <a:lnTo>
                    <a:pt x="456758" y="541262"/>
                  </a:lnTo>
                  <a:lnTo>
                    <a:pt x="493967" y="514960"/>
                  </a:lnTo>
                  <a:lnTo>
                    <a:pt x="526098" y="482829"/>
                  </a:lnTo>
                  <a:lnTo>
                    <a:pt x="552400" y="445620"/>
                  </a:lnTo>
                  <a:lnTo>
                    <a:pt x="572118" y="404088"/>
                  </a:lnTo>
                  <a:lnTo>
                    <a:pt x="584502" y="358983"/>
                  </a:lnTo>
                  <a:lnTo>
                    <a:pt x="588797" y="311061"/>
                  </a:lnTo>
                  <a:lnTo>
                    <a:pt x="588797" y="266598"/>
                  </a:lnTo>
                  <a:lnTo>
                    <a:pt x="584502" y="218678"/>
                  </a:lnTo>
                  <a:lnTo>
                    <a:pt x="572118" y="173576"/>
                  </a:lnTo>
                  <a:lnTo>
                    <a:pt x="552400" y="132044"/>
                  </a:lnTo>
                  <a:lnTo>
                    <a:pt x="526098" y="94835"/>
                  </a:lnTo>
                  <a:lnTo>
                    <a:pt x="493967" y="62702"/>
                  </a:lnTo>
                  <a:lnTo>
                    <a:pt x="456758" y="36400"/>
                  </a:lnTo>
                  <a:lnTo>
                    <a:pt x="415226" y="16679"/>
                  </a:lnTo>
                  <a:lnTo>
                    <a:pt x="370121" y="4295"/>
                  </a:lnTo>
                  <a:lnTo>
                    <a:pt x="322199" y="0"/>
                  </a:lnTo>
                  <a:close/>
                </a:path>
              </a:pathLst>
            </a:custGeom>
            <a:solidFill>
              <a:srgbClr val="164C62"/>
            </a:solidFill>
          </p:spPr>
          <p:txBody>
            <a:bodyPr wrap="square" lIns="0" tIns="0" rIns="0" bIns="0" rtlCol="0"/>
            <a:lstStyle/>
            <a:p>
              <a:endParaRPr/>
            </a:p>
          </p:txBody>
        </p:sp>
      </p:grpSp>
      <p:sp>
        <p:nvSpPr>
          <p:cNvPr id="19" name="object 7">
            <a:extLst>
              <a:ext uri="{FF2B5EF4-FFF2-40B4-BE49-F238E27FC236}">
                <a16:creationId xmlns:a16="http://schemas.microsoft.com/office/drawing/2014/main" id="{3692D552-8FF6-9424-3CDC-431977DA4191}"/>
              </a:ext>
            </a:extLst>
          </p:cNvPr>
          <p:cNvSpPr/>
          <p:nvPr userDrawn="1"/>
        </p:nvSpPr>
        <p:spPr>
          <a:xfrm>
            <a:off x="9297760" y="-263"/>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endParaRPr/>
          </a:p>
        </p:txBody>
      </p:sp>
      <p:sp>
        <p:nvSpPr>
          <p:cNvPr id="8" name="Text Placeholder 3">
            <a:extLst>
              <a:ext uri="{FF2B5EF4-FFF2-40B4-BE49-F238E27FC236}">
                <a16:creationId xmlns:a16="http://schemas.microsoft.com/office/drawing/2014/main" id="{037B2A5A-12FB-A4D9-0009-2DEF1E4974F3}"/>
              </a:ext>
            </a:extLst>
          </p:cNvPr>
          <p:cNvSpPr>
            <a:spLocks noGrp="1"/>
          </p:cNvSpPr>
          <p:nvPr>
            <p:ph type="body" sz="quarter" idx="10" hasCustomPrompt="1"/>
          </p:nvPr>
        </p:nvSpPr>
        <p:spPr>
          <a:xfrm>
            <a:off x="2514207" y="271264"/>
            <a:ext cx="6783553" cy="721766"/>
          </a:xfrm>
          <a:prstGeom prst="rect">
            <a:avLst/>
          </a:prstGeom>
        </p:spPr>
        <p:txBody>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lvl="0"/>
            <a:r>
              <a:rPr lang="en-GB"/>
              <a:t>Click to edit the heading </a:t>
            </a:r>
            <a:endParaRPr lang="en-US"/>
          </a:p>
        </p:txBody>
      </p:sp>
      <p:sp>
        <p:nvSpPr>
          <p:cNvPr id="9" name="Content Placeholder 11">
            <a:extLst>
              <a:ext uri="{FF2B5EF4-FFF2-40B4-BE49-F238E27FC236}">
                <a16:creationId xmlns:a16="http://schemas.microsoft.com/office/drawing/2014/main" id="{3CECA831-5948-1F8C-2315-4FC35A370FEB}"/>
              </a:ext>
            </a:extLst>
          </p:cNvPr>
          <p:cNvSpPr>
            <a:spLocks noGrp="1"/>
          </p:cNvSpPr>
          <p:nvPr>
            <p:ph sz="quarter" idx="11" hasCustomPrompt="1"/>
          </p:nvPr>
        </p:nvSpPr>
        <p:spPr>
          <a:xfrm>
            <a:off x="2514600" y="1219200"/>
            <a:ext cx="9035275" cy="5089525"/>
          </a:xfrm>
          <a:prstGeom prst="rect">
            <a:avLst/>
          </a:prstGeom>
        </p:spPr>
        <p:txBody>
          <a:bodyPr/>
          <a:lstStyle>
            <a:lvl1pPr>
              <a:defRPr lang="en-GB" sz="2400" b="1" spc="-10" dirty="0" smtClean="0">
                <a:solidFill>
                  <a:srgbClr val="AE564A"/>
                </a:solidFill>
                <a:latin typeface="Arial" panose="020B0604020202020204" pitchFamily="34" charset="0"/>
                <a:ea typeface="+mn-ea"/>
                <a:cs typeface="Arial" panose="020B0604020202020204" pitchFamily="34" charset="0"/>
              </a:defRPr>
            </a:lvl1pPr>
            <a:lvl2pPr>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stStyle>
          <a:p>
            <a:pPr marL="12700" lvl="0">
              <a:lnSpc>
                <a:spcPct val="100000"/>
              </a:lnSpc>
              <a:spcBef>
                <a:spcPts val="100"/>
              </a:spcBef>
            </a:pPr>
            <a:r>
              <a:rPr lang="en-GB"/>
              <a:t>Click to edit text styles</a:t>
            </a:r>
          </a:p>
          <a:p>
            <a:pPr marL="12700" lvl="0">
              <a:lnSpc>
                <a:spcPct val="100000"/>
              </a:lnSpc>
              <a:spcBef>
                <a:spcPts val="100"/>
              </a:spcBef>
            </a:pPr>
            <a:endParaRPr lang="en-GB"/>
          </a:p>
          <a:p>
            <a:pPr marL="12700" lvl="1">
              <a:lnSpc>
                <a:spcPct val="100000"/>
              </a:lnSpc>
            </a:pPr>
            <a:r>
              <a:rPr lang="en-GB"/>
              <a:t>Text</a:t>
            </a:r>
          </a:p>
          <a:p>
            <a:pPr marL="278765" lvl="2" indent="-266065">
              <a:lnSpc>
                <a:spcPct val="100000"/>
              </a:lnSpc>
              <a:spcBef>
                <a:spcPts val="1540"/>
              </a:spcBef>
              <a:buChar char="•"/>
              <a:tabLst>
                <a:tab pos="278765" algn="l"/>
              </a:tabLst>
            </a:pPr>
            <a:r>
              <a:rPr lang="en-GB"/>
              <a:t>Bullet points - </a:t>
            </a:r>
          </a:p>
        </p:txBody>
      </p:sp>
    </p:spTree>
    <p:extLst>
      <p:ext uri="{BB962C8B-B14F-4D97-AF65-F5344CB8AC3E}">
        <p14:creationId xmlns:p14="http://schemas.microsoft.com/office/powerpoint/2010/main" val="427940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4CE15797-3D48-2ECF-1E29-CDF019CE3421}"/>
              </a:ext>
            </a:extLst>
          </p:cNvPr>
          <p:cNvSpPr>
            <a:spLocks noGrp="1" noRot="1" noMove="1" noResize="1" noEditPoints="1" noAdjustHandles="1" noChangeArrowheads="1" noChangeShapeType="1"/>
          </p:cNvSpPr>
          <p:nvPr userDrawn="1"/>
        </p:nvSpPr>
        <p:spPr>
          <a:xfrm>
            <a:off x="0" y="0"/>
            <a:ext cx="12193270" cy="3655695"/>
          </a:xfrm>
          <a:custGeom>
            <a:avLst/>
            <a:gdLst/>
            <a:ahLst/>
            <a:cxnLst/>
            <a:rect l="l" t="t" r="r" b="b"/>
            <a:pathLst>
              <a:path w="12193270" h="3655695">
                <a:moveTo>
                  <a:pt x="12193193" y="0"/>
                </a:moveTo>
                <a:lnTo>
                  <a:pt x="0" y="0"/>
                </a:lnTo>
                <a:lnTo>
                  <a:pt x="0" y="3655580"/>
                </a:lnTo>
                <a:lnTo>
                  <a:pt x="12193193" y="3655580"/>
                </a:lnTo>
                <a:lnTo>
                  <a:pt x="12193193" y="0"/>
                </a:lnTo>
                <a:close/>
              </a:path>
            </a:pathLst>
          </a:custGeom>
          <a:solidFill>
            <a:srgbClr val="8FD1DA">
              <a:alpha val="19999"/>
            </a:srgbClr>
          </a:solidFill>
        </p:spPr>
        <p:txBody>
          <a:bodyPr wrap="square" lIns="0" tIns="0" rIns="0" bIns="0" rtlCol="0"/>
          <a:lstStyle/>
          <a:p>
            <a:endParaRPr/>
          </a:p>
        </p:txBody>
      </p:sp>
      <p:sp>
        <p:nvSpPr>
          <p:cNvPr id="8" name="object 3">
            <a:extLst>
              <a:ext uri="{FF2B5EF4-FFF2-40B4-BE49-F238E27FC236}">
                <a16:creationId xmlns:a16="http://schemas.microsoft.com/office/drawing/2014/main" id="{99A554B3-211A-5B26-FBBE-3C368B43B2B6}"/>
              </a:ext>
            </a:extLst>
          </p:cNvPr>
          <p:cNvSpPr>
            <a:spLocks noGrp="1" noRot="1" noMove="1" noResize="1" noEditPoints="1" noAdjustHandles="1" noChangeArrowheads="1" noChangeShapeType="1"/>
          </p:cNvSpPr>
          <p:nvPr userDrawn="1"/>
        </p:nvSpPr>
        <p:spPr>
          <a:xfrm>
            <a:off x="11771841" y="849308"/>
            <a:ext cx="421005" cy="429259"/>
          </a:xfrm>
          <a:custGeom>
            <a:avLst/>
            <a:gdLst/>
            <a:ahLst/>
            <a:cxnLst/>
            <a:rect l="l" t="t" r="r" b="b"/>
            <a:pathLst>
              <a:path w="421004" h="429259">
                <a:moveTo>
                  <a:pt x="420585" y="0"/>
                </a:moveTo>
                <a:lnTo>
                  <a:pt x="0" y="0"/>
                </a:lnTo>
                <a:lnTo>
                  <a:pt x="0" y="40474"/>
                </a:lnTo>
                <a:lnTo>
                  <a:pt x="3024" y="89170"/>
                </a:lnTo>
                <a:lnTo>
                  <a:pt x="11855" y="136062"/>
                </a:lnTo>
                <a:lnTo>
                  <a:pt x="26130" y="180784"/>
                </a:lnTo>
                <a:lnTo>
                  <a:pt x="45483" y="222974"/>
                </a:lnTo>
                <a:lnTo>
                  <a:pt x="69552" y="262268"/>
                </a:lnTo>
                <a:lnTo>
                  <a:pt x="97972" y="298301"/>
                </a:lnTo>
                <a:lnTo>
                  <a:pt x="130381" y="330711"/>
                </a:lnTo>
                <a:lnTo>
                  <a:pt x="166414" y="359132"/>
                </a:lnTo>
                <a:lnTo>
                  <a:pt x="205708" y="383202"/>
                </a:lnTo>
                <a:lnTo>
                  <a:pt x="247898" y="402556"/>
                </a:lnTo>
                <a:lnTo>
                  <a:pt x="292622" y="416831"/>
                </a:lnTo>
                <a:lnTo>
                  <a:pt x="339515" y="425663"/>
                </a:lnTo>
                <a:lnTo>
                  <a:pt x="388213" y="428688"/>
                </a:lnTo>
                <a:lnTo>
                  <a:pt x="420585" y="428688"/>
                </a:lnTo>
                <a:lnTo>
                  <a:pt x="420585" y="0"/>
                </a:lnTo>
                <a:close/>
              </a:path>
            </a:pathLst>
          </a:custGeom>
          <a:solidFill>
            <a:srgbClr val="F37561"/>
          </a:solidFill>
        </p:spPr>
        <p:txBody>
          <a:bodyPr wrap="square" lIns="0" tIns="0" rIns="0" bIns="0" rtlCol="0"/>
          <a:lstStyle/>
          <a:p>
            <a:endParaRPr/>
          </a:p>
        </p:txBody>
      </p:sp>
      <p:grpSp>
        <p:nvGrpSpPr>
          <p:cNvPr id="9" name="object 4">
            <a:extLst>
              <a:ext uri="{FF2B5EF4-FFF2-40B4-BE49-F238E27FC236}">
                <a16:creationId xmlns:a16="http://schemas.microsoft.com/office/drawing/2014/main" id="{A72E24B9-7024-C23D-7CC2-AEC729E3B49A}"/>
              </a:ext>
            </a:extLst>
          </p:cNvPr>
          <p:cNvGrpSpPr>
            <a:grpSpLocks noGrp="1" noUngrp="1" noRot="1" noMove="1" noResize="1"/>
          </p:cNvGrpSpPr>
          <p:nvPr userDrawn="1"/>
        </p:nvGrpSpPr>
        <p:grpSpPr>
          <a:xfrm>
            <a:off x="11771840" y="0"/>
            <a:ext cx="421640" cy="841375"/>
            <a:chOff x="11771840" y="0"/>
            <a:chExt cx="421640" cy="841375"/>
          </a:xfrm>
        </p:grpSpPr>
        <p:sp>
          <p:nvSpPr>
            <p:cNvPr id="10" name="object 5">
              <a:extLst>
                <a:ext uri="{FF2B5EF4-FFF2-40B4-BE49-F238E27FC236}">
                  <a16:creationId xmlns:a16="http://schemas.microsoft.com/office/drawing/2014/main" id="{305EDE18-5BCA-0434-2949-D1560B33D0D2}"/>
                </a:ext>
              </a:extLst>
            </p:cNvPr>
            <p:cNvSpPr>
              <a:spLocks noGrp="1" noRot="1" noMove="1" noResize="1" noEditPoints="1" noAdjustHandles="1" noChangeArrowheads="1" noChangeShapeType="1"/>
            </p:cNvSpPr>
            <p:nvPr/>
          </p:nvSpPr>
          <p:spPr>
            <a:xfrm>
              <a:off x="11771841" y="0"/>
              <a:ext cx="421640" cy="421005"/>
            </a:xfrm>
            <a:custGeom>
              <a:avLst/>
              <a:gdLst/>
              <a:ahLst/>
              <a:cxnLst/>
              <a:rect l="l" t="t" r="r" b="b"/>
              <a:pathLst>
                <a:path w="421640" h="421005">
                  <a:moveTo>
                    <a:pt x="421351" y="0"/>
                  </a:moveTo>
                  <a:lnTo>
                    <a:pt x="0" y="0"/>
                  </a:lnTo>
                  <a:lnTo>
                    <a:pt x="0" y="32372"/>
                  </a:lnTo>
                  <a:lnTo>
                    <a:pt x="3024" y="81071"/>
                  </a:lnTo>
                  <a:lnTo>
                    <a:pt x="11855" y="127964"/>
                  </a:lnTo>
                  <a:lnTo>
                    <a:pt x="26130" y="172689"/>
                  </a:lnTo>
                  <a:lnTo>
                    <a:pt x="45483" y="214880"/>
                  </a:lnTo>
                  <a:lnTo>
                    <a:pt x="69552" y="254175"/>
                  </a:lnTo>
                  <a:lnTo>
                    <a:pt x="97972" y="290209"/>
                  </a:lnTo>
                  <a:lnTo>
                    <a:pt x="130381" y="322620"/>
                  </a:lnTo>
                  <a:lnTo>
                    <a:pt x="166414" y="351042"/>
                  </a:lnTo>
                  <a:lnTo>
                    <a:pt x="205708" y="375112"/>
                  </a:lnTo>
                  <a:lnTo>
                    <a:pt x="247898" y="394466"/>
                  </a:lnTo>
                  <a:lnTo>
                    <a:pt x="292622" y="408741"/>
                  </a:lnTo>
                  <a:lnTo>
                    <a:pt x="339515" y="417573"/>
                  </a:lnTo>
                  <a:lnTo>
                    <a:pt x="388213" y="420598"/>
                  </a:lnTo>
                  <a:lnTo>
                    <a:pt x="421351" y="420598"/>
                  </a:lnTo>
                  <a:lnTo>
                    <a:pt x="421351" y="0"/>
                  </a:lnTo>
                  <a:close/>
                </a:path>
              </a:pathLst>
            </a:custGeom>
            <a:solidFill>
              <a:srgbClr val="8FD1DA"/>
            </a:solidFill>
          </p:spPr>
          <p:txBody>
            <a:bodyPr wrap="square" lIns="0" tIns="0" rIns="0" bIns="0" rtlCol="0"/>
            <a:lstStyle/>
            <a:p>
              <a:endParaRPr/>
            </a:p>
          </p:txBody>
        </p:sp>
        <p:sp>
          <p:nvSpPr>
            <p:cNvPr id="11" name="object 6">
              <a:extLst>
                <a:ext uri="{FF2B5EF4-FFF2-40B4-BE49-F238E27FC236}">
                  <a16:creationId xmlns:a16="http://schemas.microsoft.com/office/drawing/2014/main" id="{976F43DD-EDEC-639B-19FA-D5C628BB6029}"/>
                </a:ext>
              </a:extLst>
            </p:cNvPr>
            <p:cNvSpPr>
              <a:spLocks noGrp="1" noRot="1" noMove="1" noResize="1" noEditPoints="1" noAdjustHandles="1" noChangeArrowheads="1" noChangeShapeType="1"/>
            </p:cNvSpPr>
            <p:nvPr/>
          </p:nvSpPr>
          <p:spPr>
            <a:xfrm>
              <a:off x="11771840" y="420590"/>
              <a:ext cx="421640" cy="421005"/>
            </a:xfrm>
            <a:custGeom>
              <a:avLst/>
              <a:gdLst/>
              <a:ahLst/>
              <a:cxnLst/>
              <a:rect l="l" t="t" r="r" b="b"/>
              <a:pathLst>
                <a:path w="421640" h="421005">
                  <a:moveTo>
                    <a:pt x="234594" y="0"/>
                  </a:moveTo>
                  <a:lnTo>
                    <a:pt x="194106" y="0"/>
                  </a:lnTo>
                  <a:lnTo>
                    <a:pt x="149600" y="5127"/>
                  </a:lnTo>
                  <a:lnTo>
                    <a:pt x="108744" y="19732"/>
                  </a:lnTo>
                  <a:lnTo>
                    <a:pt x="72703" y="42648"/>
                  </a:lnTo>
                  <a:lnTo>
                    <a:pt x="42643" y="72711"/>
                  </a:lnTo>
                  <a:lnTo>
                    <a:pt x="19729" y="108754"/>
                  </a:lnTo>
                  <a:lnTo>
                    <a:pt x="5126" y="149612"/>
                  </a:lnTo>
                  <a:lnTo>
                    <a:pt x="0" y="194119"/>
                  </a:lnTo>
                  <a:lnTo>
                    <a:pt x="0" y="226479"/>
                  </a:lnTo>
                  <a:lnTo>
                    <a:pt x="5126" y="270986"/>
                  </a:lnTo>
                  <a:lnTo>
                    <a:pt x="19729" y="311844"/>
                  </a:lnTo>
                  <a:lnTo>
                    <a:pt x="42643" y="347887"/>
                  </a:lnTo>
                  <a:lnTo>
                    <a:pt x="72703" y="377950"/>
                  </a:lnTo>
                  <a:lnTo>
                    <a:pt x="108744" y="400866"/>
                  </a:lnTo>
                  <a:lnTo>
                    <a:pt x="149600" y="415471"/>
                  </a:lnTo>
                  <a:lnTo>
                    <a:pt x="194106" y="420598"/>
                  </a:lnTo>
                  <a:lnTo>
                    <a:pt x="234594" y="420598"/>
                  </a:lnTo>
                  <a:lnTo>
                    <a:pt x="279100" y="415471"/>
                  </a:lnTo>
                  <a:lnTo>
                    <a:pt x="319956" y="400866"/>
                  </a:lnTo>
                  <a:lnTo>
                    <a:pt x="355997" y="377950"/>
                  </a:lnTo>
                  <a:lnTo>
                    <a:pt x="386057" y="347887"/>
                  </a:lnTo>
                  <a:lnTo>
                    <a:pt x="408971" y="311844"/>
                  </a:lnTo>
                  <a:lnTo>
                    <a:pt x="421352" y="277202"/>
                  </a:lnTo>
                  <a:lnTo>
                    <a:pt x="421352" y="143396"/>
                  </a:lnTo>
                  <a:lnTo>
                    <a:pt x="386057" y="72711"/>
                  </a:lnTo>
                  <a:lnTo>
                    <a:pt x="355997" y="42648"/>
                  </a:lnTo>
                  <a:lnTo>
                    <a:pt x="319956" y="19732"/>
                  </a:lnTo>
                  <a:lnTo>
                    <a:pt x="279100" y="5127"/>
                  </a:lnTo>
                  <a:lnTo>
                    <a:pt x="234594" y="0"/>
                  </a:lnTo>
                  <a:close/>
                </a:path>
              </a:pathLst>
            </a:custGeom>
            <a:solidFill>
              <a:srgbClr val="164C62"/>
            </a:solidFill>
          </p:spPr>
          <p:txBody>
            <a:bodyPr wrap="square" lIns="0" tIns="0" rIns="0" bIns="0" rtlCol="0"/>
            <a:lstStyle/>
            <a:p>
              <a:endParaRPr/>
            </a:p>
          </p:txBody>
        </p:sp>
      </p:grpSp>
      <p:grpSp>
        <p:nvGrpSpPr>
          <p:cNvPr id="12" name="object 7">
            <a:extLst>
              <a:ext uri="{FF2B5EF4-FFF2-40B4-BE49-F238E27FC236}">
                <a16:creationId xmlns:a16="http://schemas.microsoft.com/office/drawing/2014/main" id="{81F9F64F-21BB-B6F5-A79A-F69381056F3C}"/>
              </a:ext>
            </a:extLst>
          </p:cNvPr>
          <p:cNvGrpSpPr>
            <a:grpSpLocks noGrp="1" noUngrp="1" noRot="1" noMove="1" noResize="1"/>
          </p:cNvGrpSpPr>
          <p:nvPr userDrawn="1"/>
        </p:nvGrpSpPr>
        <p:grpSpPr>
          <a:xfrm>
            <a:off x="10915198" y="0"/>
            <a:ext cx="858519" cy="1270000"/>
            <a:chOff x="10915198" y="0"/>
            <a:chExt cx="858519" cy="1270000"/>
          </a:xfrm>
        </p:grpSpPr>
        <p:sp>
          <p:nvSpPr>
            <p:cNvPr id="13" name="object 8">
              <a:extLst>
                <a:ext uri="{FF2B5EF4-FFF2-40B4-BE49-F238E27FC236}">
                  <a16:creationId xmlns:a16="http://schemas.microsoft.com/office/drawing/2014/main" id="{93C43B1B-1794-9119-1B86-6CF10A14D3C0}"/>
                </a:ext>
              </a:extLst>
            </p:cNvPr>
            <p:cNvSpPr>
              <a:spLocks noGrp="1" noRot="1" noMove="1" noResize="1" noEditPoints="1" noAdjustHandles="1" noChangeArrowheads="1" noChangeShapeType="1"/>
            </p:cNvSpPr>
            <p:nvPr/>
          </p:nvSpPr>
          <p:spPr>
            <a:xfrm>
              <a:off x="10918037" y="0"/>
              <a:ext cx="855980" cy="421005"/>
            </a:xfrm>
            <a:custGeom>
              <a:avLst/>
              <a:gdLst/>
              <a:ahLst/>
              <a:cxnLst/>
              <a:rect l="l" t="t" r="r" b="b"/>
              <a:pathLst>
                <a:path w="855979" h="421005">
                  <a:moveTo>
                    <a:pt x="855497" y="388213"/>
                  </a:moveTo>
                  <a:lnTo>
                    <a:pt x="852474" y="339521"/>
                  </a:lnTo>
                  <a:lnTo>
                    <a:pt x="843635" y="292633"/>
                  </a:lnTo>
                  <a:lnTo>
                    <a:pt x="829360" y="247904"/>
                  </a:lnTo>
                  <a:lnTo>
                    <a:pt x="810006" y="205714"/>
                  </a:lnTo>
                  <a:lnTo>
                    <a:pt x="785939" y="166420"/>
                  </a:lnTo>
                  <a:lnTo>
                    <a:pt x="757516" y="130390"/>
                  </a:lnTo>
                  <a:lnTo>
                    <a:pt x="725106" y="97980"/>
                  </a:lnTo>
                  <a:lnTo>
                    <a:pt x="689076" y="69557"/>
                  </a:lnTo>
                  <a:lnTo>
                    <a:pt x="649782" y="45491"/>
                  </a:lnTo>
                  <a:lnTo>
                    <a:pt x="607593" y="26136"/>
                  </a:lnTo>
                  <a:lnTo>
                    <a:pt x="562876" y="11861"/>
                  </a:lnTo>
                  <a:lnTo>
                    <a:pt x="515975" y="3035"/>
                  </a:lnTo>
                  <a:lnTo>
                    <a:pt x="467283" y="0"/>
                  </a:lnTo>
                  <a:lnTo>
                    <a:pt x="428701" y="0"/>
                  </a:lnTo>
                  <a:lnTo>
                    <a:pt x="426808" y="0"/>
                  </a:lnTo>
                  <a:lnTo>
                    <a:pt x="0" y="0"/>
                  </a:lnTo>
                  <a:lnTo>
                    <a:pt x="0" y="32372"/>
                  </a:lnTo>
                  <a:lnTo>
                    <a:pt x="3022" y="81076"/>
                  </a:lnTo>
                  <a:lnTo>
                    <a:pt x="11861" y="127965"/>
                  </a:lnTo>
                  <a:lnTo>
                    <a:pt x="26123" y="172694"/>
                  </a:lnTo>
                  <a:lnTo>
                    <a:pt x="45478" y="214884"/>
                  </a:lnTo>
                  <a:lnTo>
                    <a:pt x="69557" y="254177"/>
                  </a:lnTo>
                  <a:lnTo>
                    <a:pt x="97967" y="290220"/>
                  </a:lnTo>
                  <a:lnTo>
                    <a:pt x="130378" y="322630"/>
                  </a:lnTo>
                  <a:lnTo>
                    <a:pt x="166420" y="351053"/>
                  </a:lnTo>
                  <a:lnTo>
                    <a:pt x="205701" y="375119"/>
                  </a:lnTo>
                  <a:lnTo>
                    <a:pt x="247904" y="394474"/>
                  </a:lnTo>
                  <a:lnTo>
                    <a:pt x="292620" y="408749"/>
                  </a:lnTo>
                  <a:lnTo>
                    <a:pt x="339509" y="417576"/>
                  </a:lnTo>
                  <a:lnTo>
                    <a:pt x="388213" y="420598"/>
                  </a:lnTo>
                  <a:lnTo>
                    <a:pt x="426808" y="420598"/>
                  </a:lnTo>
                  <a:lnTo>
                    <a:pt x="428701" y="420598"/>
                  </a:lnTo>
                  <a:lnTo>
                    <a:pt x="855497" y="420598"/>
                  </a:lnTo>
                  <a:lnTo>
                    <a:pt x="855497" y="388213"/>
                  </a:lnTo>
                  <a:close/>
                </a:path>
              </a:pathLst>
            </a:custGeom>
            <a:solidFill>
              <a:srgbClr val="F37561"/>
            </a:solidFill>
          </p:spPr>
          <p:txBody>
            <a:bodyPr wrap="square" lIns="0" tIns="0" rIns="0" bIns="0" rtlCol="0"/>
            <a:lstStyle/>
            <a:p>
              <a:endParaRPr/>
            </a:p>
          </p:txBody>
        </p:sp>
        <p:sp>
          <p:nvSpPr>
            <p:cNvPr id="14" name="object 9">
              <a:extLst>
                <a:ext uri="{FF2B5EF4-FFF2-40B4-BE49-F238E27FC236}">
                  <a16:creationId xmlns:a16="http://schemas.microsoft.com/office/drawing/2014/main" id="{156C3225-10E4-A117-84B4-B34329452CAA}"/>
                </a:ext>
              </a:extLst>
            </p:cNvPr>
            <p:cNvSpPr>
              <a:spLocks noGrp="1" noRot="1" noMove="1" noResize="1" noEditPoints="1" noAdjustHandles="1" noChangeArrowheads="1" noChangeShapeType="1"/>
            </p:cNvSpPr>
            <p:nvPr/>
          </p:nvSpPr>
          <p:spPr>
            <a:xfrm>
              <a:off x="10917098" y="438606"/>
              <a:ext cx="855980" cy="421005"/>
            </a:xfrm>
            <a:custGeom>
              <a:avLst/>
              <a:gdLst/>
              <a:ahLst/>
              <a:cxnLst/>
              <a:rect l="l" t="t" r="r" b="b"/>
              <a:pathLst>
                <a:path w="855979" h="421005">
                  <a:moveTo>
                    <a:pt x="855497" y="388213"/>
                  </a:moveTo>
                  <a:lnTo>
                    <a:pt x="852462" y="339521"/>
                  </a:lnTo>
                  <a:lnTo>
                    <a:pt x="843635" y="292633"/>
                  </a:lnTo>
                  <a:lnTo>
                    <a:pt x="829360" y="247904"/>
                  </a:lnTo>
                  <a:lnTo>
                    <a:pt x="810006" y="205714"/>
                  </a:lnTo>
                  <a:lnTo>
                    <a:pt x="785939" y="166420"/>
                  </a:lnTo>
                  <a:lnTo>
                    <a:pt x="757516" y="130390"/>
                  </a:lnTo>
                  <a:lnTo>
                    <a:pt x="725106" y="97980"/>
                  </a:lnTo>
                  <a:lnTo>
                    <a:pt x="689076" y="69557"/>
                  </a:lnTo>
                  <a:lnTo>
                    <a:pt x="649782" y="45491"/>
                  </a:lnTo>
                  <a:lnTo>
                    <a:pt x="607593" y="26136"/>
                  </a:lnTo>
                  <a:lnTo>
                    <a:pt x="562864" y="11861"/>
                  </a:lnTo>
                  <a:lnTo>
                    <a:pt x="515975" y="3035"/>
                  </a:lnTo>
                  <a:lnTo>
                    <a:pt x="467283" y="0"/>
                  </a:lnTo>
                  <a:lnTo>
                    <a:pt x="428701" y="0"/>
                  </a:lnTo>
                  <a:lnTo>
                    <a:pt x="426808" y="0"/>
                  </a:lnTo>
                  <a:lnTo>
                    <a:pt x="0" y="0"/>
                  </a:lnTo>
                  <a:lnTo>
                    <a:pt x="0" y="32372"/>
                  </a:lnTo>
                  <a:lnTo>
                    <a:pt x="3022" y="81076"/>
                  </a:lnTo>
                  <a:lnTo>
                    <a:pt x="11849" y="127965"/>
                  </a:lnTo>
                  <a:lnTo>
                    <a:pt x="26123" y="172694"/>
                  </a:lnTo>
                  <a:lnTo>
                    <a:pt x="45478" y="214884"/>
                  </a:lnTo>
                  <a:lnTo>
                    <a:pt x="69545" y="254177"/>
                  </a:lnTo>
                  <a:lnTo>
                    <a:pt x="97967" y="290207"/>
                  </a:lnTo>
                  <a:lnTo>
                    <a:pt x="130378" y="322618"/>
                  </a:lnTo>
                  <a:lnTo>
                    <a:pt x="166408" y="351040"/>
                  </a:lnTo>
                  <a:lnTo>
                    <a:pt x="205701" y="375119"/>
                  </a:lnTo>
                  <a:lnTo>
                    <a:pt x="247891" y="394474"/>
                  </a:lnTo>
                  <a:lnTo>
                    <a:pt x="292620" y="408749"/>
                  </a:lnTo>
                  <a:lnTo>
                    <a:pt x="339509" y="417576"/>
                  </a:lnTo>
                  <a:lnTo>
                    <a:pt x="388213" y="420598"/>
                  </a:lnTo>
                  <a:lnTo>
                    <a:pt x="426808" y="420598"/>
                  </a:lnTo>
                  <a:lnTo>
                    <a:pt x="428701" y="420598"/>
                  </a:lnTo>
                  <a:lnTo>
                    <a:pt x="855497" y="420598"/>
                  </a:lnTo>
                  <a:lnTo>
                    <a:pt x="855497" y="388213"/>
                  </a:lnTo>
                  <a:close/>
                </a:path>
              </a:pathLst>
            </a:custGeom>
            <a:solidFill>
              <a:srgbClr val="164C62"/>
            </a:solidFill>
          </p:spPr>
          <p:txBody>
            <a:bodyPr wrap="square" lIns="0" tIns="0" rIns="0" bIns="0" rtlCol="0"/>
            <a:lstStyle/>
            <a:p>
              <a:endParaRPr/>
            </a:p>
          </p:txBody>
        </p:sp>
        <p:sp>
          <p:nvSpPr>
            <p:cNvPr id="15" name="object 10">
              <a:extLst>
                <a:ext uri="{FF2B5EF4-FFF2-40B4-BE49-F238E27FC236}">
                  <a16:creationId xmlns:a16="http://schemas.microsoft.com/office/drawing/2014/main" id="{13D87728-4822-8137-DA96-4CBA3F35A534}"/>
                </a:ext>
              </a:extLst>
            </p:cNvPr>
            <p:cNvSpPr>
              <a:spLocks noGrp="1" noRot="1" noMove="1" noResize="1" noEditPoints="1" noAdjustHandles="1" noChangeArrowheads="1" noChangeShapeType="1"/>
            </p:cNvSpPr>
            <p:nvPr/>
          </p:nvSpPr>
          <p:spPr>
            <a:xfrm>
              <a:off x="10915193" y="849299"/>
              <a:ext cx="857885" cy="421005"/>
            </a:xfrm>
            <a:custGeom>
              <a:avLst/>
              <a:gdLst/>
              <a:ahLst/>
              <a:cxnLst/>
              <a:rect l="l" t="t" r="r" b="b"/>
              <a:pathLst>
                <a:path w="857884" h="421005">
                  <a:moveTo>
                    <a:pt x="428701" y="0"/>
                  </a:moveTo>
                  <a:lnTo>
                    <a:pt x="0" y="0"/>
                  </a:lnTo>
                  <a:lnTo>
                    <a:pt x="0" y="32372"/>
                  </a:lnTo>
                  <a:lnTo>
                    <a:pt x="3022" y="81076"/>
                  </a:lnTo>
                  <a:lnTo>
                    <a:pt x="11861" y="127965"/>
                  </a:lnTo>
                  <a:lnTo>
                    <a:pt x="26123" y="172694"/>
                  </a:lnTo>
                  <a:lnTo>
                    <a:pt x="45478" y="214884"/>
                  </a:lnTo>
                  <a:lnTo>
                    <a:pt x="69557" y="254177"/>
                  </a:lnTo>
                  <a:lnTo>
                    <a:pt x="97967" y="290207"/>
                  </a:lnTo>
                  <a:lnTo>
                    <a:pt x="130378" y="322618"/>
                  </a:lnTo>
                  <a:lnTo>
                    <a:pt x="166420" y="351040"/>
                  </a:lnTo>
                  <a:lnTo>
                    <a:pt x="205701" y="375107"/>
                  </a:lnTo>
                  <a:lnTo>
                    <a:pt x="247904" y="394462"/>
                  </a:lnTo>
                  <a:lnTo>
                    <a:pt x="292620" y="408736"/>
                  </a:lnTo>
                  <a:lnTo>
                    <a:pt x="339509" y="417563"/>
                  </a:lnTo>
                  <a:lnTo>
                    <a:pt x="388213" y="420585"/>
                  </a:lnTo>
                  <a:lnTo>
                    <a:pt x="428701" y="420585"/>
                  </a:lnTo>
                  <a:lnTo>
                    <a:pt x="428701" y="0"/>
                  </a:lnTo>
                  <a:close/>
                </a:path>
                <a:path w="857884" h="421005">
                  <a:moveTo>
                    <a:pt x="857402" y="12"/>
                  </a:moveTo>
                  <a:lnTo>
                    <a:pt x="428713" y="12"/>
                  </a:lnTo>
                  <a:lnTo>
                    <a:pt x="428713" y="420598"/>
                  </a:lnTo>
                  <a:lnTo>
                    <a:pt x="469188" y="420598"/>
                  </a:lnTo>
                  <a:lnTo>
                    <a:pt x="517893" y="417563"/>
                  </a:lnTo>
                  <a:lnTo>
                    <a:pt x="564781" y="408736"/>
                  </a:lnTo>
                  <a:lnTo>
                    <a:pt x="609498" y="394462"/>
                  </a:lnTo>
                  <a:lnTo>
                    <a:pt x="651687" y="375107"/>
                  </a:lnTo>
                  <a:lnTo>
                    <a:pt x="690981" y="351040"/>
                  </a:lnTo>
                  <a:lnTo>
                    <a:pt x="727024" y="322618"/>
                  </a:lnTo>
                  <a:lnTo>
                    <a:pt x="759434" y="290207"/>
                  </a:lnTo>
                  <a:lnTo>
                    <a:pt x="787844" y="254177"/>
                  </a:lnTo>
                  <a:lnTo>
                    <a:pt x="811923" y="214884"/>
                  </a:lnTo>
                  <a:lnTo>
                    <a:pt x="831278" y="172694"/>
                  </a:lnTo>
                  <a:lnTo>
                    <a:pt x="845553" y="127965"/>
                  </a:lnTo>
                  <a:lnTo>
                    <a:pt x="854379" y="81076"/>
                  </a:lnTo>
                  <a:lnTo>
                    <a:pt x="857402" y="32385"/>
                  </a:lnTo>
                  <a:lnTo>
                    <a:pt x="857402" y="12"/>
                  </a:lnTo>
                  <a:close/>
                </a:path>
              </a:pathLst>
            </a:custGeom>
            <a:solidFill>
              <a:srgbClr val="8FD1DA"/>
            </a:solidFill>
          </p:spPr>
          <p:txBody>
            <a:bodyPr wrap="square" lIns="0" tIns="0" rIns="0" bIns="0" rtlCol="0"/>
            <a:lstStyle/>
            <a:p>
              <a:endParaRPr/>
            </a:p>
          </p:txBody>
        </p:sp>
      </p:grpSp>
      <p:grpSp>
        <p:nvGrpSpPr>
          <p:cNvPr id="16" name="object 11">
            <a:extLst>
              <a:ext uri="{FF2B5EF4-FFF2-40B4-BE49-F238E27FC236}">
                <a16:creationId xmlns:a16="http://schemas.microsoft.com/office/drawing/2014/main" id="{982A4A1A-9BFA-5A13-404F-843CAF7D27EC}"/>
              </a:ext>
            </a:extLst>
          </p:cNvPr>
          <p:cNvGrpSpPr>
            <a:grpSpLocks noGrp="1" noUngrp="1" noRot="1" noMove="1" noResize="1"/>
          </p:cNvGrpSpPr>
          <p:nvPr userDrawn="1"/>
        </p:nvGrpSpPr>
        <p:grpSpPr>
          <a:xfrm>
            <a:off x="0" y="6309000"/>
            <a:ext cx="12193270" cy="549275"/>
            <a:chOff x="0" y="6309000"/>
            <a:chExt cx="12193270" cy="549275"/>
          </a:xfrm>
        </p:grpSpPr>
        <p:sp>
          <p:nvSpPr>
            <p:cNvPr id="17" name="object 12">
              <a:extLst>
                <a:ext uri="{FF2B5EF4-FFF2-40B4-BE49-F238E27FC236}">
                  <a16:creationId xmlns:a16="http://schemas.microsoft.com/office/drawing/2014/main" id="{62D2659D-797A-F8BF-25FF-7C0A2080660A}"/>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endParaRPr/>
            </a:p>
          </p:txBody>
        </p:sp>
        <p:sp>
          <p:nvSpPr>
            <p:cNvPr id="18" name="object 13">
              <a:extLst>
                <a:ext uri="{FF2B5EF4-FFF2-40B4-BE49-F238E27FC236}">
                  <a16:creationId xmlns:a16="http://schemas.microsoft.com/office/drawing/2014/main" id="{18B71FBA-598D-82DB-432B-A47E3702DD7B}"/>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endParaRPr/>
            </a:p>
          </p:txBody>
        </p:sp>
      </p:grpSp>
      <p:sp>
        <p:nvSpPr>
          <p:cNvPr id="2" name="Slide Number Placeholder 3">
            <a:extLst>
              <a:ext uri="{FF2B5EF4-FFF2-40B4-BE49-F238E27FC236}">
                <a16:creationId xmlns:a16="http://schemas.microsoft.com/office/drawing/2014/main" id="{2A63BE7A-7B3F-5A24-94CB-20798C3CC010}"/>
              </a:ext>
            </a:extLst>
          </p:cNvPr>
          <p:cNvSpPr txBox="1">
            <a:spLocks/>
          </p:cNvSpPr>
          <p:nvPr userDrawn="1"/>
        </p:nvSpPr>
        <p:spPr>
          <a:xfrm>
            <a:off x="5105559" y="6335329"/>
            <a:ext cx="1972792" cy="467311"/>
          </a:xfrm>
          <a:prstGeom prst="rect">
            <a:avLst/>
          </a:prstGeom>
        </p:spPr>
        <p:txBody>
          <a:bodyPr anchor="ctr"/>
          <a:lstStyle>
            <a:defPPr>
              <a:defRPr kern="0"/>
            </a:defPPr>
          </a:lstStyle>
          <a:p>
            <a:pPr algn="ctr"/>
            <a:fld id="{2A0812B6-403B-45A1-A6BA-2C7DBDC407B1}" type="slidenum">
              <a:rPr lang="en-GB" sz="1400" smtClean="0"/>
              <a:pPr algn="ctr"/>
              <a:t>‹#›</a:t>
            </a:fld>
            <a:endParaRPr lang="en-GB" sz="1400"/>
          </a:p>
        </p:txBody>
      </p:sp>
      <p:sp>
        <p:nvSpPr>
          <p:cNvPr id="19" name="TextBox 18">
            <a:extLst>
              <a:ext uri="{FF2B5EF4-FFF2-40B4-BE49-F238E27FC236}">
                <a16:creationId xmlns:a16="http://schemas.microsoft.com/office/drawing/2014/main" id="{516BF420-08FE-3ED6-CB3F-2160BCEA176B}"/>
              </a:ext>
            </a:extLst>
          </p:cNvPr>
          <p:cNvSpPr txBox="1"/>
          <p:nvPr userDrawn="1"/>
        </p:nvSpPr>
        <p:spPr>
          <a:xfrm>
            <a:off x="8220075" y="5705475"/>
            <a:ext cx="184731" cy="369332"/>
          </a:xfrm>
          <a:prstGeom prst="rect">
            <a:avLst/>
          </a:prstGeom>
          <a:noFill/>
        </p:spPr>
        <p:txBody>
          <a:bodyPr wrap="none" rtlCol="0">
            <a:spAutoFit/>
          </a:bodyPr>
          <a:lstStyle/>
          <a:p>
            <a:endParaRPr lang="en-US"/>
          </a:p>
        </p:txBody>
      </p:sp>
      <p:sp>
        <p:nvSpPr>
          <p:cNvPr id="20" name="object 3">
            <a:extLst>
              <a:ext uri="{FF2B5EF4-FFF2-40B4-BE49-F238E27FC236}">
                <a16:creationId xmlns:a16="http://schemas.microsoft.com/office/drawing/2014/main" id="{7891712C-628F-B777-9883-6E173D512913}"/>
              </a:ext>
            </a:extLst>
          </p:cNvPr>
          <p:cNvSpPr txBox="1">
            <a:spLocks noGrp="1"/>
          </p:cNvSpPr>
          <p:nvPr>
            <p:ph type="title" idx="4294967295" hasCustomPrompt="1"/>
          </p:nvPr>
        </p:nvSpPr>
        <p:spPr>
          <a:xfrm>
            <a:off x="4351700" y="1887867"/>
            <a:ext cx="4307840" cy="135890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ts val="5250"/>
              </a:lnSpc>
              <a:spcBef>
                <a:spcPts val="100"/>
              </a:spcBef>
              <a:spcAft>
                <a:spcPts val="0"/>
              </a:spcAft>
              <a:buClrTx/>
              <a:buSzTx/>
              <a:buFontTx/>
              <a:buNone/>
              <a:tabLst/>
              <a:defRPr/>
            </a:pPr>
            <a:r>
              <a:rPr kumimoji="0" lang="en-GB" sz="4500" b="1" i="0" u="none" strike="noStrike" kern="0" cap="none" spc="-10" normalizeH="0" baseline="0" noProof="0">
                <a:ln>
                  <a:noFill/>
                </a:ln>
                <a:solidFill>
                  <a:srgbClr val="164C62"/>
                </a:solidFill>
                <a:effectLst/>
                <a:uLnTx/>
                <a:uFillTx/>
                <a:latin typeface="Arial" panose="020B0604020202020204" pitchFamily="34" charset="0"/>
                <a:ea typeface="+mj-ea"/>
                <a:cs typeface="Arial" panose="020B0604020202020204" pitchFamily="34" charset="0"/>
              </a:rPr>
              <a:t>Chapter</a:t>
            </a:r>
            <a:endParaRPr kumimoji="0" lang="en-GB" sz="4500" b="1" i="0" u="none" strike="noStrike" kern="0" cap="none" spc="0" normalizeH="0" baseline="0" noProof="0">
              <a:ln>
                <a:noFill/>
              </a:ln>
              <a:solidFill>
                <a:sysClr val="windowText" lastClr="000000"/>
              </a:solidFill>
              <a:effectLst/>
              <a:uLnTx/>
              <a:uFillTx/>
              <a:latin typeface="Arial" panose="020B0604020202020204" pitchFamily="34" charset="0"/>
              <a:ea typeface="+mj-ea"/>
              <a:cs typeface="Arial" panose="020B0604020202020204" pitchFamily="34" charset="0"/>
            </a:endParaRPr>
          </a:p>
          <a:p>
            <a:pPr marL="12700" marR="0" lvl="0" indent="0" defTabSz="914400" eaLnBrk="1" fontAlgn="auto" latinLnBrk="0" hangingPunct="1">
              <a:lnSpc>
                <a:spcPts val="5250"/>
              </a:lnSpc>
              <a:spcBef>
                <a:spcPts val="0"/>
              </a:spcBef>
              <a:spcAft>
                <a:spcPts val="0"/>
              </a:spcAft>
              <a:buClrTx/>
              <a:buSzTx/>
              <a:buFontTx/>
              <a:buNone/>
              <a:tabLst>
                <a:tab pos="1370330" algn="l"/>
                <a:tab pos="2092325" algn="l"/>
                <a:tab pos="2980690" algn="l"/>
              </a:tabLst>
              <a:defRPr/>
            </a:pPr>
            <a:r>
              <a:rPr kumimoji="0" lang="en-GB" sz="4500" b="1" i="0" u="none" strike="noStrike" kern="0" cap="none" spc="-10" normalizeH="0" baseline="0" noProof="0">
                <a:ln>
                  <a:noFill/>
                </a:ln>
                <a:solidFill>
                  <a:srgbClr val="164C62"/>
                </a:solidFill>
                <a:effectLst/>
                <a:uLnTx/>
                <a:uFillTx/>
                <a:latin typeface="Arial" panose="020B0604020202020204" pitchFamily="34" charset="0"/>
                <a:ea typeface="+mj-ea"/>
                <a:cs typeface="Arial" panose="020B0604020202020204" pitchFamily="34" charset="0"/>
              </a:rPr>
              <a:t>Title</a:t>
            </a:r>
            <a:r>
              <a:rPr kumimoji="0" lang="en-GB" sz="4500" b="1" i="0" u="none" strike="noStrike" kern="0" cap="none" spc="0" normalizeH="0" baseline="0" noProof="0">
                <a:ln>
                  <a:noFill/>
                </a:ln>
                <a:solidFill>
                  <a:srgbClr val="164C62"/>
                </a:solidFill>
                <a:effectLst/>
                <a:uLnTx/>
                <a:uFillTx/>
                <a:latin typeface="Arial" panose="020B0604020202020204" pitchFamily="34" charset="0"/>
                <a:ea typeface="+mj-ea"/>
                <a:cs typeface="Arial" panose="020B0604020202020204" pitchFamily="34" charset="0"/>
              </a:rPr>
              <a:t> </a:t>
            </a:r>
            <a:r>
              <a:rPr kumimoji="0" lang="en-GB" sz="4500" b="1" i="0" u="none" strike="noStrike" kern="0" cap="none" spc="-25" normalizeH="0" baseline="0" noProof="0">
                <a:ln>
                  <a:noFill/>
                </a:ln>
                <a:solidFill>
                  <a:srgbClr val="164C62"/>
                </a:solidFill>
                <a:effectLst/>
                <a:uLnTx/>
                <a:uFillTx/>
                <a:latin typeface="Arial" panose="020B0604020202020204" pitchFamily="34" charset="0"/>
                <a:ea typeface="+mj-ea"/>
                <a:cs typeface="Arial" panose="020B0604020202020204" pitchFamily="34" charset="0"/>
              </a:rPr>
              <a:t>to</a:t>
            </a:r>
            <a:r>
              <a:rPr kumimoji="0" lang="en-GB" sz="4500" b="1" i="0" u="none" strike="noStrike" kern="0" cap="none" spc="0" normalizeH="0" baseline="0" noProof="0">
                <a:ln>
                  <a:noFill/>
                </a:ln>
                <a:solidFill>
                  <a:srgbClr val="164C62"/>
                </a:solidFill>
                <a:effectLst/>
                <a:uLnTx/>
                <a:uFillTx/>
                <a:latin typeface="Arial" panose="020B0604020202020204" pitchFamily="34" charset="0"/>
                <a:ea typeface="+mj-ea"/>
                <a:cs typeface="Arial" panose="020B0604020202020204" pitchFamily="34" charset="0"/>
              </a:rPr>
              <a:t> </a:t>
            </a:r>
            <a:r>
              <a:rPr kumimoji="0" lang="en-GB" sz="4500" b="1" i="0" u="none" strike="noStrike" kern="0" cap="none" spc="-25" normalizeH="0" baseline="0" noProof="0">
                <a:ln>
                  <a:noFill/>
                </a:ln>
                <a:solidFill>
                  <a:srgbClr val="164C62"/>
                </a:solidFill>
                <a:effectLst/>
                <a:uLnTx/>
                <a:uFillTx/>
                <a:latin typeface="Arial" panose="020B0604020202020204" pitchFamily="34" charset="0"/>
                <a:ea typeface="+mj-ea"/>
                <a:cs typeface="Arial" panose="020B0604020202020204" pitchFamily="34" charset="0"/>
              </a:rPr>
              <a:t>go</a:t>
            </a:r>
            <a:r>
              <a:rPr kumimoji="0" lang="en-GB" sz="4500" b="1" i="0" u="none" strike="noStrike" kern="0" cap="none" spc="0" normalizeH="0" baseline="0" noProof="0">
                <a:ln>
                  <a:noFill/>
                </a:ln>
                <a:solidFill>
                  <a:srgbClr val="164C62"/>
                </a:solidFill>
                <a:effectLst/>
                <a:uLnTx/>
                <a:uFillTx/>
                <a:latin typeface="Arial" panose="020B0604020202020204" pitchFamily="34" charset="0"/>
                <a:ea typeface="+mj-ea"/>
                <a:cs typeface="Arial" panose="020B0604020202020204" pitchFamily="34" charset="0"/>
              </a:rPr>
              <a:t> </a:t>
            </a:r>
            <a:r>
              <a:rPr kumimoji="0" lang="en-GB" sz="4500" b="1" i="0" u="none" strike="noStrike" kern="0" cap="none" spc="-20" normalizeH="0" baseline="0" noProof="0">
                <a:ln>
                  <a:noFill/>
                </a:ln>
                <a:solidFill>
                  <a:srgbClr val="164C62"/>
                </a:solidFill>
                <a:effectLst/>
                <a:uLnTx/>
                <a:uFillTx/>
                <a:latin typeface="Arial" panose="020B0604020202020204" pitchFamily="34" charset="0"/>
                <a:ea typeface="+mj-ea"/>
                <a:cs typeface="Arial" panose="020B0604020202020204" pitchFamily="34" charset="0"/>
              </a:rPr>
              <a:t>here</a:t>
            </a:r>
            <a:endParaRPr kumimoji="0" lang="en-GB" sz="4500" b="1" i="0" u="none" strike="noStrike" kern="0" cap="none" spc="0" normalizeH="0" baseline="0" noProof="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22" name="Text Placeholder 20">
            <a:extLst>
              <a:ext uri="{FF2B5EF4-FFF2-40B4-BE49-F238E27FC236}">
                <a16:creationId xmlns:a16="http://schemas.microsoft.com/office/drawing/2014/main" id="{F52EE17F-27D3-E4DF-53A6-0E9A35216958}"/>
              </a:ext>
            </a:extLst>
          </p:cNvPr>
          <p:cNvSpPr>
            <a:spLocks noGrp="1"/>
          </p:cNvSpPr>
          <p:nvPr>
            <p:ph type="body" sz="quarter" idx="11" hasCustomPrompt="1"/>
          </p:nvPr>
        </p:nvSpPr>
        <p:spPr>
          <a:xfrm>
            <a:off x="4267200" y="4001730"/>
            <a:ext cx="5814263" cy="721766"/>
          </a:xfrm>
          <a:prstGeom prst="rect">
            <a:avLst/>
          </a:prstGeom>
        </p:spPr>
        <p:txBody>
          <a:bodyPr/>
          <a:lstStyle>
            <a:lvl1pPr marL="12700">
              <a:lnSpc>
                <a:spcPct val="100000"/>
              </a:lnSpc>
              <a:spcBef>
                <a:spcPts val="100"/>
              </a:spcBef>
              <a:defRPr lang="en-GB" sz="2400" b="1" spc="-10" dirty="0" smtClean="0">
                <a:solidFill>
                  <a:srgbClr val="AE564A"/>
                </a:solidFill>
                <a:latin typeface="Arial" panose="020B0604020202020204" pitchFamily="34" charset="0"/>
                <a:cs typeface="Arial" panose="020B0604020202020204" pitchFamily="34" charset="0"/>
              </a:defRPr>
            </a:lvl1pPr>
            <a:lvl2pPr marL="12700">
              <a:lnSpc>
                <a:spcPct val="100000"/>
              </a:lnSpc>
              <a:defRPr lang="en-GB" spc="-20" dirty="0" smtClean="0">
                <a:solidFill>
                  <a:srgbClr val="3D3D3B"/>
                </a:solidFill>
                <a:latin typeface="Arial" panose="020B0604020202020204" pitchFamily="34" charset="0"/>
                <a:cs typeface="Arial" panose="020B0604020202020204" pitchFamily="34" charset="0"/>
              </a:defRPr>
            </a:lvl2pPr>
            <a:lvl3pPr marL="12700" indent="0">
              <a:lnSpc>
                <a:spcPct val="100000"/>
              </a:lnSpc>
              <a:spcBef>
                <a:spcPts val="1540"/>
              </a:spcBef>
              <a:buNone/>
              <a:tabLst>
                <a:tab pos="278765" algn="l"/>
              </a:tabLst>
              <a:defRPr lang="en-GB" dirty="0" smtClean="0">
                <a:solidFill>
                  <a:srgbClr val="AE564A"/>
                </a:solidFill>
                <a:latin typeface="Arial" panose="020B0604020202020204" pitchFamily="34" charset="0"/>
                <a:cs typeface="Arial" panose="020B0604020202020204" pitchFamily="34" charset="0"/>
              </a:defRPr>
            </a:lvl3pPr>
          </a:lstStyle>
          <a:p>
            <a:pPr lvl="0"/>
            <a:r>
              <a:rPr lang="en-GB"/>
              <a:t>Click to edit text styles</a:t>
            </a:r>
          </a:p>
        </p:txBody>
      </p:sp>
    </p:spTree>
    <p:extLst>
      <p:ext uri="{BB962C8B-B14F-4D97-AF65-F5344CB8AC3E}">
        <p14:creationId xmlns:p14="http://schemas.microsoft.com/office/powerpoint/2010/main" val="104210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bg object 16">
            <a:extLst>
              <a:ext uri="{FF2B5EF4-FFF2-40B4-BE49-F238E27FC236}">
                <a16:creationId xmlns:a16="http://schemas.microsoft.com/office/drawing/2014/main" id="{32E18CB1-1C2C-E6E6-82F9-2005C8EE47E9}"/>
              </a:ext>
            </a:extLst>
          </p:cNvPr>
          <p:cNvSpPr>
            <a:spLocks noGrp="1" noRot="1" noMove="1" noResize="1" noEditPoints="1" noAdjustHandles="1" noChangeArrowheads="1" noChangeShapeType="1"/>
          </p:cNvSpPr>
          <p:nvPr userDrawn="1"/>
        </p:nvSpPr>
        <p:spPr>
          <a:xfrm>
            <a:off x="0" y="0"/>
            <a:ext cx="12193270" cy="3655695"/>
          </a:xfrm>
          <a:custGeom>
            <a:avLst/>
            <a:gdLst/>
            <a:ahLst/>
            <a:cxnLst/>
            <a:rect l="l" t="t" r="r" b="b"/>
            <a:pathLst>
              <a:path w="12193270" h="3655695">
                <a:moveTo>
                  <a:pt x="0" y="3655580"/>
                </a:moveTo>
                <a:lnTo>
                  <a:pt x="12193193" y="3655580"/>
                </a:lnTo>
                <a:lnTo>
                  <a:pt x="12193193" y="0"/>
                </a:lnTo>
                <a:lnTo>
                  <a:pt x="0" y="0"/>
                </a:lnTo>
                <a:lnTo>
                  <a:pt x="0" y="3655580"/>
                </a:lnTo>
                <a:close/>
              </a:path>
            </a:pathLst>
          </a:custGeom>
          <a:solidFill>
            <a:srgbClr val="8FD1DA">
              <a:alpha val="69999"/>
            </a:srgbClr>
          </a:solidFill>
        </p:spPr>
        <p:txBody>
          <a:bodyPr wrap="square" lIns="0" tIns="0" rIns="0" bIns="0" rtlCol="0"/>
          <a:lstStyle/>
          <a:p>
            <a:endParaRPr/>
          </a:p>
        </p:txBody>
      </p:sp>
      <p:sp>
        <p:nvSpPr>
          <p:cNvPr id="7" name="object 2">
            <a:extLst>
              <a:ext uri="{FF2B5EF4-FFF2-40B4-BE49-F238E27FC236}">
                <a16:creationId xmlns:a16="http://schemas.microsoft.com/office/drawing/2014/main" id="{BEA11558-3333-9F9E-47BE-F25CE46BA76D}"/>
              </a:ext>
            </a:extLst>
          </p:cNvPr>
          <p:cNvSpPr>
            <a:spLocks noGrp="1" noRot="1" noMove="1" noResize="1" noEditPoints="1" noAdjustHandles="1" noChangeArrowheads="1" noChangeShapeType="1"/>
          </p:cNvSpPr>
          <p:nvPr userDrawn="1"/>
        </p:nvSpPr>
        <p:spPr>
          <a:xfrm>
            <a:off x="11418037" y="1609131"/>
            <a:ext cx="775335" cy="812800"/>
          </a:xfrm>
          <a:custGeom>
            <a:avLst/>
            <a:gdLst/>
            <a:ahLst/>
            <a:cxnLst/>
            <a:rect l="l" t="t" r="r" b="b"/>
            <a:pathLst>
              <a:path w="775334" h="812800">
                <a:moveTo>
                  <a:pt x="775157" y="0"/>
                </a:moveTo>
                <a:lnTo>
                  <a:pt x="0" y="0"/>
                </a:lnTo>
                <a:lnTo>
                  <a:pt x="0" y="76695"/>
                </a:lnTo>
                <a:lnTo>
                  <a:pt x="1564" y="125055"/>
                </a:lnTo>
                <a:lnTo>
                  <a:pt x="6193" y="172580"/>
                </a:lnTo>
                <a:lnTo>
                  <a:pt x="13789" y="219173"/>
                </a:lnTo>
                <a:lnTo>
                  <a:pt x="24256" y="264737"/>
                </a:lnTo>
                <a:lnTo>
                  <a:pt x="37496" y="309175"/>
                </a:lnTo>
                <a:lnTo>
                  <a:pt x="53414" y="352390"/>
                </a:lnTo>
                <a:lnTo>
                  <a:pt x="71911" y="394286"/>
                </a:lnTo>
                <a:lnTo>
                  <a:pt x="92891" y="434765"/>
                </a:lnTo>
                <a:lnTo>
                  <a:pt x="116256" y="473730"/>
                </a:lnTo>
                <a:lnTo>
                  <a:pt x="141912" y="511085"/>
                </a:lnTo>
                <a:lnTo>
                  <a:pt x="169759" y="546732"/>
                </a:lnTo>
                <a:lnTo>
                  <a:pt x="199701" y="580575"/>
                </a:lnTo>
                <a:lnTo>
                  <a:pt x="231642" y="612517"/>
                </a:lnTo>
                <a:lnTo>
                  <a:pt x="265485" y="642460"/>
                </a:lnTo>
                <a:lnTo>
                  <a:pt x="301132" y="670309"/>
                </a:lnTo>
                <a:lnTo>
                  <a:pt x="338486" y="695965"/>
                </a:lnTo>
                <a:lnTo>
                  <a:pt x="377452" y="719332"/>
                </a:lnTo>
                <a:lnTo>
                  <a:pt x="417931" y="740313"/>
                </a:lnTo>
                <a:lnTo>
                  <a:pt x="459827" y="758811"/>
                </a:lnTo>
                <a:lnTo>
                  <a:pt x="503043" y="774729"/>
                </a:lnTo>
                <a:lnTo>
                  <a:pt x="547482" y="787970"/>
                </a:lnTo>
                <a:lnTo>
                  <a:pt x="593048" y="798437"/>
                </a:lnTo>
                <a:lnTo>
                  <a:pt x="639643" y="806034"/>
                </a:lnTo>
                <a:lnTo>
                  <a:pt x="687170" y="810663"/>
                </a:lnTo>
                <a:lnTo>
                  <a:pt x="735533" y="812228"/>
                </a:lnTo>
                <a:lnTo>
                  <a:pt x="775157" y="812228"/>
                </a:lnTo>
                <a:lnTo>
                  <a:pt x="775157" y="0"/>
                </a:lnTo>
                <a:close/>
              </a:path>
            </a:pathLst>
          </a:custGeom>
          <a:solidFill>
            <a:srgbClr val="F37561"/>
          </a:solidFill>
        </p:spPr>
        <p:txBody>
          <a:bodyPr wrap="square" lIns="0" tIns="0" rIns="0" bIns="0" rtlCol="0"/>
          <a:lstStyle/>
          <a:p>
            <a:endParaRPr/>
          </a:p>
        </p:txBody>
      </p:sp>
      <p:grpSp>
        <p:nvGrpSpPr>
          <p:cNvPr id="8" name="object 3">
            <a:extLst>
              <a:ext uri="{FF2B5EF4-FFF2-40B4-BE49-F238E27FC236}">
                <a16:creationId xmlns:a16="http://schemas.microsoft.com/office/drawing/2014/main" id="{F98D0723-36BC-9232-FC0C-7B9F7DFACB3A}"/>
              </a:ext>
            </a:extLst>
          </p:cNvPr>
          <p:cNvGrpSpPr>
            <a:grpSpLocks noGrp="1" noUngrp="1" noRot="1" noMove="1" noResize="1"/>
          </p:cNvGrpSpPr>
          <p:nvPr userDrawn="1"/>
        </p:nvGrpSpPr>
        <p:grpSpPr>
          <a:xfrm>
            <a:off x="11418034" y="0"/>
            <a:ext cx="775335" cy="1593850"/>
            <a:chOff x="11418034" y="0"/>
            <a:chExt cx="775335" cy="1593850"/>
          </a:xfrm>
        </p:grpSpPr>
        <p:sp>
          <p:nvSpPr>
            <p:cNvPr id="9" name="object 4">
              <a:extLst>
                <a:ext uri="{FF2B5EF4-FFF2-40B4-BE49-F238E27FC236}">
                  <a16:creationId xmlns:a16="http://schemas.microsoft.com/office/drawing/2014/main" id="{4BA7D442-61F7-C753-2430-3DCAA421D1A9}"/>
                </a:ext>
              </a:extLst>
            </p:cNvPr>
            <p:cNvSpPr>
              <a:spLocks noGrp="1" noRot="1" noMove="1" noResize="1" noEditPoints="1" noAdjustHandles="1" noChangeArrowheads="1" noChangeShapeType="1"/>
            </p:cNvSpPr>
            <p:nvPr/>
          </p:nvSpPr>
          <p:spPr>
            <a:xfrm>
              <a:off x="11418036" y="0"/>
              <a:ext cx="775335" cy="796925"/>
            </a:xfrm>
            <a:custGeom>
              <a:avLst/>
              <a:gdLst/>
              <a:ahLst/>
              <a:cxnLst/>
              <a:rect l="l" t="t" r="r" b="b"/>
              <a:pathLst>
                <a:path w="775334" h="796925">
                  <a:moveTo>
                    <a:pt x="775157" y="0"/>
                  </a:moveTo>
                  <a:lnTo>
                    <a:pt x="0" y="0"/>
                  </a:lnTo>
                  <a:lnTo>
                    <a:pt x="0" y="61341"/>
                  </a:lnTo>
                  <a:lnTo>
                    <a:pt x="1564" y="109702"/>
                  </a:lnTo>
                  <a:lnTo>
                    <a:pt x="6193" y="157228"/>
                  </a:lnTo>
                  <a:lnTo>
                    <a:pt x="13789" y="203822"/>
                  </a:lnTo>
                  <a:lnTo>
                    <a:pt x="24256" y="249387"/>
                  </a:lnTo>
                  <a:lnTo>
                    <a:pt x="37496" y="293825"/>
                  </a:lnTo>
                  <a:lnTo>
                    <a:pt x="53414" y="337041"/>
                  </a:lnTo>
                  <a:lnTo>
                    <a:pt x="71911" y="378937"/>
                  </a:lnTo>
                  <a:lnTo>
                    <a:pt x="92891" y="419416"/>
                  </a:lnTo>
                  <a:lnTo>
                    <a:pt x="116256" y="458381"/>
                  </a:lnTo>
                  <a:lnTo>
                    <a:pt x="141912" y="495736"/>
                  </a:lnTo>
                  <a:lnTo>
                    <a:pt x="169759" y="531383"/>
                  </a:lnTo>
                  <a:lnTo>
                    <a:pt x="199701" y="565226"/>
                  </a:lnTo>
                  <a:lnTo>
                    <a:pt x="231642" y="597167"/>
                  </a:lnTo>
                  <a:lnTo>
                    <a:pt x="265485" y="627110"/>
                  </a:lnTo>
                  <a:lnTo>
                    <a:pt x="301132" y="654958"/>
                  </a:lnTo>
                  <a:lnTo>
                    <a:pt x="338486" y="680614"/>
                  </a:lnTo>
                  <a:lnTo>
                    <a:pt x="377452" y="703980"/>
                  </a:lnTo>
                  <a:lnTo>
                    <a:pt x="417931" y="724960"/>
                  </a:lnTo>
                  <a:lnTo>
                    <a:pt x="459827" y="743458"/>
                  </a:lnTo>
                  <a:lnTo>
                    <a:pt x="503043" y="759376"/>
                  </a:lnTo>
                  <a:lnTo>
                    <a:pt x="547482" y="772616"/>
                  </a:lnTo>
                  <a:lnTo>
                    <a:pt x="593048" y="783084"/>
                  </a:lnTo>
                  <a:lnTo>
                    <a:pt x="639643" y="790680"/>
                  </a:lnTo>
                  <a:lnTo>
                    <a:pt x="687170" y="795309"/>
                  </a:lnTo>
                  <a:lnTo>
                    <a:pt x="735533" y="796874"/>
                  </a:lnTo>
                  <a:lnTo>
                    <a:pt x="775157" y="796874"/>
                  </a:lnTo>
                  <a:lnTo>
                    <a:pt x="775157" y="0"/>
                  </a:lnTo>
                  <a:close/>
                </a:path>
              </a:pathLst>
            </a:custGeom>
            <a:solidFill>
              <a:srgbClr val="8FD1DA"/>
            </a:solidFill>
          </p:spPr>
          <p:txBody>
            <a:bodyPr wrap="square" lIns="0" tIns="0" rIns="0" bIns="0" rtlCol="0"/>
            <a:lstStyle/>
            <a:p>
              <a:endParaRPr/>
            </a:p>
          </p:txBody>
        </p:sp>
        <p:sp>
          <p:nvSpPr>
            <p:cNvPr id="10" name="object 5">
              <a:extLst>
                <a:ext uri="{FF2B5EF4-FFF2-40B4-BE49-F238E27FC236}">
                  <a16:creationId xmlns:a16="http://schemas.microsoft.com/office/drawing/2014/main" id="{E08373C0-5712-D000-469E-43ABAF7E7189}"/>
                </a:ext>
              </a:extLst>
            </p:cNvPr>
            <p:cNvSpPr>
              <a:spLocks noGrp="1" noRot="1" noMove="1" noResize="1" noEditPoints="1" noAdjustHandles="1" noChangeArrowheads="1" noChangeShapeType="1"/>
            </p:cNvSpPr>
            <p:nvPr/>
          </p:nvSpPr>
          <p:spPr>
            <a:xfrm>
              <a:off x="11418034" y="796871"/>
              <a:ext cx="775335" cy="796925"/>
            </a:xfrm>
            <a:custGeom>
              <a:avLst/>
              <a:gdLst/>
              <a:ahLst/>
              <a:cxnLst/>
              <a:rect l="l" t="t" r="r" b="b"/>
              <a:pathLst>
                <a:path w="775334" h="796925">
                  <a:moveTo>
                    <a:pt x="444474" y="0"/>
                  </a:moveTo>
                  <a:lnTo>
                    <a:pt x="367766" y="0"/>
                  </a:lnTo>
                  <a:lnTo>
                    <a:pt x="321634" y="2865"/>
                  </a:lnTo>
                  <a:lnTo>
                    <a:pt x="277213" y="11232"/>
                  </a:lnTo>
                  <a:lnTo>
                    <a:pt x="234845" y="24756"/>
                  </a:lnTo>
                  <a:lnTo>
                    <a:pt x="194878" y="43092"/>
                  </a:lnTo>
                  <a:lnTo>
                    <a:pt x="157653" y="65895"/>
                  </a:lnTo>
                  <a:lnTo>
                    <a:pt x="123518" y="92821"/>
                  </a:lnTo>
                  <a:lnTo>
                    <a:pt x="92816" y="123525"/>
                  </a:lnTo>
                  <a:lnTo>
                    <a:pt x="65891" y="157662"/>
                  </a:lnTo>
                  <a:lnTo>
                    <a:pt x="43089" y="194887"/>
                  </a:lnTo>
                  <a:lnTo>
                    <a:pt x="24754" y="234856"/>
                  </a:lnTo>
                  <a:lnTo>
                    <a:pt x="11231" y="277225"/>
                  </a:lnTo>
                  <a:lnTo>
                    <a:pt x="2865" y="321647"/>
                  </a:lnTo>
                  <a:lnTo>
                    <a:pt x="0" y="367779"/>
                  </a:lnTo>
                  <a:lnTo>
                    <a:pt x="0" y="429107"/>
                  </a:lnTo>
                  <a:lnTo>
                    <a:pt x="2865" y="475236"/>
                  </a:lnTo>
                  <a:lnTo>
                    <a:pt x="11231" y="519656"/>
                  </a:lnTo>
                  <a:lnTo>
                    <a:pt x="24754" y="562023"/>
                  </a:lnTo>
                  <a:lnTo>
                    <a:pt x="43089" y="601990"/>
                  </a:lnTo>
                  <a:lnTo>
                    <a:pt x="65891" y="639214"/>
                  </a:lnTo>
                  <a:lnTo>
                    <a:pt x="92816" y="673350"/>
                  </a:lnTo>
                  <a:lnTo>
                    <a:pt x="123518" y="704053"/>
                  </a:lnTo>
                  <a:lnTo>
                    <a:pt x="157653" y="730979"/>
                  </a:lnTo>
                  <a:lnTo>
                    <a:pt x="194878" y="753781"/>
                  </a:lnTo>
                  <a:lnTo>
                    <a:pt x="234845" y="772117"/>
                  </a:lnTo>
                  <a:lnTo>
                    <a:pt x="277213" y="785641"/>
                  </a:lnTo>
                  <a:lnTo>
                    <a:pt x="321634" y="794008"/>
                  </a:lnTo>
                  <a:lnTo>
                    <a:pt x="367766" y="796874"/>
                  </a:lnTo>
                  <a:lnTo>
                    <a:pt x="444474" y="796874"/>
                  </a:lnTo>
                  <a:lnTo>
                    <a:pt x="490606" y="794008"/>
                  </a:lnTo>
                  <a:lnTo>
                    <a:pt x="535028" y="785641"/>
                  </a:lnTo>
                  <a:lnTo>
                    <a:pt x="577396" y="772117"/>
                  </a:lnTo>
                  <a:lnTo>
                    <a:pt x="617366" y="753781"/>
                  </a:lnTo>
                  <a:lnTo>
                    <a:pt x="654591" y="730979"/>
                  </a:lnTo>
                  <a:lnTo>
                    <a:pt x="688728" y="704053"/>
                  </a:lnTo>
                  <a:lnTo>
                    <a:pt x="719432" y="673350"/>
                  </a:lnTo>
                  <a:lnTo>
                    <a:pt x="746357" y="639214"/>
                  </a:lnTo>
                  <a:lnTo>
                    <a:pt x="769161" y="601990"/>
                  </a:lnTo>
                  <a:lnTo>
                    <a:pt x="775159" y="588915"/>
                  </a:lnTo>
                  <a:lnTo>
                    <a:pt x="775159" y="207963"/>
                  </a:lnTo>
                  <a:lnTo>
                    <a:pt x="746357" y="157662"/>
                  </a:lnTo>
                  <a:lnTo>
                    <a:pt x="719432" y="123525"/>
                  </a:lnTo>
                  <a:lnTo>
                    <a:pt x="688728" y="92821"/>
                  </a:lnTo>
                  <a:lnTo>
                    <a:pt x="654591" y="65895"/>
                  </a:lnTo>
                  <a:lnTo>
                    <a:pt x="617366" y="43092"/>
                  </a:lnTo>
                  <a:lnTo>
                    <a:pt x="577396" y="24756"/>
                  </a:lnTo>
                  <a:lnTo>
                    <a:pt x="535028" y="11232"/>
                  </a:lnTo>
                  <a:lnTo>
                    <a:pt x="490606" y="2865"/>
                  </a:lnTo>
                  <a:lnTo>
                    <a:pt x="444474" y="0"/>
                  </a:lnTo>
                  <a:close/>
                </a:path>
              </a:pathLst>
            </a:custGeom>
            <a:solidFill>
              <a:srgbClr val="164C62"/>
            </a:solidFill>
          </p:spPr>
          <p:txBody>
            <a:bodyPr wrap="square" lIns="0" tIns="0" rIns="0" bIns="0" rtlCol="0"/>
            <a:lstStyle/>
            <a:p>
              <a:endParaRPr/>
            </a:p>
          </p:txBody>
        </p:sp>
      </p:grpSp>
      <p:grpSp>
        <p:nvGrpSpPr>
          <p:cNvPr id="11" name="object 6">
            <a:extLst>
              <a:ext uri="{FF2B5EF4-FFF2-40B4-BE49-F238E27FC236}">
                <a16:creationId xmlns:a16="http://schemas.microsoft.com/office/drawing/2014/main" id="{96E57062-A4EB-A272-5063-3EB28FA3F798}"/>
              </a:ext>
            </a:extLst>
          </p:cNvPr>
          <p:cNvGrpSpPr>
            <a:grpSpLocks noGrp="1" noUngrp="1" noRot="1" noMove="1" noResize="1"/>
          </p:cNvGrpSpPr>
          <p:nvPr userDrawn="1"/>
        </p:nvGrpSpPr>
        <p:grpSpPr>
          <a:xfrm>
            <a:off x="9795000" y="0"/>
            <a:ext cx="1626870" cy="2406015"/>
            <a:chOff x="9795000" y="0"/>
            <a:chExt cx="1626870" cy="2406015"/>
          </a:xfrm>
        </p:grpSpPr>
        <p:sp>
          <p:nvSpPr>
            <p:cNvPr id="12" name="object 7">
              <a:extLst>
                <a:ext uri="{FF2B5EF4-FFF2-40B4-BE49-F238E27FC236}">
                  <a16:creationId xmlns:a16="http://schemas.microsoft.com/office/drawing/2014/main" id="{5EE7F1B5-8EEC-3A75-2949-04F9960BD8ED}"/>
                </a:ext>
              </a:extLst>
            </p:cNvPr>
            <p:cNvSpPr>
              <a:spLocks noGrp="1" noRot="1" noMove="1" noResize="1" noEditPoints="1" noAdjustHandles="1" noChangeArrowheads="1" noChangeShapeType="1"/>
            </p:cNvSpPr>
            <p:nvPr/>
          </p:nvSpPr>
          <p:spPr>
            <a:xfrm>
              <a:off x="9800387" y="0"/>
              <a:ext cx="1621155" cy="796925"/>
            </a:xfrm>
            <a:custGeom>
              <a:avLst/>
              <a:gdLst/>
              <a:ahLst/>
              <a:cxnLst/>
              <a:rect l="l" t="t" r="r" b="b"/>
              <a:pathLst>
                <a:path w="1621154" h="796925">
                  <a:moveTo>
                    <a:pt x="1620862" y="735533"/>
                  </a:moveTo>
                  <a:lnTo>
                    <a:pt x="1619300" y="687171"/>
                  </a:lnTo>
                  <a:lnTo>
                    <a:pt x="1614678" y="639648"/>
                  </a:lnTo>
                  <a:lnTo>
                    <a:pt x="1607083" y="593051"/>
                  </a:lnTo>
                  <a:lnTo>
                    <a:pt x="1596605" y="547484"/>
                  </a:lnTo>
                  <a:lnTo>
                    <a:pt x="1583372" y="503047"/>
                  </a:lnTo>
                  <a:lnTo>
                    <a:pt x="1567446" y="459828"/>
                  </a:lnTo>
                  <a:lnTo>
                    <a:pt x="1548955" y="417931"/>
                  </a:lnTo>
                  <a:lnTo>
                    <a:pt x="1527975" y="377456"/>
                  </a:lnTo>
                  <a:lnTo>
                    <a:pt x="1504607" y="338493"/>
                  </a:lnTo>
                  <a:lnTo>
                    <a:pt x="1478953" y="301142"/>
                  </a:lnTo>
                  <a:lnTo>
                    <a:pt x="1451102" y="265493"/>
                  </a:lnTo>
                  <a:lnTo>
                    <a:pt x="1421155" y="231648"/>
                  </a:lnTo>
                  <a:lnTo>
                    <a:pt x="1389214" y="199707"/>
                  </a:lnTo>
                  <a:lnTo>
                    <a:pt x="1355369" y="169760"/>
                  </a:lnTo>
                  <a:lnTo>
                    <a:pt x="1319720" y="141922"/>
                  </a:lnTo>
                  <a:lnTo>
                    <a:pt x="1282369" y="116268"/>
                  </a:lnTo>
                  <a:lnTo>
                    <a:pt x="1243406" y="92900"/>
                  </a:lnTo>
                  <a:lnTo>
                    <a:pt x="1202931" y="71920"/>
                  </a:lnTo>
                  <a:lnTo>
                    <a:pt x="1161034" y="53416"/>
                  </a:lnTo>
                  <a:lnTo>
                    <a:pt x="1117815" y="37503"/>
                  </a:lnTo>
                  <a:lnTo>
                    <a:pt x="1073378" y="24257"/>
                  </a:lnTo>
                  <a:lnTo>
                    <a:pt x="1027811" y="13792"/>
                  </a:lnTo>
                  <a:lnTo>
                    <a:pt x="981214" y="6197"/>
                  </a:lnTo>
                  <a:lnTo>
                    <a:pt x="933691" y="1574"/>
                  </a:lnTo>
                  <a:lnTo>
                    <a:pt x="885329" y="0"/>
                  </a:lnTo>
                  <a:lnTo>
                    <a:pt x="812241" y="0"/>
                  </a:lnTo>
                  <a:lnTo>
                    <a:pt x="808634" y="0"/>
                  </a:lnTo>
                  <a:lnTo>
                    <a:pt x="0" y="0"/>
                  </a:lnTo>
                  <a:lnTo>
                    <a:pt x="0" y="61341"/>
                  </a:lnTo>
                  <a:lnTo>
                    <a:pt x="1562" y="109702"/>
                  </a:lnTo>
                  <a:lnTo>
                    <a:pt x="6184" y="157238"/>
                  </a:lnTo>
                  <a:lnTo>
                    <a:pt x="13779" y="203822"/>
                  </a:lnTo>
                  <a:lnTo>
                    <a:pt x="24257" y="249389"/>
                  </a:lnTo>
                  <a:lnTo>
                    <a:pt x="37490" y="293827"/>
                  </a:lnTo>
                  <a:lnTo>
                    <a:pt x="53416" y="337045"/>
                  </a:lnTo>
                  <a:lnTo>
                    <a:pt x="71907" y="378942"/>
                  </a:lnTo>
                  <a:lnTo>
                    <a:pt x="92887" y="419417"/>
                  </a:lnTo>
                  <a:lnTo>
                    <a:pt x="116255" y="458393"/>
                  </a:lnTo>
                  <a:lnTo>
                    <a:pt x="141909" y="495744"/>
                  </a:lnTo>
                  <a:lnTo>
                    <a:pt x="169760" y="531393"/>
                  </a:lnTo>
                  <a:lnTo>
                    <a:pt x="199694" y="565238"/>
                  </a:lnTo>
                  <a:lnTo>
                    <a:pt x="231635" y="597179"/>
                  </a:lnTo>
                  <a:lnTo>
                    <a:pt x="265480" y="627113"/>
                  </a:lnTo>
                  <a:lnTo>
                    <a:pt x="301129" y="654964"/>
                  </a:lnTo>
                  <a:lnTo>
                    <a:pt x="338480" y="680618"/>
                  </a:lnTo>
                  <a:lnTo>
                    <a:pt x="377444" y="703986"/>
                  </a:lnTo>
                  <a:lnTo>
                    <a:pt x="417931" y="724966"/>
                  </a:lnTo>
                  <a:lnTo>
                    <a:pt x="459828" y="743470"/>
                  </a:lnTo>
                  <a:lnTo>
                    <a:pt x="503034" y="759383"/>
                  </a:lnTo>
                  <a:lnTo>
                    <a:pt x="547484" y="772617"/>
                  </a:lnTo>
                  <a:lnTo>
                    <a:pt x="593039" y="783094"/>
                  </a:lnTo>
                  <a:lnTo>
                    <a:pt x="639635" y="790689"/>
                  </a:lnTo>
                  <a:lnTo>
                    <a:pt x="687171" y="795312"/>
                  </a:lnTo>
                  <a:lnTo>
                    <a:pt x="735533" y="796874"/>
                  </a:lnTo>
                  <a:lnTo>
                    <a:pt x="808634" y="796874"/>
                  </a:lnTo>
                  <a:lnTo>
                    <a:pt x="812241" y="796874"/>
                  </a:lnTo>
                  <a:lnTo>
                    <a:pt x="1620862" y="796874"/>
                  </a:lnTo>
                  <a:lnTo>
                    <a:pt x="1620862" y="735533"/>
                  </a:lnTo>
                  <a:close/>
                </a:path>
              </a:pathLst>
            </a:custGeom>
            <a:solidFill>
              <a:srgbClr val="F37561"/>
            </a:solidFill>
          </p:spPr>
          <p:txBody>
            <a:bodyPr wrap="square" lIns="0" tIns="0" rIns="0" bIns="0" rtlCol="0"/>
            <a:lstStyle/>
            <a:p>
              <a:endParaRPr/>
            </a:p>
          </p:txBody>
        </p:sp>
        <p:sp>
          <p:nvSpPr>
            <p:cNvPr id="13" name="object 8">
              <a:extLst>
                <a:ext uri="{FF2B5EF4-FFF2-40B4-BE49-F238E27FC236}">
                  <a16:creationId xmlns:a16="http://schemas.microsoft.com/office/drawing/2014/main" id="{B2813F56-4491-427D-42C5-F4099DEF83B4}"/>
                </a:ext>
              </a:extLst>
            </p:cNvPr>
            <p:cNvSpPr>
              <a:spLocks noGrp="1" noRot="1" noMove="1" noResize="1" noEditPoints="1" noAdjustHandles="1" noChangeArrowheads="1" noChangeShapeType="1"/>
            </p:cNvSpPr>
            <p:nvPr/>
          </p:nvSpPr>
          <p:spPr>
            <a:xfrm>
              <a:off x="9798596" y="831011"/>
              <a:ext cx="1621155" cy="796925"/>
            </a:xfrm>
            <a:custGeom>
              <a:avLst/>
              <a:gdLst/>
              <a:ahLst/>
              <a:cxnLst/>
              <a:rect l="l" t="t" r="r" b="b"/>
              <a:pathLst>
                <a:path w="1621154" h="796925">
                  <a:moveTo>
                    <a:pt x="1620862" y="735533"/>
                  </a:moveTo>
                  <a:lnTo>
                    <a:pt x="1619300" y="687171"/>
                  </a:lnTo>
                  <a:lnTo>
                    <a:pt x="1614678" y="639635"/>
                  </a:lnTo>
                  <a:lnTo>
                    <a:pt x="1607083" y="593051"/>
                  </a:lnTo>
                  <a:lnTo>
                    <a:pt x="1596605" y="547484"/>
                  </a:lnTo>
                  <a:lnTo>
                    <a:pt x="1583372" y="503047"/>
                  </a:lnTo>
                  <a:lnTo>
                    <a:pt x="1567446" y="459828"/>
                  </a:lnTo>
                  <a:lnTo>
                    <a:pt x="1548955" y="417931"/>
                  </a:lnTo>
                  <a:lnTo>
                    <a:pt x="1527975" y="377444"/>
                  </a:lnTo>
                  <a:lnTo>
                    <a:pt x="1504607" y="338480"/>
                  </a:lnTo>
                  <a:lnTo>
                    <a:pt x="1478953" y="301129"/>
                  </a:lnTo>
                  <a:lnTo>
                    <a:pt x="1451102" y="265480"/>
                  </a:lnTo>
                  <a:lnTo>
                    <a:pt x="1421155" y="231635"/>
                  </a:lnTo>
                  <a:lnTo>
                    <a:pt x="1389214" y="199694"/>
                  </a:lnTo>
                  <a:lnTo>
                    <a:pt x="1355369" y="169760"/>
                  </a:lnTo>
                  <a:lnTo>
                    <a:pt x="1319720" y="141909"/>
                  </a:lnTo>
                  <a:lnTo>
                    <a:pt x="1282369" y="116255"/>
                  </a:lnTo>
                  <a:lnTo>
                    <a:pt x="1243406" y="92887"/>
                  </a:lnTo>
                  <a:lnTo>
                    <a:pt x="1202931" y="71907"/>
                  </a:lnTo>
                  <a:lnTo>
                    <a:pt x="1161034" y="53416"/>
                  </a:lnTo>
                  <a:lnTo>
                    <a:pt x="1117815" y="37490"/>
                  </a:lnTo>
                  <a:lnTo>
                    <a:pt x="1073378" y="24257"/>
                  </a:lnTo>
                  <a:lnTo>
                    <a:pt x="1027811" y="13792"/>
                  </a:lnTo>
                  <a:lnTo>
                    <a:pt x="981214" y="6184"/>
                  </a:lnTo>
                  <a:lnTo>
                    <a:pt x="933691" y="1562"/>
                  </a:lnTo>
                  <a:lnTo>
                    <a:pt x="885329" y="0"/>
                  </a:lnTo>
                  <a:lnTo>
                    <a:pt x="812241" y="0"/>
                  </a:lnTo>
                  <a:lnTo>
                    <a:pt x="808634" y="0"/>
                  </a:lnTo>
                  <a:lnTo>
                    <a:pt x="0" y="0"/>
                  </a:lnTo>
                  <a:lnTo>
                    <a:pt x="0" y="61341"/>
                  </a:lnTo>
                  <a:lnTo>
                    <a:pt x="1562" y="109702"/>
                  </a:lnTo>
                  <a:lnTo>
                    <a:pt x="6184" y="157226"/>
                  </a:lnTo>
                  <a:lnTo>
                    <a:pt x="13779" y="203822"/>
                  </a:lnTo>
                  <a:lnTo>
                    <a:pt x="24257" y="249389"/>
                  </a:lnTo>
                  <a:lnTo>
                    <a:pt x="37490" y="293827"/>
                  </a:lnTo>
                  <a:lnTo>
                    <a:pt x="53416" y="337045"/>
                  </a:lnTo>
                  <a:lnTo>
                    <a:pt x="71907" y="378929"/>
                  </a:lnTo>
                  <a:lnTo>
                    <a:pt x="92887" y="419417"/>
                  </a:lnTo>
                  <a:lnTo>
                    <a:pt x="116255" y="458381"/>
                  </a:lnTo>
                  <a:lnTo>
                    <a:pt x="141909" y="495731"/>
                  </a:lnTo>
                  <a:lnTo>
                    <a:pt x="169760" y="531380"/>
                  </a:lnTo>
                  <a:lnTo>
                    <a:pt x="199694" y="565226"/>
                  </a:lnTo>
                  <a:lnTo>
                    <a:pt x="231635" y="597166"/>
                  </a:lnTo>
                  <a:lnTo>
                    <a:pt x="265480" y="627113"/>
                  </a:lnTo>
                  <a:lnTo>
                    <a:pt x="301129" y="654951"/>
                  </a:lnTo>
                  <a:lnTo>
                    <a:pt x="338480" y="680605"/>
                  </a:lnTo>
                  <a:lnTo>
                    <a:pt x="377444" y="703973"/>
                  </a:lnTo>
                  <a:lnTo>
                    <a:pt x="417931" y="724954"/>
                  </a:lnTo>
                  <a:lnTo>
                    <a:pt x="459828" y="743458"/>
                  </a:lnTo>
                  <a:lnTo>
                    <a:pt x="503034" y="759371"/>
                  </a:lnTo>
                  <a:lnTo>
                    <a:pt x="547484" y="772617"/>
                  </a:lnTo>
                  <a:lnTo>
                    <a:pt x="593039" y="783082"/>
                  </a:lnTo>
                  <a:lnTo>
                    <a:pt x="639635" y="790676"/>
                  </a:lnTo>
                  <a:lnTo>
                    <a:pt x="687171" y="795312"/>
                  </a:lnTo>
                  <a:lnTo>
                    <a:pt x="735533" y="796874"/>
                  </a:lnTo>
                  <a:lnTo>
                    <a:pt x="808634" y="796874"/>
                  </a:lnTo>
                  <a:lnTo>
                    <a:pt x="812241" y="796874"/>
                  </a:lnTo>
                  <a:lnTo>
                    <a:pt x="1620862" y="796874"/>
                  </a:lnTo>
                  <a:lnTo>
                    <a:pt x="1620862" y="735533"/>
                  </a:lnTo>
                  <a:close/>
                </a:path>
              </a:pathLst>
            </a:custGeom>
            <a:solidFill>
              <a:srgbClr val="164C62"/>
            </a:solidFill>
          </p:spPr>
          <p:txBody>
            <a:bodyPr wrap="square" lIns="0" tIns="0" rIns="0" bIns="0" rtlCol="0"/>
            <a:lstStyle/>
            <a:p>
              <a:endParaRPr/>
            </a:p>
          </p:txBody>
        </p:sp>
        <p:sp>
          <p:nvSpPr>
            <p:cNvPr id="14" name="object 9">
              <a:extLst>
                <a:ext uri="{FF2B5EF4-FFF2-40B4-BE49-F238E27FC236}">
                  <a16:creationId xmlns:a16="http://schemas.microsoft.com/office/drawing/2014/main" id="{22444908-37B8-447D-AAED-7E4D41B4F987}"/>
                </a:ext>
              </a:extLst>
            </p:cNvPr>
            <p:cNvSpPr>
              <a:spLocks noGrp="1" noRot="1" noMove="1" noResize="1" noEditPoints="1" noAdjustHandles="1" noChangeArrowheads="1" noChangeShapeType="1"/>
            </p:cNvSpPr>
            <p:nvPr/>
          </p:nvSpPr>
          <p:spPr>
            <a:xfrm>
              <a:off x="9794989" y="1609127"/>
              <a:ext cx="1624965" cy="796925"/>
            </a:xfrm>
            <a:custGeom>
              <a:avLst/>
              <a:gdLst/>
              <a:ahLst/>
              <a:cxnLst/>
              <a:rect l="l" t="t" r="r" b="b"/>
              <a:pathLst>
                <a:path w="1624965" h="796925">
                  <a:moveTo>
                    <a:pt x="812241" y="0"/>
                  </a:moveTo>
                  <a:lnTo>
                    <a:pt x="0" y="0"/>
                  </a:lnTo>
                  <a:lnTo>
                    <a:pt x="0" y="61341"/>
                  </a:lnTo>
                  <a:lnTo>
                    <a:pt x="1574" y="109702"/>
                  </a:lnTo>
                  <a:lnTo>
                    <a:pt x="6197" y="157226"/>
                  </a:lnTo>
                  <a:lnTo>
                    <a:pt x="13792" y="203822"/>
                  </a:lnTo>
                  <a:lnTo>
                    <a:pt x="24257" y="249389"/>
                  </a:lnTo>
                  <a:lnTo>
                    <a:pt x="37503" y="293827"/>
                  </a:lnTo>
                  <a:lnTo>
                    <a:pt x="53416" y="337045"/>
                  </a:lnTo>
                  <a:lnTo>
                    <a:pt x="71920" y="378942"/>
                  </a:lnTo>
                  <a:lnTo>
                    <a:pt x="92900" y="419417"/>
                  </a:lnTo>
                  <a:lnTo>
                    <a:pt x="116255" y="458381"/>
                  </a:lnTo>
                  <a:lnTo>
                    <a:pt x="141922" y="495731"/>
                  </a:lnTo>
                  <a:lnTo>
                    <a:pt x="169760" y="531380"/>
                  </a:lnTo>
                  <a:lnTo>
                    <a:pt x="199707" y="565226"/>
                  </a:lnTo>
                  <a:lnTo>
                    <a:pt x="231648" y="597166"/>
                  </a:lnTo>
                  <a:lnTo>
                    <a:pt x="265493" y="627113"/>
                  </a:lnTo>
                  <a:lnTo>
                    <a:pt x="301142" y="654951"/>
                  </a:lnTo>
                  <a:lnTo>
                    <a:pt x="338493" y="680605"/>
                  </a:lnTo>
                  <a:lnTo>
                    <a:pt x="377456" y="703973"/>
                  </a:lnTo>
                  <a:lnTo>
                    <a:pt x="417931" y="724954"/>
                  </a:lnTo>
                  <a:lnTo>
                    <a:pt x="459828" y="743445"/>
                  </a:lnTo>
                  <a:lnTo>
                    <a:pt x="503047" y="759371"/>
                  </a:lnTo>
                  <a:lnTo>
                    <a:pt x="547484" y="772604"/>
                  </a:lnTo>
                  <a:lnTo>
                    <a:pt x="593051" y="783082"/>
                  </a:lnTo>
                  <a:lnTo>
                    <a:pt x="639648" y="790676"/>
                  </a:lnTo>
                  <a:lnTo>
                    <a:pt x="687171" y="795299"/>
                  </a:lnTo>
                  <a:lnTo>
                    <a:pt x="735533" y="796861"/>
                  </a:lnTo>
                  <a:lnTo>
                    <a:pt x="812241" y="796861"/>
                  </a:lnTo>
                  <a:lnTo>
                    <a:pt x="812241" y="0"/>
                  </a:lnTo>
                  <a:close/>
                </a:path>
                <a:path w="1624965" h="796925">
                  <a:moveTo>
                    <a:pt x="1624495" y="0"/>
                  </a:moveTo>
                  <a:lnTo>
                    <a:pt x="812266" y="0"/>
                  </a:lnTo>
                  <a:lnTo>
                    <a:pt x="812266" y="796861"/>
                  </a:lnTo>
                  <a:lnTo>
                    <a:pt x="888961" y="796861"/>
                  </a:lnTo>
                  <a:lnTo>
                    <a:pt x="937323" y="795299"/>
                  </a:lnTo>
                  <a:lnTo>
                    <a:pt x="984846" y="790676"/>
                  </a:lnTo>
                  <a:lnTo>
                    <a:pt x="1031443" y="783082"/>
                  </a:lnTo>
                  <a:lnTo>
                    <a:pt x="1076998" y="772617"/>
                  </a:lnTo>
                  <a:lnTo>
                    <a:pt x="1121448" y="759371"/>
                  </a:lnTo>
                  <a:lnTo>
                    <a:pt x="1164653" y="743458"/>
                  </a:lnTo>
                  <a:lnTo>
                    <a:pt x="1206550" y="724954"/>
                  </a:lnTo>
                  <a:lnTo>
                    <a:pt x="1247038" y="703973"/>
                  </a:lnTo>
                  <a:lnTo>
                    <a:pt x="1286002" y="680605"/>
                  </a:lnTo>
                  <a:lnTo>
                    <a:pt x="1323352" y="654951"/>
                  </a:lnTo>
                  <a:lnTo>
                    <a:pt x="1359001" y="627113"/>
                  </a:lnTo>
                  <a:lnTo>
                    <a:pt x="1392847" y="597166"/>
                  </a:lnTo>
                  <a:lnTo>
                    <a:pt x="1424787" y="565226"/>
                  </a:lnTo>
                  <a:lnTo>
                    <a:pt x="1454734" y="531380"/>
                  </a:lnTo>
                  <a:lnTo>
                    <a:pt x="1482572" y="495731"/>
                  </a:lnTo>
                  <a:lnTo>
                    <a:pt x="1508226" y="458381"/>
                  </a:lnTo>
                  <a:lnTo>
                    <a:pt x="1531594" y="419417"/>
                  </a:lnTo>
                  <a:lnTo>
                    <a:pt x="1552575" y="378942"/>
                  </a:lnTo>
                  <a:lnTo>
                    <a:pt x="1571078" y="337045"/>
                  </a:lnTo>
                  <a:lnTo>
                    <a:pt x="1586992" y="293827"/>
                  </a:lnTo>
                  <a:lnTo>
                    <a:pt x="1600238" y="249389"/>
                  </a:lnTo>
                  <a:lnTo>
                    <a:pt x="1610702" y="203822"/>
                  </a:lnTo>
                  <a:lnTo>
                    <a:pt x="1618297" y="157226"/>
                  </a:lnTo>
                  <a:lnTo>
                    <a:pt x="1622933" y="109702"/>
                  </a:lnTo>
                  <a:lnTo>
                    <a:pt x="1624495" y="61328"/>
                  </a:lnTo>
                  <a:lnTo>
                    <a:pt x="1624495" y="0"/>
                  </a:lnTo>
                  <a:close/>
                </a:path>
              </a:pathLst>
            </a:custGeom>
            <a:solidFill>
              <a:srgbClr val="8FD1DA"/>
            </a:solidFill>
          </p:spPr>
          <p:txBody>
            <a:bodyPr wrap="square" lIns="0" tIns="0" rIns="0" bIns="0" rtlCol="0"/>
            <a:lstStyle/>
            <a:p>
              <a:endParaRPr/>
            </a:p>
          </p:txBody>
        </p:sp>
      </p:grpSp>
      <p:sp>
        <p:nvSpPr>
          <p:cNvPr id="2" name="Slide Number Placeholder 3">
            <a:extLst>
              <a:ext uri="{FF2B5EF4-FFF2-40B4-BE49-F238E27FC236}">
                <a16:creationId xmlns:a16="http://schemas.microsoft.com/office/drawing/2014/main" id="{A29E32C2-4FEF-9499-23D4-A7D621740775}"/>
              </a:ext>
            </a:extLst>
          </p:cNvPr>
          <p:cNvSpPr txBox="1">
            <a:spLocks noGrp="1" noRot="1" noMove="1" noResize="1" noEditPoints="1" noAdjustHandles="1" noChangeArrowheads="1" noChangeShapeType="1"/>
          </p:cNvSpPr>
          <p:nvPr userDrawn="1"/>
        </p:nvSpPr>
        <p:spPr>
          <a:xfrm>
            <a:off x="5105559" y="6335329"/>
            <a:ext cx="1972792" cy="467311"/>
          </a:xfrm>
          <a:prstGeom prst="rect">
            <a:avLst/>
          </a:prstGeom>
        </p:spPr>
        <p:txBody>
          <a:bodyPr anchor="ctr"/>
          <a:lstStyle>
            <a:defPPr>
              <a:defRPr kern="0"/>
            </a:defPPr>
          </a:lstStyle>
          <a:p>
            <a:pPr algn="ctr"/>
            <a:fld id="{2A0812B6-403B-45A1-A6BA-2C7DBDC407B1}" type="slidenum">
              <a:rPr lang="en-GB" sz="1400" smtClean="0"/>
              <a:pPr algn="ctr"/>
              <a:t>‹#›</a:t>
            </a:fld>
            <a:endParaRPr lang="en-GB" sz="1400"/>
          </a:p>
        </p:txBody>
      </p:sp>
      <p:pic>
        <p:nvPicPr>
          <p:cNvPr id="3" name="Picture 2" descr="Sheffield City Council logo">
            <a:extLst>
              <a:ext uri="{FF2B5EF4-FFF2-40B4-BE49-F238E27FC236}">
                <a16:creationId xmlns:a16="http://schemas.microsoft.com/office/drawing/2014/main" id="{637E1B99-0F26-1372-5249-E9B835424B1C}"/>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0058400" y="5029200"/>
            <a:ext cx="1457068" cy="1143000"/>
          </a:xfrm>
          <a:prstGeom prst="rect">
            <a:avLst/>
          </a:prstGeom>
        </p:spPr>
      </p:pic>
      <p:sp>
        <p:nvSpPr>
          <p:cNvPr id="4" name="Text Placeholder 2">
            <a:extLst>
              <a:ext uri="{FF2B5EF4-FFF2-40B4-BE49-F238E27FC236}">
                <a16:creationId xmlns:a16="http://schemas.microsoft.com/office/drawing/2014/main" id="{5BFF9096-08DB-6334-28E6-6266DFFCBEA6}"/>
              </a:ext>
            </a:extLst>
          </p:cNvPr>
          <p:cNvSpPr>
            <a:spLocks noGrp="1"/>
          </p:cNvSpPr>
          <p:nvPr>
            <p:ph type="body" sz="quarter" idx="10" hasCustomPrompt="1"/>
          </p:nvPr>
        </p:nvSpPr>
        <p:spPr>
          <a:xfrm>
            <a:off x="619125" y="4423391"/>
            <a:ext cx="5943600" cy="762000"/>
          </a:xfrm>
          <a:prstGeom prst="rect">
            <a:avLst/>
          </a:prstGeom>
        </p:spPr>
        <p:txBody>
          <a:bodyPr/>
          <a:lstStyle>
            <a:lvl1pPr>
              <a:defRPr sz="4500" b="1">
                <a:solidFill>
                  <a:srgbClr val="B45244"/>
                </a:solidFill>
                <a:latin typeface="Arial" panose="020B0604020202020204" pitchFamily="34" charset="0"/>
                <a:cs typeface="Arial" panose="020B0604020202020204" pitchFamily="34" charset="0"/>
              </a:defRPr>
            </a:lvl1pPr>
          </a:lstStyle>
          <a:p>
            <a:pPr lvl="0"/>
            <a:r>
              <a:rPr kumimoji="0" lang="en-GB" sz="4500" b="1" i="0" u="none" strike="noStrike" kern="0" cap="none" spc="-25" normalizeH="0" baseline="0" noProof="0">
                <a:ln>
                  <a:noFill/>
                </a:ln>
                <a:solidFill>
                  <a:srgbClr val="AE564A"/>
                </a:solidFill>
                <a:effectLst/>
                <a:uLnTx/>
                <a:uFillTx/>
                <a:latin typeface="Arial" panose="020B0604020202020204" pitchFamily="34" charset="0"/>
                <a:ea typeface="+mj-ea"/>
                <a:cs typeface="Arial" panose="020B0604020202020204" pitchFamily="34" charset="0"/>
              </a:rPr>
              <a:t>Any</a:t>
            </a:r>
            <a:r>
              <a:rPr kumimoji="0" lang="en-GB" sz="4500" b="1" i="0" u="none" strike="noStrike" kern="0" cap="none" spc="0" normalizeH="0" baseline="0" noProof="0">
                <a:ln>
                  <a:noFill/>
                </a:ln>
                <a:solidFill>
                  <a:srgbClr val="AE564A"/>
                </a:solidFill>
                <a:effectLst/>
                <a:uLnTx/>
                <a:uFillTx/>
                <a:latin typeface="Arial" panose="020B0604020202020204" pitchFamily="34" charset="0"/>
                <a:ea typeface="+mj-ea"/>
                <a:cs typeface="Arial" panose="020B0604020202020204" pitchFamily="34" charset="0"/>
              </a:rPr>
              <a:t> </a:t>
            </a:r>
            <a:r>
              <a:rPr kumimoji="0" lang="en-GB" sz="4500" b="1" i="0" u="none" strike="noStrike" kern="0" cap="none" spc="-10" normalizeH="0" baseline="0" noProof="0">
                <a:ln>
                  <a:noFill/>
                </a:ln>
                <a:solidFill>
                  <a:srgbClr val="AE564A"/>
                </a:solidFill>
                <a:effectLst/>
                <a:uLnTx/>
                <a:uFillTx/>
                <a:latin typeface="Arial" panose="020B0604020202020204" pitchFamily="34" charset="0"/>
                <a:ea typeface="+mj-ea"/>
                <a:cs typeface="Arial" panose="020B0604020202020204" pitchFamily="34" charset="0"/>
              </a:rPr>
              <a:t>questions?</a:t>
            </a:r>
            <a:r>
              <a:rPr lang="en-GB"/>
              <a:t> </a:t>
            </a:r>
            <a:endParaRPr lang="en-US"/>
          </a:p>
        </p:txBody>
      </p:sp>
    </p:spTree>
    <p:extLst>
      <p:ext uri="{BB962C8B-B14F-4D97-AF65-F5344CB8AC3E}">
        <p14:creationId xmlns:p14="http://schemas.microsoft.com/office/powerpoint/2010/main" val="278905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ACA41F-D139-A73D-4175-F2AB494D2A0A}"/>
              </a:ext>
            </a:extLst>
          </p:cNvPr>
          <p:cNvSpPr txBox="1"/>
          <p:nvPr userDrawn="1"/>
        </p:nvSpPr>
        <p:spPr>
          <a:xfrm>
            <a:off x="1661652" y="45720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2946469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likewisesheffield.org.uk/" TargetMode="External"/><Relationship Id="rId13" Type="http://schemas.openxmlformats.org/officeDocument/2006/relationships/hyperlink" Target="https://library.sheffieldchildrens.nhs.uk/talking-toddlers/" TargetMode="External"/><Relationship Id="rId3" Type="http://schemas.openxmlformats.org/officeDocument/2006/relationships/hyperlink" Target="https://england.shelter.org.uk/get_help/local_services/sheffield" TargetMode="External"/><Relationship Id="rId7" Type="http://schemas.openxmlformats.org/officeDocument/2006/relationships/hyperlink" Target="https://idas.org.uk/" TargetMode="External"/><Relationship Id="rId12" Type="http://schemas.openxmlformats.org/officeDocument/2006/relationships/hyperlink" Target="https://www.zestcommunity.co.uk/services/steel-city-dad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smokefreesheffield.org/" TargetMode="External"/><Relationship Id="rId11" Type="http://schemas.openxmlformats.org/officeDocument/2006/relationships/hyperlink" Target="https://www.shsc.nhs.uk/services/sheffield-primary-and-community-mental-health-service" TargetMode="External"/><Relationship Id="rId5" Type="http://schemas.openxmlformats.org/officeDocument/2006/relationships/hyperlink" Target="https://www.sheffield.gov.uk/schools-childcare/sen-and-disability-information-support-service" TargetMode="External"/><Relationship Id="rId15" Type="http://schemas.openxmlformats.org/officeDocument/2006/relationships/image" Target="../media/image4.jpeg"/><Relationship Id="rId10" Type="http://schemas.openxmlformats.org/officeDocument/2006/relationships/hyperlink" Target="https://lightpeersupport.org.uk/" TargetMode="External"/><Relationship Id="rId4" Type="http://schemas.openxmlformats.org/officeDocument/2006/relationships/hyperlink" Target="https://www.gov.uk/government/organisations/department-for-work-pensions" TargetMode="External"/><Relationship Id="rId9" Type="http://schemas.openxmlformats.org/officeDocument/2006/relationships/hyperlink" Target="https://library.sheffieldchildrens.nhs.uk/parent-and-infant-relationship-service-pairs/" TargetMode="External"/><Relationship Id="rId14" Type="http://schemas.openxmlformats.org/officeDocument/2006/relationships/hyperlink" Target="https://lifelong-learning.sheffield.gov.uk/about-family-adult-and-community-education-servi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sheffielddirectory.org.uk/sheffield-family-hubs/family-hub-sensory-spaces/"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www.sheffielddirectory.org.uk/sheffield-family-hubs/family-hub-volunteer-opportunitie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hyperlink" Target="https://www.sheffielddirectory.org.uk/sheffield-family-hubs/parent-and-carer-panel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sheffielddirectory.org.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www.sheffielddirectory.org.uk/sheffield-family-hubs/register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sheffielddirectory.org.uk/children-and-families/practitioners/how-to-contact-your-early-help-hub/"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https://www.sheffielddirectory.org.uk/sheffield-family-hub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4m9sa1hZg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s://www.safeguardingsheffieldchildren.org/scsp/processes/early-help-thresholds-of-need" TargetMode="External"/><Relationship Id="rId4" Type="http://schemas.openxmlformats.org/officeDocument/2006/relationships/hyperlink" Target="https://www.sheffielddirectory.org.uk/children-and-families/practitioners/early-help-workforce-traini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heffielddirectory.org.uk/early-help-partnership-trainin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hyperlink" Target="https://www.sheffielddirectory.org.uk/children-and-families/childcare-support/funded-early-learning/" TargetMode="External"/><Relationship Id="rId13" Type="http://schemas.openxmlformats.org/officeDocument/2006/relationships/hyperlink" Target="https://www.sheffielddirectory.org.uk/sheffield-family-hubs/" TargetMode="External"/><Relationship Id="rId3" Type="http://schemas.openxmlformats.org/officeDocument/2006/relationships/hyperlink" Target="https://www.sheffielddirectory.org.uk/sheffield-family-hubs/health-visiting/" TargetMode="External"/><Relationship Id="rId7" Type="http://schemas.openxmlformats.org/officeDocument/2006/relationships/hyperlink" Target="https://www.sheffielddirectory.org.uk/sheffield-parent-hub/" TargetMode="External"/><Relationship Id="rId12" Type="http://schemas.openxmlformats.org/officeDocument/2006/relationships/hyperlink" Target="https://www.sheffielddirectory.org.uk/children-and-famili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sheffielddirectory.org.uk/start-well-sheffield/start-well-sheffield-family-programme/" TargetMode="External"/><Relationship Id="rId11" Type="http://schemas.openxmlformats.org/officeDocument/2006/relationships/hyperlink" Target="https://www.sexualhealthsheffield.nhs.uk/services/contraception-service/" TargetMode="External"/><Relationship Id="rId5" Type="http://schemas.openxmlformats.org/officeDocument/2006/relationships/hyperlink" Target="http://www.healthystart.nhs.uk/" TargetMode="External"/><Relationship Id="rId10" Type="http://schemas.openxmlformats.org/officeDocument/2006/relationships/hyperlink" Target="https://www.sheffieldchildrens.nhs.uk/services/sleep-service/" TargetMode="External"/><Relationship Id="rId4" Type="http://schemas.openxmlformats.org/officeDocument/2006/relationships/hyperlink" Target="https://www.sheffielddirectory.org.uk/sheffield-family-hubs/maternity-and-pregnancy/" TargetMode="External"/><Relationship Id="rId9" Type="http://schemas.openxmlformats.org/officeDocument/2006/relationships/hyperlink" Target="https://www.sheffielddirectory.org.uk/help-with-the-cost-of-living/" TargetMode="External"/><Relationship Id="rId1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857998" y="0"/>
            <a:ext cx="1747520" cy="859155"/>
          </a:xfrm>
          <a:custGeom>
            <a:avLst/>
            <a:gdLst/>
            <a:ahLst/>
            <a:cxnLst/>
            <a:rect l="l" t="t" r="r" b="b"/>
            <a:pathLst>
              <a:path w="1747520" h="859155">
                <a:moveTo>
                  <a:pt x="1747240" y="792873"/>
                </a:moveTo>
                <a:lnTo>
                  <a:pt x="1745792" y="744575"/>
                </a:lnTo>
                <a:lnTo>
                  <a:pt x="1741500" y="697039"/>
                </a:lnTo>
                <a:lnTo>
                  <a:pt x="1734464" y="650354"/>
                </a:lnTo>
                <a:lnTo>
                  <a:pt x="1724748" y="604608"/>
                </a:lnTo>
                <a:lnTo>
                  <a:pt x="1712442" y="559866"/>
                </a:lnTo>
                <a:lnTo>
                  <a:pt x="1697634" y="516216"/>
                </a:lnTo>
                <a:lnTo>
                  <a:pt x="1680400" y="473760"/>
                </a:lnTo>
                <a:lnTo>
                  <a:pt x="1660817" y="432549"/>
                </a:lnTo>
                <a:lnTo>
                  <a:pt x="1638985" y="392696"/>
                </a:lnTo>
                <a:lnTo>
                  <a:pt x="1614970" y="354279"/>
                </a:lnTo>
                <a:lnTo>
                  <a:pt x="1588871" y="317360"/>
                </a:lnTo>
                <a:lnTo>
                  <a:pt x="1560766" y="282041"/>
                </a:lnTo>
                <a:lnTo>
                  <a:pt x="1530718" y="248399"/>
                </a:lnTo>
                <a:lnTo>
                  <a:pt x="1498841" y="216522"/>
                </a:lnTo>
                <a:lnTo>
                  <a:pt x="1465199" y="186474"/>
                </a:lnTo>
                <a:lnTo>
                  <a:pt x="1429880" y="158369"/>
                </a:lnTo>
                <a:lnTo>
                  <a:pt x="1392961" y="132270"/>
                </a:lnTo>
                <a:lnTo>
                  <a:pt x="1354543" y="108254"/>
                </a:lnTo>
                <a:lnTo>
                  <a:pt x="1314691" y="86423"/>
                </a:lnTo>
                <a:lnTo>
                  <a:pt x="1273479" y="66840"/>
                </a:lnTo>
                <a:lnTo>
                  <a:pt x="1231023" y="49606"/>
                </a:lnTo>
                <a:lnTo>
                  <a:pt x="1187373" y="34798"/>
                </a:lnTo>
                <a:lnTo>
                  <a:pt x="1142631" y="22491"/>
                </a:lnTo>
                <a:lnTo>
                  <a:pt x="1096886" y="12776"/>
                </a:lnTo>
                <a:lnTo>
                  <a:pt x="1050201" y="5740"/>
                </a:lnTo>
                <a:lnTo>
                  <a:pt x="1002665" y="1447"/>
                </a:lnTo>
                <a:lnTo>
                  <a:pt x="954366" y="0"/>
                </a:lnTo>
                <a:lnTo>
                  <a:pt x="875576" y="0"/>
                </a:lnTo>
                <a:lnTo>
                  <a:pt x="871689" y="0"/>
                </a:lnTo>
                <a:lnTo>
                  <a:pt x="0" y="0"/>
                </a:lnTo>
                <a:lnTo>
                  <a:pt x="0" y="66128"/>
                </a:lnTo>
                <a:lnTo>
                  <a:pt x="1435" y="114439"/>
                </a:lnTo>
                <a:lnTo>
                  <a:pt x="5727" y="161975"/>
                </a:lnTo>
                <a:lnTo>
                  <a:pt x="12763" y="208661"/>
                </a:lnTo>
                <a:lnTo>
                  <a:pt x="22479" y="254406"/>
                </a:lnTo>
                <a:lnTo>
                  <a:pt x="34785" y="299148"/>
                </a:lnTo>
                <a:lnTo>
                  <a:pt x="49593" y="342798"/>
                </a:lnTo>
                <a:lnTo>
                  <a:pt x="66827" y="385254"/>
                </a:lnTo>
                <a:lnTo>
                  <a:pt x="86410" y="426466"/>
                </a:lnTo>
                <a:lnTo>
                  <a:pt x="108242" y="466318"/>
                </a:lnTo>
                <a:lnTo>
                  <a:pt x="132257" y="504736"/>
                </a:lnTo>
                <a:lnTo>
                  <a:pt x="158356" y="541655"/>
                </a:lnTo>
                <a:lnTo>
                  <a:pt x="186461" y="576973"/>
                </a:lnTo>
                <a:lnTo>
                  <a:pt x="216509" y="610616"/>
                </a:lnTo>
                <a:lnTo>
                  <a:pt x="248386" y="642493"/>
                </a:lnTo>
                <a:lnTo>
                  <a:pt x="282028" y="672541"/>
                </a:lnTo>
                <a:lnTo>
                  <a:pt x="317347" y="700646"/>
                </a:lnTo>
                <a:lnTo>
                  <a:pt x="354266" y="726744"/>
                </a:lnTo>
                <a:lnTo>
                  <a:pt x="392684" y="750760"/>
                </a:lnTo>
                <a:lnTo>
                  <a:pt x="432536" y="772591"/>
                </a:lnTo>
                <a:lnTo>
                  <a:pt x="473748" y="792175"/>
                </a:lnTo>
                <a:lnTo>
                  <a:pt x="516204" y="809409"/>
                </a:lnTo>
                <a:lnTo>
                  <a:pt x="559854" y="824217"/>
                </a:lnTo>
                <a:lnTo>
                  <a:pt x="604596" y="836523"/>
                </a:lnTo>
                <a:lnTo>
                  <a:pt x="650341" y="846239"/>
                </a:lnTo>
                <a:lnTo>
                  <a:pt x="697026" y="853274"/>
                </a:lnTo>
                <a:lnTo>
                  <a:pt x="744562" y="857567"/>
                </a:lnTo>
                <a:lnTo>
                  <a:pt x="792873" y="859002"/>
                </a:lnTo>
                <a:lnTo>
                  <a:pt x="871689" y="859002"/>
                </a:lnTo>
                <a:lnTo>
                  <a:pt x="875576" y="859002"/>
                </a:lnTo>
                <a:lnTo>
                  <a:pt x="1747240" y="859002"/>
                </a:lnTo>
                <a:lnTo>
                  <a:pt x="1747240" y="792873"/>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 name="object 10">
            <a:extLs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3" cstate="print"/>
          <a:stretch>
            <a:fillRect/>
          </a:stretch>
        </p:blipFill>
        <p:spPr>
          <a:xfrm>
            <a:off x="0" y="0"/>
            <a:ext cx="2909468" cy="1426324"/>
          </a:xfrm>
          <a:prstGeom prst="rect">
            <a:avLst/>
          </a:prstGeom>
        </p:spPr>
      </p:pic>
      <p:grpSp>
        <p:nvGrpSpPr>
          <p:cNvPr id="11" name="object 11">
            <a:extLst>
              <a:ext uri="{C183D7F6-B498-43B3-948B-1728B52AA6E4}">
                <adec:decorative xmlns:adec="http://schemas.microsoft.com/office/drawing/2017/decorative" val="1"/>
              </a:ext>
            </a:extLst>
          </p:cNvPr>
          <p:cNvGrpSpPr>
            <a:grpSpLocks noGrp="1" noUngrp="1" noRot="1" noMove="1" noResize="1"/>
          </p:cNvGrpSpPr>
          <p:nvPr/>
        </p:nvGrpSpPr>
        <p:grpSpPr>
          <a:xfrm>
            <a:off x="0" y="747083"/>
            <a:ext cx="3084650" cy="4340269"/>
            <a:chOff x="0" y="747083"/>
            <a:chExt cx="3084650" cy="4340269"/>
          </a:xfrm>
        </p:grpSpPr>
        <p:pic>
          <p:nvPicPr>
            <p:cNvPr id="12" name="object 12"/>
            <p:cNvPicPr>
              <a:picLocks noGrp="1" noRot="1" noMove="1" noResize="1" noEditPoints="1" noAdjustHandles="1" noChangeArrowheads="1" noChangeShapeType="1" noCrop="1"/>
            </p:cNvPicPr>
            <p:nvPr/>
          </p:nvPicPr>
          <p:blipFill>
            <a:blip r:embed="rId4" cstate="print"/>
            <a:stretch>
              <a:fillRect/>
            </a:stretch>
          </p:blipFill>
          <p:spPr>
            <a:xfrm>
              <a:off x="0" y="1489875"/>
              <a:ext cx="2909468" cy="2854426"/>
            </a:xfrm>
            <a:prstGeom prst="rect">
              <a:avLst/>
            </a:prstGeom>
          </p:spPr>
        </p:pic>
        <p:sp>
          <p:nvSpPr>
            <p:cNvPr id="13" name="object 13"/>
            <p:cNvSpPr>
              <a:spLocks noGrp="1" noRot="1" noMove="1" noResize="1" noEditPoints="1" noAdjustHandles="1" noChangeArrowheads="1" noChangeShapeType="1"/>
            </p:cNvSpPr>
            <p:nvPr/>
          </p:nvSpPr>
          <p:spPr>
            <a:xfrm>
              <a:off x="175080" y="747083"/>
              <a:ext cx="2909570" cy="1427480"/>
            </a:xfrm>
            <a:custGeom>
              <a:avLst/>
              <a:gdLst/>
              <a:ahLst/>
              <a:cxnLst/>
              <a:rect l="l" t="t" r="r" b="b"/>
              <a:pathLst>
                <a:path w="2909570" h="1427480">
                  <a:moveTo>
                    <a:pt x="2909468" y="1427213"/>
                  </a:moveTo>
                  <a:lnTo>
                    <a:pt x="1317345" y="1427213"/>
                  </a:lnTo>
                  <a:lnTo>
                    <a:pt x="1269050" y="1426344"/>
                  </a:lnTo>
                  <a:lnTo>
                    <a:pt x="1221194" y="1423757"/>
                  </a:lnTo>
                  <a:lnTo>
                    <a:pt x="1173804" y="1419483"/>
                  </a:lnTo>
                  <a:lnTo>
                    <a:pt x="1126913" y="1413550"/>
                  </a:lnTo>
                  <a:lnTo>
                    <a:pt x="1080549" y="1405988"/>
                  </a:lnTo>
                  <a:lnTo>
                    <a:pt x="1034741" y="1396828"/>
                  </a:lnTo>
                  <a:lnTo>
                    <a:pt x="989521" y="1386099"/>
                  </a:lnTo>
                  <a:lnTo>
                    <a:pt x="944917" y="1373831"/>
                  </a:lnTo>
                  <a:lnTo>
                    <a:pt x="900959" y="1360053"/>
                  </a:lnTo>
                  <a:lnTo>
                    <a:pt x="857677" y="1344796"/>
                  </a:lnTo>
                  <a:lnTo>
                    <a:pt x="815102" y="1328088"/>
                  </a:lnTo>
                  <a:lnTo>
                    <a:pt x="773261" y="1309961"/>
                  </a:lnTo>
                  <a:lnTo>
                    <a:pt x="732187" y="1290443"/>
                  </a:lnTo>
                  <a:lnTo>
                    <a:pt x="691907" y="1269564"/>
                  </a:lnTo>
                  <a:lnTo>
                    <a:pt x="652452" y="1247355"/>
                  </a:lnTo>
                  <a:lnTo>
                    <a:pt x="613852" y="1223844"/>
                  </a:lnTo>
                  <a:lnTo>
                    <a:pt x="576136" y="1199063"/>
                  </a:lnTo>
                  <a:lnTo>
                    <a:pt x="539335" y="1173039"/>
                  </a:lnTo>
                  <a:lnTo>
                    <a:pt x="503477" y="1145804"/>
                  </a:lnTo>
                  <a:lnTo>
                    <a:pt x="468593" y="1117387"/>
                  </a:lnTo>
                  <a:lnTo>
                    <a:pt x="434712" y="1087817"/>
                  </a:lnTo>
                  <a:lnTo>
                    <a:pt x="401865" y="1057125"/>
                  </a:lnTo>
                  <a:lnTo>
                    <a:pt x="370081" y="1025341"/>
                  </a:lnTo>
                  <a:lnTo>
                    <a:pt x="339389" y="992493"/>
                  </a:lnTo>
                  <a:lnTo>
                    <a:pt x="309820" y="958612"/>
                  </a:lnTo>
                  <a:lnTo>
                    <a:pt x="281403" y="923728"/>
                  </a:lnTo>
                  <a:lnTo>
                    <a:pt x="254169" y="887870"/>
                  </a:lnTo>
                  <a:lnTo>
                    <a:pt x="228146" y="851067"/>
                  </a:lnTo>
                  <a:lnTo>
                    <a:pt x="203364" y="813351"/>
                  </a:lnTo>
                  <a:lnTo>
                    <a:pt x="179854" y="774751"/>
                  </a:lnTo>
                  <a:lnTo>
                    <a:pt x="157645" y="735296"/>
                  </a:lnTo>
                  <a:lnTo>
                    <a:pt x="136767" y="695016"/>
                  </a:lnTo>
                  <a:lnTo>
                    <a:pt x="117249" y="653940"/>
                  </a:lnTo>
                  <a:lnTo>
                    <a:pt x="99122" y="612100"/>
                  </a:lnTo>
                  <a:lnTo>
                    <a:pt x="82415" y="569524"/>
                  </a:lnTo>
                  <a:lnTo>
                    <a:pt x="67158" y="526242"/>
                  </a:lnTo>
                  <a:lnTo>
                    <a:pt x="53380" y="482284"/>
                  </a:lnTo>
                  <a:lnTo>
                    <a:pt x="41112" y="437680"/>
                  </a:lnTo>
                  <a:lnTo>
                    <a:pt x="30383" y="392459"/>
                  </a:lnTo>
                  <a:lnTo>
                    <a:pt x="21223" y="346652"/>
                  </a:lnTo>
                  <a:lnTo>
                    <a:pt x="13662" y="300287"/>
                  </a:lnTo>
                  <a:lnTo>
                    <a:pt x="7729" y="253395"/>
                  </a:lnTo>
                  <a:lnTo>
                    <a:pt x="3455" y="206006"/>
                  </a:lnTo>
                  <a:lnTo>
                    <a:pt x="868" y="158149"/>
                  </a:lnTo>
                  <a:lnTo>
                    <a:pt x="0" y="109855"/>
                  </a:lnTo>
                  <a:lnTo>
                    <a:pt x="0" y="0"/>
                  </a:lnTo>
                  <a:lnTo>
                    <a:pt x="1592122" y="0"/>
                  </a:lnTo>
                  <a:lnTo>
                    <a:pt x="1640416" y="868"/>
                  </a:lnTo>
                  <a:lnTo>
                    <a:pt x="1688272" y="3455"/>
                  </a:lnTo>
                  <a:lnTo>
                    <a:pt x="1735661" y="7730"/>
                  </a:lnTo>
                  <a:lnTo>
                    <a:pt x="1782552" y="13662"/>
                  </a:lnTo>
                  <a:lnTo>
                    <a:pt x="1828916" y="21224"/>
                  </a:lnTo>
                  <a:lnTo>
                    <a:pt x="1874722" y="30384"/>
                  </a:lnTo>
                  <a:lnTo>
                    <a:pt x="1919942" y="41113"/>
                  </a:lnTo>
                  <a:lnTo>
                    <a:pt x="1964546" y="53381"/>
                  </a:lnTo>
                  <a:lnTo>
                    <a:pt x="2008503" y="67159"/>
                  </a:lnTo>
                  <a:lnTo>
                    <a:pt x="2051785" y="82417"/>
                  </a:lnTo>
                  <a:lnTo>
                    <a:pt x="2094360" y="99124"/>
                  </a:lnTo>
                  <a:lnTo>
                    <a:pt x="2136200" y="117252"/>
                  </a:lnTo>
                  <a:lnTo>
                    <a:pt x="2177275" y="136769"/>
                  </a:lnTo>
                  <a:lnTo>
                    <a:pt x="2217555" y="157648"/>
                  </a:lnTo>
                  <a:lnTo>
                    <a:pt x="2257010" y="179857"/>
                  </a:lnTo>
                  <a:lnTo>
                    <a:pt x="2295610" y="203368"/>
                  </a:lnTo>
                  <a:lnTo>
                    <a:pt x="2333326" y="228150"/>
                  </a:lnTo>
                  <a:lnTo>
                    <a:pt x="2370127" y="254173"/>
                  </a:lnTo>
                  <a:lnTo>
                    <a:pt x="2405985" y="281408"/>
                  </a:lnTo>
                  <a:lnTo>
                    <a:pt x="2440869" y="309825"/>
                  </a:lnTo>
                  <a:lnTo>
                    <a:pt x="2474750" y="339395"/>
                  </a:lnTo>
                  <a:lnTo>
                    <a:pt x="2507597" y="370087"/>
                  </a:lnTo>
                  <a:lnTo>
                    <a:pt x="2539382" y="401872"/>
                  </a:lnTo>
                  <a:lnTo>
                    <a:pt x="2570074" y="434719"/>
                  </a:lnTo>
                  <a:lnTo>
                    <a:pt x="2599643" y="468600"/>
                  </a:lnTo>
                  <a:lnTo>
                    <a:pt x="2628060" y="503485"/>
                  </a:lnTo>
                  <a:lnTo>
                    <a:pt x="2655295" y="539343"/>
                  </a:lnTo>
                  <a:lnTo>
                    <a:pt x="2681318" y="576145"/>
                  </a:lnTo>
                  <a:lnTo>
                    <a:pt x="2706100" y="613861"/>
                  </a:lnTo>
                  <a:lnTo>
                    <a:pt x="2729611" y="652462"/>
                  </a:lnTo>
                  <a:lnTo>
                    <a:pt x="2751820" y="691917"/>
                  </a:lnTo>
                  <a:lnTo>
                    <a:pt x="2772698" y="732197"/>
                  </a:lnTo>
                  <a:lnTo>
                    <a:pt x="2792216" y="773272"/>
                  </a:lnTo>
                  <a:lnTo>
                    <a:pt x="2810344" y="815112"/>
                  </a:lnTo>
                  <a:lnTo>
                    <a:pt x="2827051" y="857689"/>
                  </a:lnTo>
                  <a:lnTo>
                    <a:pt x="2842308" y="900970"/>
                  </a:lnTo>
                  <a:lnTo>
                    <a:pt x="2856086" y="944928"/>
                  </a:lnTo>
                  <a:lnTo>
                    <a:pt x="2868354" y="989533"/>
                  </a:lnTo>
                  <a:lnTo>
                    <a:pt x="2879083" y="1034753"/>
                  </a:lnTo>
                  <a:lnTo>
                    <a:pt x="2888244" y="1080561"/>
                  </a:lnTo>
                  <a:lnTo>
                    <a:pt x="2895805" y="1126925"/>
                  </a:lnTo>
                  <a:lnTo>
                    <a:pt x="2901738" y="1173817"/>
                  </a:lnTo>
                  <a:lnTo>
                    <a:pt x="2906012" y="1221206"/>
                  </a:lnTo>
                  <a:lnTo>
                    <a:pt x="2908599" y="1269063"/>
                  </a:lnTo>
                  <a:lnTo>
                    <a:pt x="2909468" y="1317358"/>
                  </a:lnTo>
                  <a:lnTo>
                    <a:pt x="2909468" y="1427213"/>
                  </a:lnTo>
                  <a:close/>
                </a:path>
              </a:pathLst>
            </a:custGeom>
            <a:ln w="844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a:spLocks noGrp="1" noRot="1" noMove="1" noResize="1" noEditPoints="1" noAdjustHandles="1" noChangeArrowheads="1" noChangeShapeType="1"/>
            </p:cNvSpPr>
            <p:nvPr/>
          </p:nvSpPr>
          <p:spPr>
            <a:xfrm>
              <a:off x="175080" y="2236956"/>
              <a:ext cx="2909570" cy="1427480"/>
            </a:xfrm>
            <a:custGeom>
              <a:avLst/>
              <a:gdLst/>
              <a:ahLst/>
              <a:cxnLst/>
              <a:rect l="l" t="t" r="r" b="b"/>
              <a:pathLst>
                <a:path w="2909570" h="1427479">
                  <a:moveTo>
                    <a:pt x="2909468" y="1427213"/>
                  </a:moveTo>
                  <a:lnTo>
                    <a:pt x="1317345" y="1427213"/>
                  </a:lnTo>
                  <a:lnTo>
                    <a:pt x="1269050" y="1426344"/>
                  </a:lnTo>
                  <a:lnTo>
                    <a:pt x="1221194" y="1423757"/>
                  </a:lnTo>
                  <a:lnTo>
                    <a:pt x="1173804" y="1419483"/>
                  </a:lnTo>
                  <a:lnTo>
                    <a:pt x="1126913" y="1413550"/>
                  </a:lnTo>
                  <a:lnTo>
                    <a:pt x="1080549" y="1405988"/>
                  </a:lnTo>
                  <a:lnTo>
                    <a:pt x="1034741" y="1396828"/>
                  </a:lnTo>
                  <a:lnTo>
                    <a:pt x="989521" y="1386099"/>
                  </a:lnTo>
                  <a:lnTo>
                    <a:pt x="944917" y="1373831"/>
                  </a:lnTo>
                  <a:lnTo>
                    <a:pt x="900959" y="1360053"/>
                  </a:lnTo>
                  <a:lnTo>
                    <a:pt x="857677" y="1344796"/>
                  </a:lnTo>
                  <a:lnTo>
                    <a:pt x="815102" y="1328088"/>
                  </a:lnTo>
                  <a:lnTo>
                    <a:pt x="773261" y="1309961"/>
                  </a:lnTo>
                  <a:lnTo>
                    <a:pt x="732187" y="1290443"/>
                  </a:lnTo>
                  <a:lnTo>
                    <a:pt x="691907" y="1269564"/>
                  </a:lnTo>
                  <a:lnTo>
                    <a:pt x="652452" y="1247355"/>
                  </a:lnTo>
                  <a:lnTo>
                    <a:pt x="613852" y="1223844"/>
                  </a:lnTo>
                  <a:lnTo>
                    <a:pt x="576136" y="1199063"/>
                  </a:lnTo>
                  <a:lnTo>
                    <a:pt x="539335" y="1173039"/>
                  </a:lnTo>
                  <a:lnTo>
                    <a:pt x="503477" y="1145804"/>
                  </a:lnTo>
                  <a:lnTo>
                    <a:pt x="468593" y="1117387"/>
                  </a:lnTo>
                  <a:lnTo>
                    <a:pt x="434712" y="1087817"/>
                  </a:lnTo>
                  <a:lnTo>
                    <a:pt x="401865" y="1057125"/>
                  </a:lnTo>
                  <a:lnTo>
                    <a:pt x="370081" y="1025341"/>
                  </a:lnTo>
                  <a:lnTo>
                    <a:pt x="339389" y="992493"/>
                  </a:lnTo>
                  <a:lnTo>
                    <a:pt x="309820" y="958612"/>
                  </a:lnTo>
                  <a:lnTo>
                    <a:pt x="281403" y="923728"/>
                  </a:lnTo>
                  <a:lnTo>
                    <a:pt x="254169" y="887870"/>
                  </a:lnTo>
                  <a:lnTo>
                    <a:pt x="228146" y="851067"/>
                  </a:lnTo>
                  <a:lnTo>
                    <a:pt x="203364" y="813351"/>
                  </a:lnTo>
                  <a:lnTo>
                    <a:pt x="179854" y="774751"/>
                  </a:lnTo>
                  <a:lnTo>
                    <a:pt x="157645" y="735296"/>
                  </a:lnTo>
                  <a:lnTo>
                    <a:pt x="136767" y="695016"/>
                  </a:lnTo>
                  <a:lnTo>
                    <a:pt x="117249" y="653940"/>
                  </a:lnTo>
                  <a:lnTo>
                    <a:pt x="99122" y="612100"/>
                  </a:lnTo>
                  <a:lnTo>
                    <a:pt x="82415" y="569524"/>
                  </a:lnTo>
                  <a:lnTo>
                    <a:pt x="67158" y="526242"/>
                  </a:lnTo>
                  <a:lnTo>
                    <a:pt x="53380" y="482284"/>
                  </a:lnTo>
                  <a:lnTo>
                    <a:pt x="41112" y="437680"/>
                  </a:lnTo>
                  <a:lnTo>
                    <a:pt x="30383" y="392459"/>
                  </a:lnTo>
                  <a:lnTo>
                    <a:pt x="21223" y="346652"/>
                  </a:lnTo>
                  <a:lnTo>
                    <a:pt x="13662" y="300287"/>
                  </a:lnTo>
                  <a:lnTo>
                    <a:pt x="7729" y="253395"/>
                  </a:lnTo>
                  <a:lnTo>
                    <a:pt x="3455" y="206006"/>
                  </a:lnTo>
                  <a:lnTo>
                    <a:pt x="868" y="158149"/>
                  </a:lnTo>
                  <a:lnTo>
                    <a:pt x="0" y="109854"/>
                  </a:lnTo>
                  <a:lnTo>
                    <a:pt x="0" y="0"/>
                  </a:lnTo>
                  <a:lnTo>
                    <a:pt x="1592122" y="0"/>
                  </a:lnTo>
                  <a:lnTo>
                    <a:pt x="1640416" y="868"/>
                  </a:lnTo>
                  <a:lnTo>
                    <a:pt x="1688272" y="3455"/>
                  </a:lnTo>
                  <a:lnTo>
                    <a:pt x="1735661" y="7730"/>
                  </a:lnTo>
                  <a:lnTo>
                    <a:pt x="1782552" y="13662"/>
                  </a:lnTo>
                  <a:lnTo>
                    <a:pt x="1828916" y="21224"/>
                  </a:lnTo>
                  <a:lnTo>
                    <a:pt x="1874722" y="30384"/>
                  </a:lnTo>
                  <a:lnTo>
                    <a:pt x="1919942" y="41113"/>
                  </a:lnTo>
                  <a:lnTo>
                    <a:pt x="1964546" y="53381"/>
                  </a:lnTo>
                  <a:lnTo>
                    <a:pt x="2008503" y="67159"/>
                  </a:lnTo>
                  <a:lnTo>
                    <a:pt x="2051785" y="82417"/>
                  </a:lnTo>
                  <a:lnTo>
                    <a:pt x="2094360" y="99124"/>
                  </a:lnTo>
                  <a:lnTo>
                    <a:pt x="2136200" y="117252"/>
                  </a:lnTo>
                  <a:lnTo>
                    <a:pt x="2177275" y="136769"/>
                  </a:lnTo>
                  <a:lnTo>
                    <a:pt x="2217555" y="157648"/>
                  </a:lnTo>
                  <a:lnTo>
                    <a:pt x="2257010" y="179857"/>
                  </a:lnTo>
                  <a:lnTo>
                    <a:pt x="2295610" y="203368"/>
                  </a:lnTo>
                  <a:lnTo>
                    <a:pt x="2333326" y="228150"/>
                  </a:lnTo>
                  <a:lnTo>
                    <a:pt x="2370127" y="254173"/>
                  </a:lnTo>
                  <a:lnTo>
                    <a:pt x="2405985" y="281408"/>
                  </a:lnTo>
                  <a:lnTo>
                    <a:pt x="2440869" y="309825"/>
                  </a:lnTo>
                  <a:lnTo>
                    <a:pt x="2474750" y="339395"/>
                  </a:lnTo>
                  <a:lnTo>
                    <a:pt x="2507597" y="370087"/>
                  </a:lnTo>
                  <a:lnTo>
                    <a:pt x="2539382" y="401872"/>
                  </a:lnTo>
                  <a:lnTo>
                    <a:pt x="2570074" y="434719"/>
                  </a:lnTo>
                  <a:lnTo>
                    <a:pt x="2599643" y="468600"/>
                  </a:lnTo>
                  <a:lnTo>
                    <a:pt x="2628060" y="503485"/>
                  </a:lnTo>
                  <a:lnTo>
                    <a:pt x="2655295" y="539343"/>
                  </a:lnTo>
                  <a:lnTo>
                    <a:pt x="2681318" y="576145"/>
                  </a:lnTo>
                  <a:lnTo>
                    <a:pt x="2706100" y="613861"/>
                  </a:lnTo>
                  <a:lnTo>
                    <a:pt x="2729611" y="652462"/>
                  </a:lnTo>
                  <a:lnTo>
                    <a:pt x="2751820" y="691917"/>
                  </a:lnTo>
                  <a:lnTo>
                    <a:pt x="2772698" y="732197"/>
                  </a:lnTo>
                  <a:lnTo>
                    <a:pt x="2792216" y="773272"/>
                  </a:lnTo>
                  <a:lnTo>
                    <a:pt x="2810344" y="815112"/>
                  </a:lnTo>
                  <a:lnTo>
                    <a:pt x="2827051" y="857689"/>
                  </a:lnTo>
                  <a:lnTo>
                    <a:pt x="2842308" y="900970"/>
                  </a:lnTo>
                  <a:lnTo>
                    <a:pt x="2856086" y="944928"/>
                  </a:lnTo>
                  <a:lnTo>
                    <a:pt x="2868354" y="989533"/>
                  </a:lnTo>
                  <a:lnTo>
                    <a:pt x="2879083" y="1034753"/>
                  </a:lnTo>
                  <a:lnTo>
                    <a:pt x="2888244" y="1080561"/>
                  </a:lnTo>
                  <a:lnTo>
                    <a:pt x="2895805" y="1126925"/>
                  </a:lnTo>
                  <a:lnTo>
                    <a:pt x="2901738" y="1173817"/>
                  </a:lnTo>
                  <a:lnTo>
                    <a:pt x="2906012" y="1221206"/>
                  </a:lnTo>
                  <a:lnTo>
                    <a:pt x="2908599" y="1269063"/>
                  </a:lnTo>
                  <a:lnTo>
                    <a:pt x="2909468" y="1317358"/>
                  </a:lnTo>
                  <a:lnTo>
                    <a:pt x="2909468" y="1427213"/>
                  </a:lnTo>
                  <a:close/>
                </a:path>
              </a:pathLst>
            </a:custGeom>
            <a:ln w="844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a:spLocks noGrp="1" noRot="1" noMove="1" noResize="1" noEditPoints="1" noAdjustHandles="1" noChangeArrowheads="1" noChangeShapeType="1"/>
            </p:cNvSpPr>
            <p:nvPr/>
          </p:nvSpPr>
          <p:spPr>
            <a:xfrm>
              <a:off x="175069" y="3659872"/>
              <a:ext cx="2909570" cy="1427480"/>
            </a:xfrm>
            <a:custGeom>
              <a:avLst/>
              <a:gdLst/>
              <a:ahLst/>
              <a:cxnLst/>
              <a:rect l="l" t="t" r="r" b="b"/>
              <a:pathLst>
                <a:path w="2909570" h="1427479">
                  <a:moveTo>
                    <a:pt x="1482267" y="1427213"/>
                  </a:moveTo>
                  <a:lnTo>
                    <a:pt x="1427213" y="1427213"/>
                  </a:lnTo>
                  <a:lnTo>
                    <a:pt x="1379145" y="1426419"/>
                  </a:lnTo>
                  <a:lnTo>
                    <a:pt x="1331475" y="1424052"/>
                  </a:lnTo>
                  <a:lnTo>
                    <a:pt x="1284227" y="1420140"/>
                  </a:lnTo>
                  <a:lnTo>
                    <a:pt x="1237428" y="1414705"/>
                  </a:lnTo>
                  <a:lnTo>
                    <a:pt x="1191101" y="1407773"/>
                  </a:lnTo>
                  <a:lnTo>
                    <a:pt x="1145273" y="1399369"/>
                  </a:lnTo>
                  <a:lnTo>
                    <a:pt x="1099967" y="1389519"/>
                  </a:lnTo>
                  <a:lnTo>
                    <a:pt x="1055209" y="1378246"/>
                  </a:lnTo>
                  <a:lnTo>
                    <a:pt x="1011023" y="1365577"/>
                  </a:lnTo>
                  <a:lnTo>
                    <a:pt x="967436" y="1351535"/>
                  </a:lnTo>
                  <a:lnTo>
                    <a:pt x="924471" y="1336147"/>
                  </a:lnTo>
                  <a:lnTo>
                    <a:pt x="882153" y="1319436"/>
                  </a:lnTo>
                  <a:lnTo>
                    <a:pt x="840509" y="1301429"/>
                  </a:lnTo>
                  <a:lnTo>
                    <a:pt x="799562" y="1282149"/>
                  </a:lnTo>
                  <a:lnTo>
                    <a:pt x="759337" y="1261622"/>
                  </a:lnTo>
                  <a:lnTo>
                    <a:pt x="719861" y="1239873"/>
                  </a:lnTo>
                  <a:lnTo>
                    <a:pt x="681156" y="1216926"/>
                  </a:lnTo>
                  <a:lnTo>
                    <a:pt x="643250" y="1192808"/>
                  </a:lnTo>
                  <a:lnTo>
                    <a:pt x="606166" y="1167542"/>
                  </a:lnTo>
                  <a:lnTo>
                    <a:pt x="569929" y="1141154"/>
                  </a:lnTo>
                  <a:lnTo>
                    <a:pt x="534565" y="1113669"/>
                  </a:lnTo>
                  <a:lnTo>
                    <a:pt x="500098" y="1085112"/>
                  </a:lnTo>
                  <a:lnTo>
                    <a:pt x="466554" y="1055507"/>
                  </a:lnTo>
                  <a:lnTo>
                    <a:pt x="433957" y="1024880"/>
                  </a:lnTo>
                  <a:lnTo>
                    <a:pt x="402332" y="993255"/>
                  </a:lnTo>
                  <a:lnTo>
                    <a:pt x="371705" y="960658"/>
                  </a:lnTo>
                  <a:lnTo>
                    <a:pt x="342101" y="927114"/>
                  </a:lnTo>
                  <a:lnTo>
                    <a:pt x="313543" y="892648"/>
                  </a:lnTo>
                  <a:lnTo>
                    <a:pt x="286058" y="857283"/>
                  </a:lnTo>
                  <a:lnTo>
                    <a:pt x="259670" y="821047"/>
                  </a:lnTo>
                  <a:lnTo>
                    <a:pt x="234404" y="783963"/>
                  </a:lnTo>
                  <a:lnTo>
                    <a:pt x="210286" y="746056"/>
                  </a:lnTo>
                  <a:lnTo>
                    <a:pt x="187340" y="707352"/>
                  </a:lnTo>
                  <a:lnTo>
                    <a:pt x="165590" y="667875"/>
                  </a:lnTo>
                  <a:lnTo>
                    <a:pt x="145064" y="627651"/>
                  </a:lnTo>
                  <a:lnTo>
                    <a:pt x="125784" y="586704"/>
                  </a:lnTo>
                  <a:lnTo>
                    <a:pt x="107776" y="545059"/>
                  </a:lnTo>
                  <a:lnTo>
                    <a:pt x="91065" y="502742"/>
                  </a:lnTo>
                  <a:lnTo>
                    <a:pt x="75677" y="459777"/>
                  </a:lnTo>
                  <a:lnTo>
                    <a:pt x="61635" y="416189"/>
                  </a:lnTo>
                  <a:lnTo>
                    <a:pt x="48966" y="372004"/>
                  </a:lnTo>
                  <a:lnTo>
                    <a:pt x="37693" y="327246"/>
                  </a:lnTo>
                  <a:lnTo>
                    <a:pt x="27843" y="281940"/>
                  </a:lnTo>
                  <a:lnTo>
                    <a:pt x="19439" y="236111"/>
                  </a:lnTo>
                  <a:lnTo>
                    <a:pt x="12508" y="189784"/>
                  </a:lnTo>
                  <a:lnTo>
                    <a:pt x="7073" y="142985"/>
                  </a:lnTo>
                  <a:lnTo>
                    <a:pt x="3160" y="95738"/>
                  </a:lnTo>
                  <a:lnTo>
                    <a:pt x="794" y="48068"/>
                  </a:lnTo>
                  <a:lnTo>
                    <a:pt x="0" y="0"/>
                  </a:lnTo>
                  <a:lnTo>
                    <a:pt x="2909481" y="0"/>
                  </a:lnTo>
                  <a:lnTo>
                    <a:pt x="2908686" y="48068"/>
                  </a:lnTo>
                  <a:lnTo>
                    <a:pt x="2906320" y="95738"/>
                  </a:lnTo>
                  <a:lnTo>
                    <a:pt x="2902407" y="142985"/>
                  </a:lnTo>
                  <a:lnTo>
                    <a:pt x="2896973" y="189784"/>
                  </a:lnTo>
                  <a:lnTo>
                    <a:pt x="2890041" y="236111"/>
                  </a:lnTo>
                  <a:lnTo>
                    <a:pt x="2881637" y="281940"/>
                  </a:lnTo>
                  <a:lnTo>
                    <a:pt x="2871787" y="327246"/>
                  </a:lnTo>
                  <a:lnTo>
                    <a:pt x="2860514" y="372004"/>
                  </a:lnTo>
                  <a:lnTo>
                    <a:pt x="2847845" y="416189"/>
                  </a:lnTo>
                  <a:lnTo>
                    <a:pt x="2833803" y="459777"/>
                  </a:lnTo>
                  <a:lnTo>
                    <a:pt x="2818415" y="502742"/>
                  </a:lnTo>
                  <a:lnTo>
                    <a:pt x="2801704" y="545059"/>
                  </a:lnTo>
                  <a:lnTo>
                    <a:pt x="2783696" y="586704"/>
                  </a:lnTo>
                  <a:lnTo>
                    <a:pt x="2764417" y="627651"/>
                  </a:lnTo>
                  <a:lnTo>
                    <a:pt x="2743890" y="667875"/>
                  </a:lnTo>
                  <a:lnTo>
                    <a:pt x="2722141" y="707352"/>
                  </a:lnTo>
                  <a:lnTo>
                    <a:pt x="2699194" y="746056"/>
                  </a:lnTo>
                  <a:lnTo>
                    <a:pt x="2675076" y="783963"/>
                  </a:lnTo>
                  <a:lnTo>
                    <a:pt x="2649810" y="821047"/>
                  </a:lnTo>
                  <a:lnTo>
                    <a:pt x="2623422" y="857283"/>
                  </a:lnTo>
                  <a:lnTo>
                    <a:pt x="2595937" y="892648"/>
                  </a:lnTo>
                  <a:lnTo>
                    <a:pt x="2567380" y="927114"/>
                  </a:lnTo>
                  <a:lnTo>
                    <a:pt x="2537775" y="960658"/>
                  </a:lnTo>
                  <a:lnTo>
                    <a:pt x="2507148" y="993255"/>
                  </a:lnTo>
                  <a:lnTo>
                    <a:pt x="2475523" y="1024880"/>
                  </a:lnTo>
                  <a:lnTo>
                    <a:pt x="2442926" y="1055507"/>
                  </a:lnTo>
                  <a:lnTo>
                    <a:pt x="2409382" y="1085112"/>
                  </a:lnTo>
                  <a:lnTo>
                    <a:pt x="2374915" y="1113669"/>
                  </a:lnTo>
                  <a:lnTo>
                    <a:pt x="2339551" y="1141154"/>
                  </a:lnTo>
                  <a:lnTo>
                    <a:pt x="2303315" y="1167542"/>
                  </a:lnTo>
                  <a:lnTo>
                    <a:pt x="2266230" y="1192808"/>
                  </a:lnTo>
                  <a:lnTo>
                    <a:pt x="2228324" y="1216926"/>
                  </a:lnTo>
                  <a:lnTo>
                    <a:pt x="2189620" y="1239873"/>
                  </a:lnTo>
                  <a:lnTo>
                    <a:pt x="2150143" y="1261622"/>
                  </a:lnTo>
                  <a:lnTo>
                    <a:pt x="2109918" y="1282149"/>
                  </a:lnTo>
                  <a:lnTo>
                    <a:pt x="2068971" y="1301429"/>
                  </a:lnTo>
                  <a:lnTo>
                    <a:pt x="2027327" y="1319436"/>
                  </a:lnTo>
                  <a:lnTo>
                    <a:pt x="1985010" y="1336147"/>
                  </a:lnTo>
                  <a:lnTo>
                    <a:pt x="1942045" y="1351535"/>
                  </a:lnTo>
                  <a:lnTo>
                    <a:pt x="1898457" y="1365577"/>
                  </a:lnTo>
                  <a:lnTo>
                    <a:pt x="1854272" y="1378246"/>
                  </a:lnTo>
                  <a:lnTo>
                    <a:pt x="1809513" y="1389519"/>
                  </a:lnTo>
                  <a:lnTo>
                    <a:pt x="1764207" y="1399369"/>
                  </a:lnTo>
                  <a:lnTo>
                    <a:pt x="1718379" y="1407773"/>
                  </a:lnTo>
                  <a:lnTo>
                    <a:pt x="1672052" y="1414705"/>
                  </a:lnTo>
                  <a:lnTo>
                    <a:pt x="1625253" y="1420140"/>
                  </a:lnTo>
                  <a:lnTo>
                    <a:pt x="1578006" y="1424052"/>
                  </a:lnTo>
                  <a:lnTo>
                    <a:pt x="1530335" y="1426419"/>
                  </a:lnTo>
                  <a:lnTo>
                    <a:pt x="1482267" y="1427213"/>
                  </a:lnTo>
                  <a:close/>
                </a:path>
              </a:pathLst>
            </a:custGeom>
            <a:ln w="844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object 3">
            <a:extLst>
              <a:ext uri="{FF2B5EF4-FFF2-40B4-BE49-F238E27FC236}">
                <a16:creationId xmlns:a16="http://schemas.microsoft.com/office/drawing/2014/main" id="{F97F6526-2ABC-913F-D50F-860570BAA067}"/>
              </a:ext>
            </a:extLst>
          </p:cNvPr>
          <p:cNvSpPr txBox="1"/>
          <p:nvPr/>
        </p:nvSpPr>
        <p:spPr>
          <a:xfrm>
            <a:off x="707299" y="5303946"/>
            <a:ext cx="4980304" cy="827791"/>
          </a:xfrm>
          <a:prstGeom prst="rect">
            <a:avLst/>
          </a:prstGeom>
        </p:spPr>
        <p:txBody>
          <a:bodyPr vert="horz" wrap="square" lIns="0" tIns="14605" rIns="0" bIns="0" rtlCol="0">
            <a:spAutoFit/>
          </a:bodyPr>
          <a:lstStyle/>
          <a:p>
            <a:pPr marL="12700" marR="0" lvl="0" indent="0" defTabSz="914400" eaLnBrk="1" fontAlgn="auto" latinLnBrk="0" hangingPunct="1">
              <a:lnSpc>
                <a:spcPct val="100000"/>
              </a:lnSpc>
              <a:spcBef>
                <a:spcPts val="1410"/>
              </a:spcBef>
              <a:spcAft>
                <a:spcPts val="0"/>
              </a:spcAft>
              <a:buClrTx/>
              <a:buSzTx/>
              <a:buFontTx/>
              <a:buNone/>
              <a:tabLst/>
              <a:defRPr/>
            </a:pPr>
            <a:r>
              <a:rPr kumimoji="0" lang="en-GB" sz="2000" b="1" i="0" u="none" strike="noStrike" kern="0" cap="none" spc="0" normalizeH="0" baseline="0" noProof="0">
                <a:ln>
                  <a:noFill/>
                </a:ln>
                <a:solidFill>
                  <a:srgbClr val="164C62"/>
                </a:solidFill>
                <a:effectLst/>
                <a:uLnTx/>
                <a:uFillTx/>
                <a:latin typeface="Arial" panose="020B0604020202020204" pitchFamily="34" charset="0"/>
                <a:cs typeface="Arial" panose="020B0604020202020204" pitchFamily="34" charset="0"/>
              </a:rPr>
              <a:t> </a:t>
            </a:r>
            <a:endParaRPr kumimoji="0" lang="en-GB" sz="20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a:p>
            <a:pPr marL="12700" marR="0" lvl="0" indent="0" defTabSz="914400" eaLnBrk="1" fontAlgn="auto" latinLnBrk="0" hangingPunct="1">
              <a:lnSpc>
                <a:spcPct val="100000"/>
              </a:lnSpc>
              <a:spcBef>
                <a:spcPts val="115"/>
              </a:spcBef>
              <a:spcAft>
                <a:spcPts val="0"/>
              </a:spcAft>
              <a:buClrTx/>
              <a:buSzTx/>
              <a:buFontTx/>
              <a:buNone/>
              <a:tabLst/>
              <a:defRPr/>
            </a:pPr>
            <a:endParaRPr kumimoji="0" lang="en-GB" sz="3200" b="1" i="0" u="none" strike="noStrike" kern="0" cap="none" spc="-20" normalizeH="0" baseline="0" noProof="0">
              <a:ln>
                <a:noFill/>
              </a:ln>
              <a:solidFill>
                <a:srgbClr val="3D3D3B"/>
              </a:solidFill>
              <a:effectLst/>
              <a:uLnTx/>
              <a:uFillTx/>
              <a:latin typeface="Arial" panose="020B0604020202020204" pitchFamily="34" charset="0"/>
              <a:cs typeface="Arial" panose="020B0604020202020204" pitchFamily="34" charset="0"/>
            </a:endParaRPr>
          </a:p>
        </p:txBody>
      </p:sp>
      <p:pic>
        <p:nvPicPr>
          <p:cNvPr id="6" name="Picture 5" descr="Sheffield City Council logo">
            <a:extLst>
              <a:ext uri="{FF2B5EF4-FFF2-40B4-BE49-F238E27FC236}">
                <a16:creationId xmlns:a16="http://schemas.microsoft.com/office/drawing/2014/main" id="{7B0A2E47-0A8A-6210-9159-3FEEACD00B0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10058400" y="5029200"/>
            <a:ext cx="1457068" cy="1143000"/>
          </a:xfrm>
          <a:prstGeom prst="rect">
            <a:avLst/>
          </a:prstGeom>
        </p:spPr>
      </p:pic>
      <p:sp>
        <p:nvSpPr>
          <p:cNvPr id="3" name="TextBox 2">
            <a:extLst>
              <a:ext uri="{FF2B5EF4-FFF2-40B4-BE49-F238E27FC236}">
                <a16:creationId xmlns:a16="http://schemas.microsoft.com/office/drawing/2014/main" id="{4C10A924-47CE-881D-0C78-9EBEE787EF1D}"/>
              </a:ext>
            </a:extLst>
          </p:cNvPr>
          <p:cNvSpPr txBox="1"/>
          <p:nvPr/>
        </p:nvSpPr>
        <p:spPr>
          <a:xfrm>
            <a:off x="3588232" y="2083166"/>
            <a:ext cx="6509982" cy="923330"/>
          </a:xfrm>
          <a:prstGeom prst="rect">
            <a:avLst/>
          </a:prstGeom>
          <a:noFill/>
        </p:spPr>
        <p:txBody>
          <a:bodyPr wrap="square" lIns="91440" tIns="45720" rIns="91440" bIns="45720" rtlCol="0" anchor="t">
            <a:spAutoFit/>
          </a:bodyPr>
          <a:lstStyle/>
          <a:p>
            <a:r>
              <a:rPr lang="en-US" sz="5400" b="1">
                <a:ln w="0"/>
                <a:solidFill>
                  <a:srgbClr val="8A3F0E"/>
                </a:solidFill>
                <a:effectLst>
                  <a:outerShdw blurRad="38100" dist="19050" dir="2700000" algn="tl" rotWithShape="0">
                    <a:prstClr val="black">
                      <a:alpha val="40000"/>
                    </a:prstClr>
                  </a:outerShdw>
                </a:effectLst>
                <a:latin typeface="Calibri" panose="020F0502020204030204"/>
                <a:cs typeface="Arial"/>
              </a:rPr>
              <a:t>Sheffield Family Hubs</a:t>
            </a:r>
            <a:endParaRPr lang="en-GB" sz="5400">
              <a:latin typeface="Arial"/>
              <a:cs typeface="Arial"/>
            </a:endParaRPr>
          </a:p>
        </p:txBody>
      </p:sp>
      <p:pic>
        <p:nvPicPr>
          <p:cNvPr id="8" name="Picture 7" descr="A colorful logo with text&#10;&#10;AI-generated content may be incorrect.">
            <a:extLst>
              <a:ext uri="{FF2B5EF4-FFF2-40B4-BE49-F238E27FC236}">
                <a16:creationId xmlns:a16="http://schemas.microsoft.com/office/drawing/2014/main" id="{7E318436-D653-69BB-D4E7-B5AC955881A2}"/>
              </a:ext>
            </a:extLst>
          </p:cNvPr>
          <p:cNvPicPr>
            <a:picLocks noChangeAspect="1"/>
          </p:cNvPicPr>
          <p:nvPr/>
        </p:nvPicPr>
        <p:blipFill>
          <a:blip r:embed="rId6"/>
          <a:stretch>
            <a:fillRect/>
          </a:stretch>
        </p:blipFill>
        <p:spPr>
          <a:xfrm>
            <a:off x="8361981" y="4831675"/>
            <a:ext cx="1512377" cy="15470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771A4E-44B4-E40D-738C-F9E7F16E199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75F6219-548B-22AB-4203-FA65D3C70A8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C80BFC2F-1F21-C146-7C40-FA66E78E551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C99B4E75-81B8-BDAC-3359-5D59F57D8227}"/>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986A52C6-595E-6639-63D2-6B335FFE5D6E}"/>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B1E78387-EE2A-8A50-D2E4-A07A86789B3C}"/>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10B6F242-2647-65D6-9299-74D7C05A7DC2}"/>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B71D6390-3BCC-EE6E-2EDD-B1B47C2744B2}"/>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8D57F4C5-AD29-DCC0-2925-FDDF4CF1EE93}"/>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B0FB136F-29B9-AB32-C186-6A23D4D6342C}"/>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15" name="object 14">
            <a:extLst>
              <a:ext uri="{FF2B5EF4-FFF2-40B4-BE49-F238E27FC236}">
                <a16:creationId xmlns:a16="http://schemas.microsoft.com/office/drawing/2014/main" id="{3A7525E4-1070-5F2A-337B-78D0C2EB73EB}"/>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E46CA6BE-C234-02F4-F534-EB1EDFFF68DA}"/>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B862338B-BCE0-1747-293D-D793E445E433}"/>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10</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ABF59F2B-0ED8-16B4-DBB8-61631A39C84D}"/>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0C8E23F1-2660-FBD0-F774-7DFF2B6B5D7F}"/>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16185A4C-5291-48E3-61C6-543AF270C4FD}"/>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97C74A84-23C0-F9A6-BC48-17A0035505FF}"/>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C4AB1658-3186-AC7F-6F14-CF0758767EB9}"/>
              </a:ext>
            </a:extLst>
          </p:cNvPr>
          <p:cNvSpPr txBox="1">
            <a:spLocks/>
          </p:cNvSpPr>
          <p:nvPr/>
        </p:nvSpPr>
        <p:spPr>
          <a:xfrm>
            <a:off x="542679" y="425029"/>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What do Family Hubs offer</a:t>
            </a:r>
            <a:endParaRPr lang="en-GB">
              <a:solidFill>
                <a:srgbClr val="8A3F0E"/>
              </a:solidFill>
              <a:cs typeface="Arial"/>
            </a:endParaRPr>
          </a:p>
        </p:txBody>
      </p:sp>
      <p:sp>
        <p:nvSpPr>
          <p:cNvPr id="13" name="TextBox 12">
            <a:extLst>
              <a:ext uri="{FF2B5EF4-FFF2-40B4-BE49-F238E27FC236}">
                <a16:creationId xmlns:a16="http://schemas.microsoft.com/office/drawing/2014/main" id="{12C7160C-1527-8F38-CD8C-F02B1B218DED}"/>
              </a:ext>
            </a:extLst>
          </p:cNvPr>
          <p:cNvSpPr txBox="1"/>
          <p:nvPr/>
        </p:nvSpPr>
        <p:spPr>
          <a:xfrm>
            <a:off x="816429" y="1640103"/>
            <a:ext cx="7870371" cy="369332"/>
          </a:xfrm>
          <a:prstGeom prst="rect">
            <a:avLst/>
          </a:prstGeom>
          <a:noFill/>
        </p:spPr>
        <p:txBody>
          <a:bodyPr wrap="square" rtlCol="0">
            <a:spAutoFit/>
          </a:bodyPr>
          <a:lstStyle/>
          <a:p>
            <a:endParaRPr lang="en-GB"/>
          </a:p>
        </p:txBody>
      </p:sp>
      <p:sp>
        <p:nvSpPr>
          <p:cNvPr id="14" name="TextBox 13">
            <a:extLst>
              <a:ext uri="{FF2B5EF4-FFF2-40B4-BE49-F238E27FC236}">
                <a16:creationId xmlns:a16="http://schemas.microsoft.com/office/drawing/2014/main" id="{60F08F96-3D57-316F-E297-0CA1FAAE72D6}"/>
              </a:ext>
            </a:extLst>
          </p:cNvPr>
          <p:cNvSpPr txBox="1"/>
          <p:nvPr/>
        </p:nvSpPr>
        <p:spPr>
          <a:xfrm>
            <a:off x="609211" y="1208453"/>
            <a:ext cx="11093333" cy="5734968"/>
          </a:xfrm>
          <a:prstGeom prst="rect">
            <a:avLst/>
          </a:prstGeom>
          <a:noFill/>
        </p:spPr>
        <p:txBody>
          <a:bodyPr wrap="square" lIns="91440" tIns="45720" rIns="91440" bIns="45720" anchor="t">
            <a:spAutoFit/>
          </a:bodyPr>
          <a:lstStyle/>
          <a:p>
            <a:r>
              <a:rPr lang="en-GB" sz="2000" b="1">
                <a:latin typeface="Arial"/>
                <a:cs typeface="Arial"/>
              </a:rPr>
              <a:t>Additional Information and Services</a:t>
            </a:r>
          </a:p>
          <a:p>
            <a:r>
              <a:rPr lang="en-GB" sz="2000">
                <a:latin typeface="Arial"/>
                <a:cs typeface="Arial"/>
              </a:rPr>
              <a:t>Links to specialist services such as</a:t>
            </a:r>
            <a:endParaRPr lang="en-GB"/>
          </a:p>
          <a:p>
            <a:pPr marL="304800" indent="-304800">
              <a:buFont typeface="Arial,Sans-Serif"/>
              <a:buChar char="•"/>
            </a:pPr>
            <a:r>
              <a:rPr lang="en-GB" sz="2000">
                <a:latin typeface="Arial"/>
                <a:cs typeface="Arial"/>
              </a:rPr>
              <a:t>Shelter </a:t>
            </a:r>
            <a:r>
              <a:rPr lang="en-GB" sz="2000">
                <a:latin typeface="Arial"/>
                <a:ea typeface="+mn-lt"/>
                <a:cs typeface="Arial"/>
              </a:rPr>
              <a:t> </a:t>
            </a:r>
            <a:r>
              <a:rPr lang="en-GB" sz="2000">
                <a:ea typeface="+mn-lt"/>
                <a:cs typeface="+mn-lt"/>
                <a:hlinkClick r:id="rId3"/>
              </a:rPr>
              <a:t>Shelter services in Sheffield - Shelter England</a:t>
            </a:r>
          </a:p>
          <a:p>
            <a:pPr marL="304800" indent="-304800">
              <a:buFont typeface="Arial,Sans-Serif"/>
              <a:buChar char="•"/>
            </a:pPr>
            <a:r>
              <a:rPr lang="en-GB" sz="2000">
                <a:latin typeface="Arial"/>
                <a:cs typeface="Arial"/>
              </a:rPr>
              <a:t>DWP </a:t>
            </a:r>
            <a:r>
              <a:rPr lang="en-GB" sz="2000">
                <a:latin typeface="Arial"/>
                <a:ea typeface="+mn-lt"/>
                <a:cs typeface="Arial"/>
              </a:rPr>
              <a:t> </a:t>
            </a:r>
            <a:r>
              <a:rPr lang="en-GB" sz="2000">
                <a:ea typeface="+mn-lt"/>
                <a:cs typeface="+mn-lt"/>
                <a:hlinkClick r:id="rId4"/>
              </a:rPr>
              <a:t>Department for Work and Pensions - GOV.UK</a:t>
            </a:r>
            <a:r>
              <a:rPr lang="en-GB" sz="2000">
                <a:latin typeface="Arial"/>
                <a:cs typeface="Arial"/>
              </a:rPr>
              <a:t>:</a:t>
            </a:r>
            <a:endParaRPr lang="en-US" sz="2000">
              <a:latin typeface="Arial"/>
              <a:cs typeface="Arial"/>
            </a:endParaRPr>
          </a:p>
          <a:p>
            <a:pPr marL="285750" indent="-285750">
              <a:buFont typeface="Arial" panose="020B0604020202020204" pitchFamily="34" charset="0"/>
              <a:buChar char="•"/>
            </a:pPr>
            <a:r>
              <a:rPr lang="en-GB" sz="2000">
                <a:latin typeface="Arial"/>
                <a:cs typeface="Arial"/>
              </a:rPr>
              <a:t>SEND </a:t>
            </a:r>
            <a:r>
              <a:rPr lang="en-GB" sz="2000">
                <a:latin typeface="Arial"/>
                <a:ea typeface="+mn-lt"/>
                <a:cs typeface="Arial"/>
              </a:rPr>
              <a:t> </a:t>
            </a:r>
            <a:r>
              <a:rPr lang="en-GB" sz="2000">
                <a:ea typeface="+mn-lt"/>
                <a:cs typeface="+mn-lt"/>
                <a:hlinkClick r:id="rId5"/>
              </a:rPr>
              <a:t>Sheffield SEND Information and Advice Service (SSENDIAS) | Sheffield City Council</a:t>
            </a:r>
            <a:endParaRPr lang="en-US" sz="2000">
              <a:latin typeface="Arial"/>
              <a:cs typeface="Arial"/>
            </a:endParaRPr>
          </a:p>
          <a:p>
            <a:pPr marL="285750" indent="-285750">
              <a:buFont typeface="Arial" panose="020B0604020202020204" pitchFamily="34" charset="0"/>
              <a:buChar char="•"/>
            </a:pPr>
            <a:r>
              <a:rPr lang="en-GB" sz="2000">
                <a:latin typeface="Arial"/>
                <a:cs typeface="Arial"/>
              </a:rPr>
              <a:t>Stop Smoking </a:t>
            </a:r>
            <a:r>
              <a:rPr lang="en-GB" sz="2000">
                <a:latin typeface="Arial"/>
                <a:ea typeface="+mn-lt"/>
                <a:cs typeface="Arial"/>
              </a:rPr>
              <a:t> </a:t>
            </a:r>
            <a:r>
              <a:rPr lang="en-GB" sz="2000">
                <a:ea typeface="+mn-lt"/>
                <a:cs typeface="+mn-lt"/>
                <a:hlinkClick r:id="rId6"/>
              </a:rPr>
              <a:t>Smokefree Sheffield | Inspiring a smokefree generation in Sheffield</a:t>
            </a:r>
            <a:r>
              <a:rPr lang="en-GB" sz="2000">
                <a:latin typeface="Arial"/>
                <a:cs typeface="Arial"/>
              </a:rPr>
              <a:t>, </a:t>
            </a:r>
            <a:endParaRPr lang="en-US" sz="2000">
              <a:latin typeface="Arial"/>
              <a:cs typeface="Arial"/>
            </a:endParaRPr>
          </a:p>
          <a:p>
            <a:pPr marL="285750" indent="-285750">
              <a:buFont typeface="Arial" panose="020B0604020202020204" pitchFamily="34" charset="0"/>
              <a:buChar char="•"/>
            </a:pPr>
            <a:r>
              <a:rPr lang="en-GB" sz="2000">
                <a:latin typeface="Arial"/>
                <a:cs typeface="Arial"/>
              </a:rPr>
              <a:t>Domestic Abuse Services  </a:t>
            </a:r>
            <a:r>
              <a:rPr lang="en-GB" sz="2000">
                <a:ea typeface="+mn-lt"/>
                <a:cs typeface="+mn-lt"/>
                <a:hlinkClick r:id="rId7"/>
              </a:rPr>
              <a:t>IDAS</a:t>
            </a:r>
            <a:endParaRPr lang="en-GB" sz="2000">
              <a:latin typeface="Calibri"/>
              <a:ea typeface="Calibri"/>
              <a:cs typeface="Calibri"/>
            </a:endParaRPr>
          </a:p>
          <a:p>
            <a:pPr marL="285750" indent="-285750">
              <a:buFont typeface="Arial" panose="020B0604020202020204" pitchFamily="34" charset="0"/>
              <a:buChar char="•"/>
            </a:pPr>
            <a:r>
              <a:rPr lang="en-GB" sz="2000">
                <a:latin typeface="Arial"/>
                <a:cs typeface="Arial"/>
              </a:rPr>
              <a:t>Alcohol and Substance Misuse </a:t>
            </a:r>
            <a:r>
              <a:rPr lang="en-GB" sz="2000">
                <a:latin typeface="Arial"/>
                <a:ea typeface="+mn-lt"/>
                <a:cs typeface="Arial"/>
              </a:rPr>
              <a:t> </a:t>
            </a:r>
            <a:r>
              <a:rPr lang="en-GB" sz="2000">
                <a:ea typeface="+mn-lt"/>
                <a:cs typeface="+mn-lt"/>
                <a:hlinkClick r:id="rId8"/>
              </a:rPr>
              <a:t>Likewise</a:t>
            </a:r>
            <a:endParaRPr lang="en-US" sz="2000">
              <a:latin typeface="Arial"/>
              <a:cs typeface="Arial"/>
            </a:endParaRPr>
          </a:p>
          <a:p>
            <a:pPr marL="285750" indent="-285750">
              <a:buFont typeface="Arial" panose="020B0604020202020204" pitchFamily="34" charset="0"/>
              <a:buChar char="•"/>
            </a:pPr>
            <a:r>
              <a:rPr lang="en-GB" sz="2000">
                <a:latin typeface="Arial"/>
                <a:cs typeface="Arial"/>
              </a:rPr>
              <a:t>PAIRS and Perinatal Mental Health </a:t>
            </a:r>
            <a:r>
              <a:rPr lang="en-GB" sz="2000">
                <a:latin typeface="Arial"/>
                <a:ea typeface="+mn-lt"/>
                <a:cs typeface="Arial"/>
              </a:rPr>
              <a:t> </a:t>
            </a:r>
            <a:r>
              <a:rPr lang="en-GB" sz="2000">
                <a:ea typeface="+mn-lt"/>
                <a:cs typeface="+mn-lt"/>
                <a:hlinkClick r:id="rId9"/>
              </a:rPr>
              <a:t>Parent and infant relationship service (PAIRS) - Resource Library - Sheffield Children's NHS Foundation Trust</a:t>
            </a:r>
            <a:endParaRPr lang="en-US" sz="2000">
              <a:latin typeface="Arial"/>
              <a:cs typeface="Arial"/>
            </a:endParaRPr>
          </a:p>
          <a:p>
            <a:pPr marL="285750" indent="-285750">
              <a:buFont typeface="Arial" panose="020B0604020202020204" pitchFamily="34" charset="0"/>
              <a:buChar char="•"/>
            </a:pPr>
            <a:r>
              <a:rPr lang="en-GB" sz="2000">
                <a:latin typeface="Arial"/>
                <a:cs typeface="Arial"/>
              </a:rPr>
              <a:t>Light Peer Support  </a:t>
            </a:r>
            <a:r>
              <a:rPr lang="en-GB" sz="2000">
                <a:ea typeface="+mn-lt"/>
                <a:cs typeface="+mn-lt"/>
                <a:hlinkClick r:id="rId10"/>
              </a:rPr>
              <a:t>Home | Light Peer Support</a:t>
            </a:r>
            <a:endParaRPr lang="en-US" sz="2000">
              <a:latin typeface="Arial"/>
              <a:cs typeface="Arial"/>
            </a:endParaRPr>
          </a:p>
          <a:p>
            <a:pPr marL="285750" indent="-285750">
              <a:buFont typeface="Arial" panose="020B0604020202020204" pitchFamily="34" charset="0"/>
              <a:buChar char="•"/>
            </a:pPr>
            <a:r>
              <a:rPr lang="en-GB" sz="2000">
                <a:latin typeface="Arial"/>
                <a:cs typeface="Arial"/>
              </a:rPr>
              <a:t> Adult Mental Health Services  </a:t>
            </a:r>
            <a:r>
              <a:rPr lang="en-GB" sz="2000">
                <a:ea typeface="+mn-lt"/>
                <a:cs typeface="+mn-lt"/>
                <a:hlinkClick r:id="rId11"/>
              </a:rPr>
              <a:t>Sheffield Primary and Community Mental Health Service | Sheffield Health and Social Care</a:t>
            </a:r>
            <a:endParaRPr lang="en-US" sz="2000">
              <a:latin typeface="Arial"/>
              <a:cs typeface="Arial"/>
            </a:endParaRPr>
          </a:p>
          <a:p>
            <a:pPr marL="285750" indent="-285750">
              <a:buFont typeface="Arial" panose="020B0604020202020204" pitchFamily="34" charset="0"/>
              <a:buChar char="•"/>
            </a:pPr>
            <a:r>
              <a:rPr lang="en-GB" sz="2000">
                <a:latin typeface="Arial"/>
                <a:cs typeface="Arial"/>
              </a:rPr>
              <a:t>Steel City Dads  </a:t>
            </a:r>
            <a:r>
              <a:rPr lang="en-GB" sz="2000">
                <a:ea typeface="+mn-lt"/>
                <a:cs typeface="+mn-lt"/>
                <a:hlinkClick r:id="rId12"/>
              </a:rPr>
              <a:t>Steel City Dads - Zest</a:t>
            </a:r>
            <a:endParaRPr lang="en-GB"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a:latin typeface="Arial"/>
                <a:cs typeface="Arial"/>
              </a:rPr>
              <a:t>Talking Toddlers </a:t>
            </a:r>
            <a:r>
              <a:rPr lang="en-GB" sz="2000">
                <a:ea typeface="+mn-lt"/>
                <a:cs typeface="+mn-lt"/>
                <a:hlinkClick r:id="rId13"/>
              </a:rPr>
              <a:t>Talking Toddlers - Resource Library - Sheffield Children's NHS Foundation Trust</a:t>
            </a:r>
          </a:p>
          <a:p>
            <a:pPr marL="285750" indent="-285750">
              <a:buFont typeface="Arial" panose="020B0604020202020204" pitchFamily="34" charset="0"/>
              <a:buChar char="•"/>
            </a:pPr>
            <a:r>
              <a:rPr lang="en-GB" sz="2000">
                <a:latin typeface="Arial"/>
                <a:cs typeface="Arial"/>
              </a:rPr>
              <a:t>Family Learning </a:t>
            </a:r>
            <a:r>
              <a:rPr lang="en-GB" sz="2000">
                <a:ea typeface="+mn-lt"/>
                <a:cs typeface="+mn-lt"/>
                <a:hlinkClick r:id="rId14"/>
              </a:rPr>
              <a:t>About the Family, Adult and Community Education Service | Lifelong Learning and Skills</a:t>
            </a:r>
          </a:p>
          <a:p>
            <a:pPr marL="381000" indent="-381000">
              <a:buFont typeface="Arial" panose="020B0604020202020204" pitchFamily="34" charset="0"/>
              <a:buChar char="•"/>
            </a:pPr>
            <a:endParaRPr lang="en-GB" sz="2667">
              <a:latin typeface="Arial" panose="020B0604020202020204" pitchFamily="34" charset="0"/>
              <a:cs typeface="Arial" panose="020B0604020202020204" pitchFamily="34" charset="0"/>
            </a:endParaRPr>
          </a:p>
        </p:txBody>
      </p:sp>
      <p:pic>
        <p:nvPicPr>
          <p:cNvPr id="19" name="Picture 18" descr="A colorful logo with text&#10;&#10;AI-generated content may be incorrect.">
            <a:extLst>
              <a:ext uri="{FF2B5EF4-FFF2-40B4-BE49-F238E27FC236}">
                <a16:creationId xmlns:a16="http://schemas.microsoft.com/office/drawing/2014/main" id="{35F1ADE6-6970-6B74-352E-6EC8D2F95EFA}"/>
              </a:ext>
            </a:extLst>
          </p:cNvPr>
          <p:cNvPicPr>
            <a:picLocks noChangeAspect="1"/>
          </p:cNvPicPr>
          <p:nvPr/>
        </p:nvPicPr>
        <p:blipFill>
          <a:blip r:embed="rId15"/>
          <a:stretch>
            <a:fillRect/>
          </a:stretch>
        </p:blipFill>
        <p:spPr>
          <a:xfrm>
            <a:off x="10429358" y="1268750"/>
            <a:ext cx="1512377" cy="1547087"/>
          </a:xfrm>
          <a:prstGeom prst="rect">
            <a:avLst/>
          </a:prstGeom>
        </p:spPr>
      </p:pic>
    </p:spTree>
    <p:extLst>
      <p:ext uri="{BB962C8B-B14F-4D97-AF65-F5344CB8AC3E}">
        <p14:creationId xmlns:p14="http://schemas.microsoft.com/office/powerpoint/2010/main" val="161133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FBB9B4-AB82-2B31-43AD-17C66693F8B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6779519-14EA-C870-0197-83BBD757EA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61F5E10D-2D0B-2850-A122-FF38A0211B1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C0485F9F-98F1-22ED-31FB-60A1C5CD5035}"/>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5E26340F-D6B7-11C3-9A09-7BA90139F295}"/>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CAAAA5D4-FA8D-5CDC-FBE3-1F50FB6D4285}"/>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AFB1F154-429D-03E6-8A1F-E3AF1BB08D3B}"/>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23254B14-20C9-C4D1-982D-66171F42DD68}"/>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8563D685-E376-7D3A-D855-B4327AED9F39}"/>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485FD011-B38E-2C52-4231-0E4664F33931}"/>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78985D6F-AEAC-8AD9-0A54-0D635EFDBEE7}"/>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18343E49-1A8E-FDDE-E1A9-B9638E9425F7}"/>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A1CF708D-076C-02D3-3772-1DC9F92340F3}"/>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1A9B331A-C2BE-75AE-87E4-D6CEC84B2BDC}"/>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11</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9A7E415C-BFE3-E5FD-5108-8209CC551220}"/>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B8311994-F8D7-12B0-B0E8-F61AF89827A2}"/>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93BD770C-5D95-7C40-2CD8-CD956AA29626}"/>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51F44038-247F-8EB1-BD24-6831582BAE6D}"/>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784FB7E8-8970-DB5D-1242-0620BDB20574}"/>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Sensory Rooms</a:t>
            </a:r>
            <a:endParaRPr lang="en-GB">
              <a:solidFill>
                <a:srgbClr val="8A3F0E"/>
              </a:solidFill>
              <a:cs typeface="Arial"/>
            </a:endParaRPr>
          </a:p>
        </p:txBody>
      </p:sp>
      <p:pic>
        <p:nvPicPr>
          <p:cNvPr id="18" name="Picture 17" descr="A room with a light show&#10;&#10;AI-generated content may be incorrect.">
            <a:extLst>
              <a:ext uri="{FF2B5EF4-FFF2-40B4-BE49-F238E27FC236}">
                <a16:creationId xmlns:a16="http://schemas.microsoft.com/office/drawing/2014/main" id="{8ECB4114-C521-D262-D095-78D6DF2F6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13" y="1302021"/>
            <a:ext cx="3434483" cy="2298413"/>
          </a:xfrm>
          <a:prstGeom prst="rect">
            <a:avLst/>
          </a:prstGeom>
        </p:spPr>
      </p:pic>
      <p:pic>
        <p:nvPicPr>
          <p:cNvPr id="20" name="Picture 19" descr="A blue light on a bed&#10;&#10;AI-generated content may be incorrect.">
            <a:extLst>
              <a:ext uri="{FF2B5EF4-FFF2-40B4-BE49-F238E27FC236}">
                <a16:creationId xmlns:a16="http://schemas.microsoft.com/office/drawing/2014/main" id="{2D6C0080-0CA2-0875-2313-59122B8B0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6337" y="1325386"/>
            <a:ext cx="3395069" cy="2298412"/>
          </a:xfrm>
          <a:prstGeom prst="rect">
            <a:avLst/>
          </a:prstGeom>
        </p:spPr>
      </p:pic>
      <p:pic>
        <p:nvPicPr>
          <p:cNvPr id="26" name="Picture 25" descr="A room with a white box and red pillows&#10;&#10;AI-generated content may be incorrect.">
            <a:extLst>
              <a:ext uri="{FF2B5EF4-FFF2-40B4-BE49-F238E27FC236}">
                <a16:creationId xmlns:a16="http://schemas.microsoft.com/office/drawing/2014/main" id="{F3F0E8DD-DA5B-F125-3224-134C932704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4864" y="1324374"/>
            <a:ext cx="3960000" cy="2640000"/>
          </a:xfrm>
          <a:prstGeom prst="rect">
            <a:avLst/>
          </a:prstGeom>
        </p:spPr>
      </p:pic>
      <p:sp>
        <p:nvSpPr>
          <p:cNvPr id="29" name="TextBox 28">
            <a:extLst>
              <a:ext uri="{FF2B5EF4-FFF2-40B4-BE49-F238E27FC236}">
                <a16:creationId xmlns:a16="http://schemas.microsoft.com/office/drawing/2014/main" id="{797E97D0-2151-F67C-C77C-9C3821125695}"/>
              </a:ext>
            </a:extLst>
          </p:cNvPr>
          <p:cNvSpPr txBox="1"/>
          <p:nvPr/>
        </p:nvSpPr>
        <p:spPr>
          <a:xfrm>
            <a:off x="2875776" y="5193992"/>
            <a:ext cx="6434022" cy="523220"/>
          </a:xfrm>
          <a:prstGeom prst="rect">
            <a:avLst/>
          </a:prstGeom>
          <a:noFill/>
        </p:spPr>
        <p:txBody>
          <a:bodyPr wrap="square">
            <a:spAutoFit/>
          </a:bodyPr>
          <a:lstStyle/>
          <a:p>
            <a:r>
              <a:rPr lang="en-GB" sz="2800">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Family Hub Sensory Spaces | Sheffield</a:t>
            </a:r>
            <a:endParaRPr lang="en-GB" sz="280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93522190-0A22-2EEC-3ABC-5AEBA549A191}"/>
              </a:ext>
            </a:extLst>
          </p:cNvPr>
          <p:cNvSpPr txBox="1"/>
          <p:nvPr/>
        </p:nvSpPr>
        <p:spPr>
          <a:xfrm>
            <a:off x="1181179" y="4166371"/>
            <a:ext cx="9629872" cy="1015663"/>
          </a:xfrm>
          <a:prstGeom prst="rect">
            <a:avLst/>
          </a:prstGeom>
          <a:noFill/>
        </p:spPr>
        <p:txBody>
          <a:bodyPr wrap="square" lIns="91440" tIns="45720" rIns="91440" bIns="45720" rtlCol="0" anchor="t">
            <a:spAutoFit/>
          </a:bodyPr>
          <a:lstStyle/>
          <a:p>
            <a:pPr algn="ctr"/>
            <a:r>
              <a:rPr lang="en-GB" sz="2000" b="1">
                <a:latin typeface="Arial"/>
                <a:cs typeface="Arial"/>
              </a:rPr>
              <a:t>We offer several free sensory rooms across the city </a:t>
            </a:r>
            <a:endParaRPr lang="en-GB" b="1">
              <a:latin typeface="Calibri"/>
              <a:ea typeface="Calibri"/>
              <a:cs typeface="Calibri"/>
            </a:endParaRPr>
          </a:p>
          <a:p>
            <a:pPr algn="ctr"/>
            <a:endParaRPr lang="en-GB" sz="2000" b="1">
              <a:latin typeface="Arial"/>
              <a:cs typeface="Arial"/>
            </a:endParaRPr>
          </a:p>
          <a:p>
            <a:pPr algn="ctr"/>
            <a:r>
              <a:rPr lang="en-GB" sz="2000" b="1">
                <a:latin typeface="Arial"/>
                <a:cs typeface="Arial"/>
              </a:rPr>
              <a:t>To book a Sensory Room please click on the link below</a:t>
            </a:r>
            <a:endParaRPr lang="en-GB" b="1">
              <a:ea typeface="Calibri"/>
              <a:cs typeface="Calibri"/>
            </a:endParaRPr>
          </a:p>
        </p:txBody>
      </p:sp>
      <p:pic>
        <p:nvPicPr>
          <p:cNvPr id="14" name="Picture 13" descr="A colorful logo with text&#10;&#10;AI-generated content may be incorrect.">
            <a:extLst>
              <a:ext uri="{FF2B5EF4-FFF2-40B4-BE49-F238E27FC236}">
                <a16:creationId xmlns:a16="http://schemas.microsoft.com/office/drawing/2014/main" id="{08583766-53DE-707D-68F1-B622CD1A0048}"/>
              </a:ext>
            </a:extLst>
          </p:cNvPr>
          <p:cNvPicPr>
            <a:picLocks noChangeAspect="1"/>
          </p:cNvPicPr>
          <p:nvPr/>
        </p:nvPicPr>
        <p:blipFill>
          <a:blip r:embed="rId7"/>
          <a:stretch>
            <a:fillRect/>
          </a:stretch>
        </p:blipFill>
        <p:spPr>
          <a:xfrm>
            <a:off x="10040024" y="4416744"/>
            <a:ext cx="1512377" cy="1547087"/>
          </a:xfrm>
          <a:prstGeom prst="rect">
            <a:avLst/>
          </a:prstGeom>
        </p:spPr>
      </p:pic>
    </p:spTree>
    <p:extLst>
      <p:ext uri="{BB962C8B-B14F-4D97-AF65-F5344CB8AC3E}">
        <p14:creationId xmlns:p14="http://schemas.microsoft.com/office/powerpoint/2010/main" val="385843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1641917-333B-78E3-C112-00659D45FC3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4CF7BFD-57FF-8011-5CA2-C2D7BF95686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4C2CD250-D17D-083B-437C-70FAD10DA4B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00C66CC5-2E24-467D-2F05-3BFD7F9B980E}"/>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762048FC-9F7B-43FE-3046-48EBB86ED571}"/>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AF65D557-D85D-22C0-E2D2-EEC8E404D5D5}"/>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55752039-0419-7737-8CF6-325B7A2C311F}"/>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0594BAC5-EAEA-0272-0F11-15F78E0B4AFF}"/>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12ED9222-AD6F-0E91-B27F-B6CCADAC1CF1}"/>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4C853D83-D95F-BF29-693A-FAB903CEA968}"/>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5E9896F0-6042-5EDC-0AC0-9B26BDB1D66B}"/>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FF7D910B-6148-017A-9ADD-4C855F76901A}"/>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2D913A68-AB8A-AAF5-8328-38AA2E1B21A5}"/>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C43C72D5-4B26-6FFE-6F78-FEA19A3C2895}"/>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12</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BEB5416A-CEF9-2572-092D-533ED4C84E44}"/>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8EA45974-2028-7F50-FC64-C769C58AA56E}"/>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65EE42BC-6C6B-26A5-80EF-95848B904157}"/>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D885B8A4-4B5B-5D36-952B-A793CE485D3A}"/>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F0DAD73F-AC84-FFC2-DF5B-03CFB0603EDF}"/>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Volunteer Opportunities</a:t>
            </a:r>
            <a:endParaRPr lang="en-GB">
              <a:solidFill>
                <a:srgbClr val="8A3F0E"/>
              </a:solidFill>
              <a:cs typeface="Arial"/>
            </a:endParaRPr>
          </a:p>
        </p:txBody>
      </p:sp>
      <p:sp>
        <p:nvSpPr>
          <p:cNvPr id="14" name="TextBox 13">
            <a:extLst>
              <a:ext uri="{FF2B5EF4-FFF2-40B4-BE49-F238E27FC236}">
                <a16:creationId xmlns:a16="http://schemas.microsoft.com/office/drawing/2014/main" id="{40D0B29D-DB52-7E3C-252F-9557C64884B8}"/>
              </a:ext>
            </a:extLst>
          </p:cNvPr>
          <p:cNvSpPr txBox="1"/>
          <p:nvPr/>
        </p:nvSpPr>
        <p:spPr>
          <a:xfrm>
            <a:off x="847216" y="1576934"/>
            <a:ext cx="9383934" cy="4278094"/>
          </a:xfrm>
          <a:prstGeom prst="rect">
            <a:avLst/>
          </a:prstGeom>
          <a:noFill/>
        </p:spPr>
        <p:txBody>
          <a:bodyPr wrap="square" lIns="91440" tIns="45720" rIns="91440" bIns="45720" rtlCol="0" anchor="t">
            <a:spAutoFit/>
          </a:bodyPr>
          <a:lstStyle/>
          <a:p>
            <a:pPr defTabSz="609630">
              <a:defRPr/>
            </a:pPr>
            <a:endParaRPr lang="en-GB" sz="2400" dirty="0">
              <a:solidFill>
                <a:prstClr val="black"/>
              </a:solidFill>
              <a:latin typeface="Arial"/>
            </a:endParaRPr>
          </a:p>
          <a:p>
            <a:pPr>
              <a:defRPr/>
            </a:pPr>
            <a:r>
              <a:rPr lang="en-GB" sz="2000" b="1" dirty="0">
                <a:latin typeface="Arial"/>
                <a:cs typeface="Arial"/>
              </a:rPr>
              <a:t>     </a:t>
            </a:r>
            <a:r>
              <a:rPr lang="en-GB" sz="2000" b="1" dirty="0">
                <a:latin typeface="Arial"/>
                <a:ea typeface="Calibri"/>
                <a:cs typeface="Arial"/>
              </a:rPr>
              <a:t>We offer several ways to volunteer these are:</a:t>
            </a:r>
          </a:p>
          <a:p>
            <a:pPr marL="304800" indent="-304800">
              <a:buFont typeface="Arial" panose="020B0604020202020204" pitchFamily="34" charset="0"/>
              <a:buChar char="•"/>
              <a:defRPr/>
            </a:pPr>
            <a:r>
              <a:rPr lang="en-GB" sz="2000" dirty="0">
                <a:latin typeface="Arial"/>
                <a:ea typeface="Calibri"/>
                <a:cs typeface="Arial"/>
              </a:rPr>
              <a:t>Community Connectors </a:t>
            </a:r>
          </a:p>
          <a:p>
            <a:pPr marL="304800" indent="-304800">
              <a:buFont typeface="Arial" panose="020B0604020202020204" pitchFamily="34" charset="0"/>
              <a:buChar char="•"/>
              <a:defRPr/>
            </a:pPr>
            <a:r>
              <a:rPr lang="en-GB" sz="2000" dirty="0">
                <a:latin typeface="Arial"/>
                <a:ea typeface="Calibri"/>
                <a:cs typeface="Arial"/>
              </a:rPr>
              <a:t>Empowering Parents Empowering communities </a:t>
            </a:r>
            <a:endParaRPr lang="en-GB" sz="2000" dirty="0">
              <a:latin typeface="Arial" panose="020B0604020202020204" pitchFamily="34" charset="0"/>
              <a:ea typeface="Calibri" panose="020F0502020204030204" pitchFamily="34" charset="0"/>
              <a:cs typeface="Arial" panose="020B0604020202020204" pitchFamily="34" charset="0"/>
            </a:endParaRPr>
          </a:p>
          <a:p>
            <a:pPr marL="304800" indent="-304800">
              <a:buFont typeface="Arial" panose="020B0604020202020204" pitchFamily="34" charset="0"/>
              <a:buChar char="•"/>
              <a:defRPr/>
            </a:pPr>
            <a:r>
              <a:rPr lang="en-GB" sz="2000" dirty="0">
                <a:latin typeface="Arial"/>
                <a:ea typeface="Calibri"/>
                <a:cs typeface="Arial"/>
              </a:rPr>
              <a:t>Doula </a:t>
            </a:r>
          </a:p>
          <a:p>
            <a:pPr marL="304800" indent="-304800">
              <a:buFont typeface="Arial" panose="020B0604020202020204" pitchFamily="34" charset="0"/>
              <a:buChar char="•"/>
              <a:defRPr/>
            </a:pPr>
            <a:r>
              <a:rPr lang="en-GB" sz="2000" dirty="0">
                <a:latin typeface="Arial"/>
                <a:ea typeface="Calibri"/>
                <a:cs typeface="Arial"/>
              </a:rPr>
              <a:t>Infant Feeding Peer Support Volunteer </a:t>
            </a:r>
          </a:p>
          <a:p>
            <a:pPr marL="304800" indent="-304800">
              <a:buFont typeface="Arial" panose="020B0604020202020204" pitchFamily="34" charset="0"/>
              <a:buChar char="•"/>
              <a:defRPr/>
            </a:pPr>
            <a:r>
              <a:rPr lang="en-GB" sz="2000" dirty="0">
                <a:latin typeface="Arial"/>
                <a:ea typeface="Calibri"/>
                <a:cs typeface="Arial"/>
              </a:rPr>
              <a:t>Volunteering with our Family Hub Network partners </a:t>
            </a:r>
          </a:p>
          <a:p>
            <a:pPr marL="304800" indent="-304800">
              <a:buFont typeface="Arial" panose="020B0604020202020204" pitchFamily="34" charset="0"/>
              <a:buChar char="•"/>
              <a:defRPr/>
            </a:pPr>
            <a:endParaRPr lang="en-GB" sz="2000" dirty="0">
              <a:latin typeface="Arial"/>
              <a:ea typeface="Calibri"/>
              <a:cs typeface="Arial"/>
            </a:endParaRPr>
          </a:p>
          <a:p>
            <a:pPr>
              <a:defRPr/>
            </a:pPr>
            <a:r>
              <a:rPr lang="en-GB" sz="2000" dirty="0">
                <a:latin typeface="Arial"/>
                <a:ea typeface="Calibri"/>
                <a:cs typeface="Arial"/>
              </a:rPr>
              <a:t>If you wish to become a Volunteer, please follow the link below:</a:t>
            </a:r>
          </a:p>
          <a:p>
            <a:pPr>
              <a:defRPr/>
            </a:pPr>
            <a:endParaRPr lang="en-GB" sz="2000" dirty="0">
              <a:latin typeface="Arial"/>
              <a:ea typeface="Calibri"/>
              <a:cs typeface="Arial"/>
            </a:endParaRPr>
          </a:p>
          <a:p>
            <a:pPr>
              <a:defRPr/>
            </a:pPr>
            <a:r>
              <a:rPr lang="en-GB" sz="2000" dirty="0">
                <a:latin typeface="Arial"/>
                <a:cs typeface="Arial"/>
                <a:hlinkClick r:id="rId3"/>
              </a:rPr>
              <a:t>Family Hub volunteer opportunities | Sheffield</a:t>
            </a:r>
            <a:endParaRPr lang="en-GB" sz="2000" dirty="0">
              <a:solidFill>
                <a:srgbClr val="FF0000"/>
              </a:solidFill>
              <a:latin typeface="Arial"/>
              <a:cs typeface="Arial"/>
            </a:endParaRPr>
          </a:p>
          <a:p>
            <a:pPr marL="304800" indent="-304800">
              <a:buFont typeface="Arial" panose="020B0604020202020204" pitchFamily="34" charset="0"/>
              <a:buChar char="•"/>
              <a:defRPr/>
            </a:pPr>
            <a:endParaRPr lang="en-GB" sz="2400" dirty="0">
              <a:solidFill>
                <a:prstClr val="black"/>
              </a:solidFill>
              <a:latin typeface="Arial"/>
              <a:cs typeface="Arial"/>
            </a:endParaRPr>
          </a:p>
          <a:p>
            <a:pPr marL="304800" indent="-304800" defTabSz="609630">
              <a:buFont typeface="Arial" panose="020B0604020202020204" pitchFamily="34" charset="0"/>
              <a:buChar char="•"/>
              <a:defRPr/>
            </a:pPr>
            <a:endParaRPr lang="en-GB" sz="2400" dirty="0">
              <a:solidFill>
                <a:prstClr val="black"/>
              </a:solidFill>
              <a:latin typeface="Arial"/>
              <a:cs typeface="Arial"/>
            </a:endParaRPr>
          </a:p>
        </p:txBody>
      </p:sp>
      <p:pic>
        <p:nvPicPr>
          <p:cNvPr id="18" name="Picture 17" descr="A colorful logo with text&#10;&#10;AI-generated content may be incorrect.">
            <a:extLst>
              <a:ext uri="{FF2B5EF4-FFF2-40B4-BE49-F238E27FC236}">
                <a16:creationId xmlns:a16="http://schemas.microsoft.com/office/drawing/2014/main" id="{FD170945-B81A-655D-4056-66F80B0FC5BB}"/>
              </a:ext>
            </a:extLst>
          </p:cNvPr>
          <p:cNvPicPr>
            <a:picLocks noChangeAspect="1"/>
          </p:cNvPicPr>
          <p:nvPr/>
        </p:nvPicPr>
        <p:blipFill>
          <a:blip r:embed="rId4"/>
          <a:stretch>
            <a:fillRect/>
          </a:stretch>
        </p:blipFill>
        <p:spPr>
          <a:xfrm>
            <a:off x="8997364" y="3940630"/>
            <a:ext cx="2180965" cy="2231020"/>
          </a:xfrm>
          <a:prstGeom prst="rect">
            <a:avLst/>
          </a:prstGeom>
        </p:spPr>
      </p:pic>
    </p:spTree>
    <p:extLst>
      <p:ext uri="{BB962C8B-B14F-4D97-AF65-F5344CB8AC3E}">
        <p14:creationId xmlns:p14="http://schemas.microsoft.com/office/powerpoint/2010/main" val="108477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D067202-B365-99FF-DED2-5A11AF8ED19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0EF45D7-E93F-707E-F08A-838246AE9B5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E376D5B1-7E33-EDFB-C178-737ECD6A995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7EAFEF11-7F67-C9EE-6470-2DBEFD7ADED2}"/>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0E0F2B38-67D8-D140-3510-8DE7CA87AE09}"/>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521DF8F2-3D8E-1E79-AB56-26FACE131980}"/>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80990158-8734-BE49-F0FC-49C72E1A5FC8}"/>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BC52CF31-829E-B50C-F2C5-46E11BA240EB}"/>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3050C11C-376E-E617-AF81-BEAA77FDC022}"/>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1254C1A3-B9C2-A705-C5A7-C59B39F6ACB4}"/>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0736198B-95E5-0288-D904-7A94FF3F5308}"/>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314ED262-8CEB-31EA-8F2E-00DA3D2560D4}"/>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6186B0DB-A842-0B9C-2288-E78D24955224}"/>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8D4FDDE1-2D8D-E9CC-EDA7-853956ACDC28}"/>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13</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356F37A5-F336-5049-2DB5-10E9262734E6}"/>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F01B2083-4D5C-F7B5-E188-669F6F2D02DE}"/>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A584CC93-0B45-0BF0-2D24-4DCC3A259309}"/>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C194314E-58DA-200E-E447-F11E6F05B436}"/>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FF7852CE-43EA-C807-9972-7704A377C955}"/>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Ways families feedback</a:t>
            </a:r>
            <a:endParaRPr lang="en-GB">
              <a:solidFill>
                <a:srgbClr val="8A3F0E"/>
              </a:solidFill>
              <a:cs typeface="Arial"/>
            </a:endParaRPr>
          </a:p>
        </p:txBody>
      </p:sp>
      <p:sp>
        <p:nvSpPr>
          <p:cNvPr id="18" name="TextBox 17">
            <a:extLst>
              <a:ext uri="{FF2B5EF4-FFF2-40B4-BE49-F238E27FC236}">
                <a16:creationId xmlns:a16="http://schemas.microsoft.com/office/drawing/2014/main" id="{89101889-147E-309B-E534-2D787AD13F03}"/>
              </a:ext>
            </a:extLst>
          </p:cNvPr>
          <p:cNvSpPr txBox="1"/>
          <p:nvPr/>
        </p:nvSpPr>
        <p:spPr>
          <a:xfrm>
            <a:off x="1120617" y="1109630"/>
            <a:ext cx="9677631" cy="5191871"/>
          </a:xfrm>
          <a:prstGeom prst="rect">
            <a:avLst/>
          </a:prstGeom>
          <a:noFill/>
        </p:spPr>
        <p:txBody>
          <a:bodyPr wrap="square" lIns="91440" tIns="45720" rIns="91440" bIns="45720" anchor="t">
            <a:spAutoFit/>
          </a:bodyPr>
          <a:lstStyle/>
          <a:p>
            <a:pPr>
              <a:lnSpc>
                <a:spcPct val="107000"/>
              </a:lnSpc>
              <a:spcAft>
                <a:spcPts val="800"/>
              </a:spcAft>
            </a:pPr>
            <a:r>
              <a:rPr lang="en-GB" sz="2000" b="1" kern="100" dirty="0">
                <a:latin typeface="Arial"/>
                <a:ea typeface="Aptos" panose="020B0004020202020204" pitchFamily="34" charset="0"/>
                <a:cs typeface="Arial"/>
              </a:rPr>
              <a:t>Parent Carer Panel: </a:t>
            </a:r>
            <a:r>
              <a:rPr lang="en-GB" sz="2000" kern="100" dirty="0">
                <a:latin typeface="Arial"/>
                <a:ea typeface="Aptos" panose="020B0004020202020204" pitchFamily="34" charset="0"/>
                <a:cs typeface="Arial"/>
              </a:rPr>
              <a:t>Parents of children aged 0-2 can join our Parent Carer Panel and share their experiences of being a parent and accessing services, the views and experiences are then used in shaping and designing services.  </a:t>
            </a:r>
            <a:endParaRPr lang="en-GB" sz="2000" b="1" kern="100" dirty="0">
              <a:latin typeface="Arial" panose="020B0604020202020204" pitchFamily="34" charset="0"/>
              <a:cs typeface="Arial" panose="020B0604020202020204" pitchFamily="34" charset="0"/>
            </a:endParaRPr>
          </a:p>
          <a:p>
            <a:pPr>
              <a:lnSpc>
                <a:spcPct val="107000"/>
              </a:lnSpc>
              <a:spcAft>
                <a:spcPts val="800"/>
              </a:spcAft>
            </a:pPr>
            <a:r>
              <a:rPr lang="en-GB" sz="2000" dirty="0">
                <a:hlinkClick r:id="rId3"/>
              </a:rPr>
              <a:t>Parent and Carer Panels | Sheffield</a:t>
            </a:r>
            <a:endParaRPr lang="en-GB" sz="2000" b="1" kern="100" dirty="0">
              <a:solidFill>
                <a:prstClr val="black"/>
              </a:solidFill>
              <a:latin typeface="Arial" panose="020B0604020202020204" pitchFamily="34" charset="0"/>
              <a:cs typeface="Arial" panose="020B0604020202020204" pitchFamily="34" charset="0"/>
            </a:endParaRPr>
          </a:p>
          <a:p>
            <a:pPr>
              <a:lnSpc>
                <a:spcPct val="107000"/>
              </a:lnSpc>
              <a:spcAft>
                <a:spcPts val="800"/>
              </a:spcAft>
            </a:pPr>
            <a:r>
              <a:rPr lang="en-GB" sz="2000" b="1" kern="100" dirty="0">
                <a:latin typeface="Arial"/>
                <a:ea typeface="Aptos" panose="020B0004020202020204" pitchFamily="34" charset="0"/>
                <a:cs typeface="Arial"/>
              </a:rPr>
              <a:t>General Feedback: </a:t>
            </a:r>
            <a:r>
              <a:rPr lang="en-GB" sz="2000" kern="100" dirty="0">
                <a:latin typeface="Arial"/>
                <a:ea typeface="Aptos" panose="020B0004020202020204" pitchFamily="34" charset="0"/>
                <a:cs typeface="Arial"/>
              </a:rPr>
              <a:t>Parents and carers can give general feedback about their experience of Family Hubs these are circulated monthly on our social media pages.</a:t>
            </a:r>
          </a:p>
          <a:p>
            <a:pPr>
              <a:lnSpc>
                <a:spcPct val="107000"/>
              </a:lnSpc>
              <a:spcAft>
                <a:spcPts val="800"/>
              </a:spcAft>
            </a:pPr>
            <a:r>
              <a:rPr lang="en-GB" sz="2000" b="1" kern="100" dirty="0">
                <a:latin typeface="Arial"/>
                <a:ea typeface="Aptos" panose="020B0004020202020204" pitchFamily="34" charset="0"/>
                <a:cs typeface="Arial"/>
              </a:rPr>
              <a:t>Feedback Boxes: </a:t>
            </a:r>
            <a:r>
              <a:rPr lang="en-GB" sz="2000" kern="100" dirty="0">
                <a:latin typeface="Arial"/>
                <a:ea typeface="Aptos" panose="020B0004020202020204" pitchFamily="34" charset="0"/>
                <a:cs typeface="Arial"/>
              </a:rPr>
              <a:t>There are Feedback boxes in each of the Family Hubs and Community Network Sites. A simple yes/ no question to gather further feedback in volume on a variety of topics.</a:t>
            </a:r>
          </a:p>
          <a:p>
            <a:pPr>
              <a:lnSpc>
                <a:spcPct val="107000"/>
              </a:lnSpc>
              <a:spcAft>
                <a:spcPts val="800"/>
              </a:spcAft>
            </a:pPr>
            <a:r>
              <a:rPr lang="en-GB" sz="2000" b="1" kern="100" dirty="0">
                <a:latin typeface="Arial"/>
                <a:ea typeface="Aptos" panose="020B0004020202020204" pitchFamily="34" charset="0"/>
                <a:cs typeface="Arial"/>
              </a:rPr>
              <a:t>Activity Feedback: </a:t>
            </a:r>
            <a:r>
              <a:rPr lang="en-GB" sz="2000" kern="100" dirty="0">
                <a:latin typeface="Arial"/>
                <a:ea typeface="Aptos" panose="020B0004020202020204" pitchFamily="34" charset="0"/>
                <a:cs typeface="Arial"/>
              </a:rPr>
              <a:t>Parents who attend groups or activities will be asked regularly to complete Feedback forms (Questionnaires) which ask about things like satisfaction and experience.</a:t>
            </a:r>
          </a:p>
          <a:p>
            <a:pPr>
              <a:lnSpc>
                <a:spcPct val="107000"/>
              </a:lnSpc>
              <a:spcAft>
                <a:spcPts val="800"/>
              </a:spcAft>
            </a:pPr>
            <a:r>
              <a:rPr lang="en-GB" sz="2000" b="1" kern="100" dirty="0">
                <a:latin typeface="Arial"/>
                <a:ea typeface="Aptos" panose="020B0004020202020204" pitchFamily="34" charset="0"/>
                <a:cs typeface="Arial"/>
              </a:rPr>
              <a:t>Parent Representation on Governance meetings: </a:t>
            </a:r>
            <a:r>
              <a:rPr lang="en-GB" sz="2000" kern="100" dirty="0">
                <a:latin typeface="Arial"/>
                <a:ea typeface="Aptos" panose="020B0004020202020204" pitchFamily="34" charset="0"/>
                <a:cs typeface="Arial"/>
              </a:rPr>
              <a:t>There is opportunity for parents to  take part in these.</a:t>
            </a:r>
          </a:p>
        </p:txBody>
      </p:sp>
      <p:pic>
        <p:nvPicPr>
          <p:cNvPr id="14" name="Picture 13" descr="A colorful logo with text&#10;&#10;AI-generated content may be incorrect.">
            <a:extLst>
              <a:ext uri="{FF2B5EF4-FFF2-40B4-BE49-F238E27FC236}">
                <a16:creationId xmlns:a16="http://schemas.microsoft.com/office/drawing/2014/main" id="{8E09C2CA-5EDB-7153-5D43-09FFF84BA7F1}"/>
              </a:ext>
            </a:extLst>
          </p:cNvPr>
          <p:cNvPicPr>
            <a:picLocks noChangeAspect="1"/>
          </p:cNvPicPr>
          <p:nvPr/>
        </p:nvPicPr>
        <p:blipFill>
          <a:blip r:embed="rId4"/>
          <a:stretch>
            <a:fillRect/>
          </a:stretch>
        </p:blipFill>
        <p:spPr>
          <a:xfrm>
            <a:off x="9855096" y="4802663"/>
            <a:ext cx="1512377" cy="1547087"/>
          </a:xfrm>
          <a:prstGeom prst="rect">
            <a:avLst/>
          </a:prstGeom>
        </p:spPr>
      </p:pic>
    </p:spTree>
    <p:extLst>
      <p:ext uri="{BB962C8B-B14F-4D97-AF65-F5344CB8AC3E}">
        <p14:creationId xmlns:p14="http://schemas.microsoft.com/office/powerpoint/2010/main" val="212885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605770-A656-4B29-1CA7-F3B2A191A17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F27B8AF-5B9D-409F-513A-D7E31B6CE35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0A572241-E075-7903-40FA-36D0FC96F3A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3355A5BA-BBEE-F04D-84E1-E3435C43A575}"/>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FF4158AE-F133-DA5C-D574-1C976CB261B4}"/>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A0C9F3D6-A1BB-D364-A1A1-82789A324585}"/>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1F58C492-01AD-FA82-169A-85800A283266}"/>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0C152A8F-FD45-4F2F-5788-13C066F5AA64}"/>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5CAEDCCD-ED7C-3F10-E800-C0A2D0D5E79C}"/>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74B17718-97CF-190A-9E17-2A80EA103FD6}"/>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15" name="object 14">
            <a:extLst>
              <a:ext uri="{FF2B5EF4-FFF2-40B4-BE49-F238E27FC236}">
                <a16:creationId xmlns:a16="http://schemas.microsoft.com/office/drawing/2014/main" id="{96A2EC98-E25A-73A3-DC2D-0360069E2C0C}"/>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ABF30B52-5247-8269-82B8-7853F9A3CA20}"/>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73AF66ED-7C30-07AC-A922-FA992090336A}"/>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14</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587AACEC-396B-C23B-29DB-8C28902F0578}"/>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6221C795-B8D4-99A3-2EB1-08C3E7782BE2}"/>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E55ECC25-C05B-ACD6-03B6-7EC4711FBA40}"/>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1AAA1DB6-FD16-F30A-8146-95B68167BE82}"/>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BE970BC4-6012-3B97-5083-7BB89A544B39}"/>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Professional Feedback</a:t>
            </a:r>
            <a:endParaRPr lang="en-GB">
              <a:solidFill>
                <a:srgbClr val="8A3F0E"/>
              </a:solidFill>
              <a:cs typeface="Arial"/>
            </a:endParaRPr>
          </a:p>
        </p:txBody>
      </p:sp>
      <p:sp>
        <p:nvSpPr>
          <p:cNvPr id="18" name="TextBox 17">
            <a:extLst>
              <a:ext uri="{FF2B5EF4-FFF2-40B4-BE49-F238E27FC236}">
                <a16:creationId xmlns:a16="http://schemas.microsoft.com/office/drawing/2014/main" id="{39938D63-3C1E-F20A-4152-9599DC60B074}"/>
              </a:ext>
            </a:extLst>
          </p:cNvPr>
          <p:cNvSpPr txBox="1"/>
          <p:nvPr/>
        </p:nvSpPr>
        <p:spPr>
          <a:xfrm>
            <a:off x="1253139" y="1219864"/>
            <a:ext cx="9594504" cy="7103163"/>
          </a:xfrm>
          <a:prstGeom prst="rect">
            <a:avLst/>
          </a:prstGeom>
          <a:noFill/>
        </p:spPr>
        <p:txBody>
          <a:bodyPr wrap="square" lIns="91440" tIns="45720" rIns="91440" bIns="45720" anchor="t">
            <a:spAutoFit/>
          </a:bodyPr>
          <a:lstStyle/>
          <a:p>
            <a:pPr>
              <a:lnSpc>
                <a:spcPct val="107000"/>
              </a:lnSpc>
              <a:spcAft>
                <a:spcPts val="800"/>
              </a:spcAft>
            </a:pPr>
            <a:endParaRPr lang="en-GB" sz="2000" kern="100">
              <a:latin typeface="Arial"/>
              <a:ea typeface="Aptos" panose="020B0004020202020204" pitchFamily="34" charset="0"/>
              <a:cs typeface="Arial"/>
            </a:endParaRPr>
          </a:p>
          <a:p>
            <a:pPr>
              <a:lnSpc>
                <a:spcPct val="107000"/>
              </a:lnSpc>
              <a:spcAft>
                <a:spcPts val="800"/>
              </a:spcAft>
            </a:pPr>
            <a:r>
              <a:rPr lang="en-GB" sz="2000" kern="100">
                <a:latin typeface="Arial"/>
                <a:ea typeface="Aptos" panose="020B0004020202020204" pitchFamily="34" charset="0"/>
                <a:cs typeface="Arial"/>
              </a:rPr>
              <a:t>We also welcome feedback from professionals.  You can do this by contacting your Locality Family Hub Co-Ordinator on the following numbers or by email at Sheffieldfamilyhubs@sheffield.gov.uk</a:t>
            </a:r>
            <a:endParaRPr lang="en-GB"/>
          </a:p>
          <a:p>
            <a:pPr>
              <a:lnSpc>
                <a:spcPct val="107000"/>
              </a:lnSpc>
              <a:spcAft>
                <a:spcPts val="800"/>
              </a:spcAft>
            </a:pPr>
            <a:r>
              <a:rPr lang="en-GB" sz="2000" b="1" kern="100">
                <a:latin typeface="Arial"/>
                <a:ea typeface="Aptos" panose="020B0004020202020204" pitchFamily="34" charset="0"/>
                <a:cs typeface="Arial"/>
              </a:rPr>
              <a:t>Early Days             </a:t>
            </a:r>
            <a:r>
              <a:rPr lang="en-GB" sz="2000" kern="100">
                <a:latin typeface="Arial"/>
                <a:ea typeface="Aptos" panose="020B0004020202020204" pitchFamily="34" charset="0"/>
                <a:cs typeface="Arial"/>
              </a:rPr>
              <a:t>0114 273</a:t>
            </a:r>
            <a:r>
              <a:rPr lang="en-GB" sz="2000" b="1" kern="100">
                <a:latin typeface="Arial"/>
                <a:ea typeface="Aptos" panose="020B0004020202020204" pitchFamily="34" charset="0"/>
                <a:cs typeface="Arial"/>
              </a:rPr>
              <a:t> </a:t>
            </a:r>
            <a:r>
              <a:rPr lang="en-GB" sz="2000" kern="100">
                <a:latin typeface="Arial"/>
                <a:ea typeface="Aptos" panose="020B0004020202020204" pitchFamily="34" charset="0"/>
                <a:cs typeface="Arial"/>
              </a:rPr>
              <a:t>4916</a:t>
            </a:r>
          </a:p>
          <a:p>
            <a:pPr>
              <a:lnSpc>
                <a:spcPct val="107000"/>
              </a:lnSpc>
              <a:spcAft>
                <a:spcPts val="800"/>
              </a:spcAft>
            </a:pPr>
            <a:r>
              <a:rPr lang="en-GB" sz="2000" b="1" kern="100">
                <a:latin typeface="Arial"/>
                <a:ea typeface="Aptos" panose="020B0004020202020204" pitchFamily="34" charset="0"/>
                <a:cs typeface="Arial"/>
              </a:rPr>
              <a:t>First Start              </a:t>
            </a:r>
            <a:r>
              <a:rPr lang="en-GB" sz="2000" kern="100">
                <a:latin typeface="Arial"/>
                <a:ea typeface="Aptos" panose="020B0004020202020204" pitchFamily="34" charset="0"/>
                <a:cs typeface="Arial"/>
              </a:rPr>
              <a:t>0114 203 9307</a:t>
            </a:r>
            <a:endParaRPr lang="en-GB" sz="2000" kern="10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2000" b="1" kern="100">
                <a:latin typeface="Arial"/>
                <a:ea typeface="Aptos" panose="020B0004020202020204" pitchFamily="34" charset="0"/>
                <a:cs typeface="Arial"/>
              </a:rPr>
              <a:t>Darnall                   </a:t>
            </a:r>
            <a:r>
              <a:rPr lang="en-GB" sz="2000" kern="100">
                <a:latin typeface="Arial"/>
                <a:ea typeface="Aptos" panose="020B0004020202020204" pitchFamily="34" charset="0"/>
                <a:cs typeface="Arial"/>
              </a:rPr>
              <a:t>0114 273 5008</a:t>
            </a:r>
          </a:p>
          <a:p>
            <a:pPr>
              <a:lnSpc>
                <a:spcPct val="107000"/>
              </a:lnSpc>
              <a:spcAft>
                <a:spcPts val="800"/>
              </a:spcAft>
            </a:pPr>
            <a:r>
              <a:rPr lang="en-GB" sz="2000" b="1" kern="100" err="1">
                <a:latin typeface="Arial"/>
                <a:ea typeface="Aptos" panose="020B0004020202020204" pitchFamily="34" charset="0"/>
                <a:cs typeface="Arial"/>
              </a:rPr>
              <a:t>Shortbrook</a:t>
            </a:r>
            <a:r>
              <a:rPr lang="en-GB" sz="2000" b="1" kern="100">
                <a:latin typeface="Arial"/>
                <a:ea typeface="Aptos" panose="020B0004020202020204" pitchFamily="34" charset="0"/>
                <a:cs typeface="Arial"/>
              </a:rPr>
              <a:t>           </a:t>
            </a:r>
            <a:r>
              <a:rPr lang="en-GB" sz="2000" kern="100">
                <a:latin typeface="Arial"/>
                <a:ea typeface="Aptos" panose="020B0004020202020204" pitchFamily="34" charset="0"/>
                <a:cs typeface="Arial"/>
              </a:rPr>
              <a:t> 0114 205 3635</a:t>
            </a:r>
          </a:p>
          <a:p>
            <a:pPr>
              <a:lnSpc>
                <a:spcPct val="107000"/>
              </a:lnSpc>
              <a:spcAft>
                <a:spcPts val="800"/>
              </a:spcAft>
            </a:pPr>
            <a:r>
              <a:rPr lang="en-GB" sz="2000" b="1" kern="100">
                <a:latin typeface="Arial"/>
                <a:ea typeface="Aptos" panose="020B0004020202020204" pitchFamily="34" charset="0"/>
                <a:cs typeface="Arial"/>
              </a:rPr>
              <a:t>Sharrow                 </a:t>
            </a:r>
            <a:r>
              <a:rPr lang="en-GB" sz="2000" kern="100">
                <a:latin typeface="Arial"/>
                <a:ea typeface="Aptos" panose="020B0004020202020204" pitchFamily="34" charset="0"/>
                <a:cs typeface="Arial"/>
              </a:rPr>
              <a:t>0114 205 3471</a:t>
            </a:r>
          </a:p>
          <a:p>
            <a:pPr>
              <a:lnSpc>
                <a:spcPct val="107000"/>
              </a:lnSpc>
              <a:spcAft>
                <a:spcPts val="800"/>
              </a:spcAft>
            </a:pPr>
            <a:r>
              <a:rPr lang="en-GB" sz="2000" b="1" kern="100">
                <a:latin typeface="Arial"/>
                <a:ea typeface="Aptos" panose="020B0004020202020204" pitchFamily="34" charset="0"/>
                <a:cs typeface="Arial"/>
              </a:rPr>
              <a:t>Valley Park            </a:t>
            </a:r>
            <a:r>
              <a:rPr lang="en-GB" sz="2000" kern="100">
                <a:latin typeface="Arial"/>
                <a:ea typeface="Aptos" panose="020B0004020202020204" pitchFamily="34" charset="0"/>
                <a:cs typeface="Arial"/>
              </a:rPr>
              <a:t>No current telephone number</a:t>
            </a:r>
          </a:p>
          <a:p>
            <a:pPr>
              <a:lnSpc>
                <a:spcPct val="107000"/>
              </a:lnSpc>
              <a:spcAft>
                <a:spcPts val="800"/>
              </a:spcAft>
            </a:pPr>
            <a:r>
              <a:rPr lang="en-GB" sz="2000" b="1" kern="100">
                <a:latin typeface="Arial"/>
                <a:ea typeface="Aptos" panose="020B0004020202020204" pitchFamily="34" charset="0"/>
                <a:cs typeface="Arial"/>
              </a:rPr>
              <a:t>Primrose               </a:t>
            </a:r>
            <a:r>
              <a:rPr lang="en-GB" sz="2000" kern="100">
                <a:latin typeface="Arial"/>
                <a:ea typeface="Aptos" panose="020B0004020202020204" pitchFamily="34" charset="0"/>
                <a:cs typeface="Arial"/>
              </a:rPr>
              <a:t>0114 205 2723</a:t>
            </a:r>
          </a:p>
          <a:p>
            <a:pPr>
              <a:lnSpc>
                <a:spcPct val="107000"/>
              </a:lnSpc>
              <a:spcAft>
                <a:spcPts val="800"/>
              </a:spcAft>
            </a:pPr>
            <a:r>
              <a:rPr lang="en-GB" sz="2000" b="1" kern="100">
                <a:latin typeface="Arial"/>
                <a:ea typeface="Aptos" panose="020B0004020202020204" pitchFamily="34" charset="0"/>
                <a:cs typeface="Arial"/>
              </a:rPr>
              <a:t>Family Hubs Main Number </a:t>
            </a:r>
            <a:r>
              <a:rPr lang="en-GB" sz="2000" kern="100">
                <a:latin typeface="Arial"/>
                <a:ea typeface="Aptos" panose="020B0004020202020204" pitchFamily="34" charset="0"/>
                <a:cs typeface="Arial"/>
              </a:rPr>
              <a:t>0114 2735665</a:t>
            </a:r>
            <a:endParaRPr lang="en-GB" sz="2000" kern="10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2000" kern="10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2000" kern="10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2000" b="1" kern="10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2000" kern="10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2000" kern="100">
              <a:latin typeface="Arial" panose="020B0604020202020204" pitchFamily="34" charset="0"/>
              <a:ea typeface="Aptos" panose="020B0004020202020204" pitchFamily="34" charset="0"/>
              <a:cs typeface="Arial" panose="020B0604020202020204" pitchFamily="34" charset="0"/>
            </a:endParaRPr>
          </a:p>
        </p:txBody>
      </p:sp>
      <p:pic>
        <p:nvPicPr>
          <p:cNvPr id="14" name="Picture 13" descr="A colorful logo with text&#10;&#10;AI-generated content may be incorrect.">
            <a:extLst>
              <a:ext uri="{FF2B5EF4-FFF2-40B4-BE49-F238E27FC236}">
                <a16:creationId xmlns:a16="http://schemas.microsoft.com/office/drawing/2014/main" id="{D80B2779-C14D-1803-F709-1304444545FA}"/>
              </a:ext>
            </a:extLst>
          </p:cNvPr>
          <p:cNvPicPr>
            <a:picLocks noChangeAspect="1"/>
          </p:cNvPicPr>
          <p:nvPr/>
        </p:nvPicPr>
        <p:blipFill>
          <a:blip r:embed="rId3"/>
          <a:stretch>
            <a:fillRect/>
          </a:stretch>
        </p:blipFill>
        <p:spPr>
          <a:xfrm>
            <a:off x="9665952" y="4541435"/>
            <a:ext cx="1512377" cy="1547087"/>
          </a:xfrm>
          <a:prstGeom prst="rect">
            <a:avLst/>
          </a:prstGeom>
        </p:spPr>
      </p:pic>
    </p:spTree>
    <p:extLst>
      <p:ext uri="{BB962C8B-B14F-4D97-AF65-F5344CB8AC3E}">
        <p14:creationId xmlns:p14="http://schemas.microsoft.com/office/powerpoint/2010/main" val="3047505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4EF9084-A5AE-05C8-F875-80DEF136A98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A4A7C90-0296-11A2-3C60-73005A6C5F6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1DB79ECB-B199-F0E7-6440-BB696F38A85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2AF5ED40-572B-BDE4-C156-C9794E828DBE}"/>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D3B3AACE-A1F8-E6BF-0C16-6A02407788C7}"/>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46C46BA7-E695-83BE-4B38-77C05AEC4FAB}"/>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43AA591B-E064-3215-5E63-CC7C70EC4253}"/>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E7D47AE2-E99D-7B93-AAB3-83B5A6BD689B}"/>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2DC07544-1C0D-98C4-2C11-BEB7BDCC2ABF}"/>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6F49331F-28F8-B04D-AF33-D51EF261B319}"/>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A29EFC72-5708-5144-C951-69DF7775E732}"/>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297D9E6F-0784-4D1A-EEAF-6C5ADBAA558D}"/>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8A46FFED-B473-A779-C1A8-799C60653F49}"/>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479826FB-7673-068D-2B0C-DDF90B427096}"/>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15</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4502CD31-E4FE-01E8-6D54-0C87DA8825D8}"/>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8862D40F-9C2B-1649-FE7E-0D91FDE277E0}"/>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FB130DC7-2DB5-253E-9B91-DFF346BA1334}"/>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6718D22C-75D7-D344-F5AF-5EC988B0415E}"/>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BA3664C7-7479-1257-6735-70C89A7D0566}"/>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Sheffield Directory</a:t>
            </a:r>
            <a:endParaRPr lang="en-GB">
              <a:solidFill>
                <a:srgbClr val="8A3F0E"/>
              </a:solidFill>
              <a:cs typeface="Arial"/>
            </a:endParaRPr>
          </a:p>
        </p:txBody>
      </p:sp>
      <p:pic>
        <p:nvPicPr>
          <p:cNvPr id="13" name="Picture 12" descr="A screenshot of a website&#10;&#10;AI-generated content may be incorrect.">
            <a:extLst>
              <a:ext uri="{FF2B5EF4-FFF2-40B4-BE49-F238E27FC236}">
                <a16:creationId xmlns:a16="http://schemas.microsoft.com/office/drawing/2014/main" id="{4177538C-C6D6-359C-8D08-93D95DBBFDBF}"/>
              </a:ext>
            </a:extLst>
          </p:cNvPr>
          <p:cNvPicPr>
            <a:picLocks noChangeAspect="1"/>
          </p:cNvPicPr>
          <p:nvPr/>
        </p:nvPicPr>
        <p:blipFill>
          <a:blip r:embed="rId3"/>
          <a:stretch>
            <a:fillRect/>
          </a:stretch>
        </p:blipFill>
        <p:spPr>
          <a:xfrm>
            <a:off x="2286000" y="1366838"/>
            <a:ext cx="7620000" cy="4124325"/>
          </a:xfrm>
          <a:prstGeom prst="rect">
            <a:avLst/>
          </a:prstGeom>
        </p:spPr>
      </p:pic>
      <p:sp>
        <p:nvSpPr>
          <p:cNvPr id="14" name="TextBox 13">
            <a:extLst>
              <a:ext uri="{FF2B5EF4-FFF2-40B4-BE49-F238E27FC236}">
                <a16:creationId xmlns:a16="http://schemas.microsoft.com/office/drawing/2014/main" id="{9C5B29B0-304D-8726-4BA8-948E43EF9840}"/>
              </a:ext>
            </a:extLst>
          </p:cNvPr>
          <p:cNvSpPr txBox="1"/>
          <p:nvPr/>
        </p:nvSpPr>
        <p:spPr>
          <a:xfrm>
            <a:off x="4502727" y="5486399"/>
            <a:ext cx="51538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u="sng" baseline="-25000">
                <a:solidFill>
                  <a:srgbClr val="0000FF"/>
                </a:solidFill>
                <a:latin typeface="Arial"/>
                <a:cs typeface="Segoe UI"/>
                <a:hlinkClick r:id="rId4"/>
              </a:rPr>
              <a:t>Home Page | Sheffield</a:t>
            </a:r>
            <a:endParaRPr lang="en-GB"/>
          </a:p>
        </p:txBody>
      </p:sp>
    </p:spTree>
    <p:extLst>
      <p:ext uri="{BB962C8B-B14F-4D97-AF65-F5344CB8AC3E}">
        <p14:creationId xmlns:p14="http://schemas.microsoft.com/office/powerpoint/2010/main" val="147884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4EF9084-A5AE-05C8-F875-80DEF136A98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A4A7C90-0296-11A2-3C60-73005A6C5F6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1DB79ECB-B199-F0E7-6440-BB696F38A85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2AF5ED40-572B-BDE4-C156-C9794E828DBE}"/>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D3B3AACE-A1F8-E6BF-0C16-6A02407788C7}"/>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46C46BA7-E695-83BE-4B38-77C05AEC4FAB}"/>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43AA591B-E064-3215-5E63-CC7C70EC4253}"/>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E7D47AE2-E99D-7B93-AAB3-83B5A6BD689B}"/>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2DC07544-1C0D-98C4-2C11-BEB7BDCC2ABF}"/>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6F49331F-28F8-B04D-AF33-D51EF261B319}"/>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A29EFC72-5708-5144-C951-69DF7775E732}"/>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297D9E6F-0784-4D1A-EEAF-6C5ADBAA558D}"/>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8A46FFED-B473-A779-C1A8-799C60653F49}"/>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479826FB-7673-068D-2B0C-DDF90B427096}"/>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16</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4502CD31-E4FE-01E8-6D54-0C87DA8825D8}"/>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8862D40F-9C2B-1649-FE7E-0D91FDE277E0}"/>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FB130DC7-2DB5-253E-9B91-DFF346BA1334}"/>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6718D22C-75D7-D344-F5AF-5EC988B0415E}"/>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BA3664C7-7479-1257-6735-70C89A7D0566}"/>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Family Hub Registration</a:t>
            </a:r>
            <a:r>
              <a:rPr lang="en-US">
                <a:ln w="0"/>
                <a:solidFill>
                  <a:srgbClr val="ED7D31"/>
                </a:solidFill>
                <a:effectLst>
                  <a:outerShdw blurRad="38100" dist="19050" dir="2700000" algn="tl" rotWithShape="0">
                    <a:prstClr val="black">
                      <a:alpha val="40000"/>
                    </a:prstClr>
                  </a:outerShdw>
                </a:effectLst>
                <a:latin typeface="Calibri" panose="020F0502020204030204"/>
                <a:cs typeface="Arial"/>
              </a:rPr>
              <a:t> </a:t>
            </a:r>
            <a:endParaRPr lang="en-GB">
              <a:solidFill>
                <a:srgbClr val="ED7D31"/>
              </a:solidFill>
              <a:cs typeface="Arial"/>
            </a:endParaRPr>
          </a:p>
        </p:txBody>
      </p:sp>
      <p:pic>
        <p:nvPicPr>
          <p:cNvPr id="20" name="Picture 19" descr="A form with text and images&#10;&#10;Description automatically generated">
            <a:extLst>
              <a:ext uri="{FF2B5EF4-FFF2-40B4-BE49-F238E27FC236}">
                <a16:creationId xmlns:a16="http://schemas.microsoft.com/office/drawing/2014/main" id="{EDDB5AF4-715B-50CF-AD95-B21A6EAD435E}"/>
              </a:ext>
            </a:extLst>
          </p:cNvPr>
          <p:cNvPicPr>
            <a:picLocks noChangeAspect="1"/>
          </p:cNvPicPr>
          <p:nvPr/>
        </p:nvPicPr>
        <p:blipFill>
          <a:blip r:embed="rId3"/>
          <a:stretch>
            <a:fillRect/>
          </a:stretch>
        </p:blipFill>
        <p:spPr>
          <a:xfrm>
            <a:off x="909440" y="1355786"/>
            <a:ext cx="3339471" cy="4861366"/>
          </a:xfrm>
          <a:prstGeom prst="rect">
            <a:avLst/>
          </a:prstGeom>
        </p:spPr>
      </p:pic>
      <p:sp>
        <p:nvSpPr>
          <p:cNvPr id="21" name="TextBox 20">
            <a:extLst>
              <a:ext uri="{FF2B5EF4-FFF2-40B4-BE49-F238E27FC236}">
                <a16:creationId xmlns:a16="http://schemas.microsoft.com/office/drawing/2014/main" id="{27255525-2F33-2CBF-E856-74E741F36D83}"/>
              </a:ext>
            </a:extLst>
          </p:cNvPr>
          <p:cNvSpPr txBox="1"/>
          <p:nvPr/>
        </p:nvSpPr>
        <p:spPr>
          <a:xfrm>
            <a:off x="5309616" y="2441906"/>
            <a:ext cx="558165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Arial"/>
                <a:cs typeface="Arial"/>
              </a:rPr>
              <a:t>We have recently reset FH registrations to be able to register families with children aged 0-19 or up to 25 with SEND as we were previously registering families with children aged 0-5 years.  </a:t>
            </a:r>
            <a:endParaRPr lang="en-US" sz="2000" dirty="0">
              <a:latin typeface="Arial"/>
              <a:ea typeface="Calibri"/>
              <a:cs typeface="Arial"/>
            </a:endParaRPr>
          </a:p>
          <a:p>
            <a:endParaRPr lang="en-GB" sz="2000" dirty="0">
              <a:latin typeface="Arial"/>
              <a:ea typeface="Calibri"/>
              <a:cs typeface="Calibri"/>
            </a:endParaRPr>
          </a:p>
          <a:p>
            <a:r>
              <a:rPr lang="en-GB" sz="2000" dirty="0">
                <a:hlinkClick r:id="rId4"/>
              </a:rPr>
              <a:t>Registering | Sheffield</a:t>
            </a:r>
            <a:endParaRPr lang="en-US" sz="2000" dirty="0">
              <a:latin typeface="Arial"/>
              <a:ea typeface="Calibri"/>
              <a:cs typeface="Arial"/>
            </a:endParaRPr>
          </a:p>
        </p:txBody>
      </p:sp>
      <p:pic>
        <p:nvPicPr>
          <p:cNvPr id="14" name="Picture 13" descr="A colorful logo with text&#10;&#10;AI-generated content may be incorrect.">
            <a:extLst>
              <a:ext uri="{FF2B5EF4-FFF2-40B4-BE49-F238E27FC236}">
                <a16:creationId xmlns:a16="http://schemas.microsoft.com/office/drawing/2014/main" id="{408A69FD-8BB0-3705-0D83-8C20FF9B24E5}"/>
              </a:ext>
            </a:extLst>
          </p:cNvPr>
          <p:cNvPicPr>
            <a:picLocks noChangeAspect="1"/>
          </p:cNvPicPr>
          <p:nvPr/>
        </p:nvPicPr>
        <p:blipFill>
          <a:blip r:embed="rId5"/>
          <a:stretch>
            <a:fillRect/>
          </a:stretch>
        </p:blipFill>
        <p:spPr>
          <a:xfrm>
            <a:off x="9665952" y="4679980"/>
            <a:ext cx="1512377" cy="1547087"/>
          </a:xfrm>
          <a:prstGeom prst="rect">
            <a:avLst/>
          </a:prstGeom>
        </p:spPr>
      </p:pic>
    </p:spTree>
    <p:extLst>
      <p:ext uri="{BB962C8B-B14F-4D97-AF65-F5344CB8AC3E}">
        <p14:creationId xmlns:p14="http://schemas.microsoft.com/office/powerpoint/2010/main" val="285511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0561B5A-9353-A513-87A2-9EB654E83A7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6639DA0-914F-E2DA-261E-355287A30C5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14048502-223A-BD44-B622-39E3D02448A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CCED80F2-4E58-BF64-65EB-738463F6C1EE}"/>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1DC4EDD6-9AC4-1989-184F-30B84C93FA17}"/>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3E8242FC-4AFA-800B-FA75-CA35C2A82BF4}"/>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CA366D79-FFC3-08C9-C08C-F38AAA96BFF2}"/>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5698D23C-5AC9-D0B5-677C-719F13CF820A}"/>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2489D595-3214-C78C-0C88-A20F813FA204}"/>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C2609D5C-D487-639A-7841-01165327477B}"/>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E28A8991-56B0-C39C-A245-6E0134EE282B}"/>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A1FEC36B-8DD0-7699-F4FC-C8BFD0FAED02}"/>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6B63A198-1C7B-B2AB-B894-0BE4FF387DED}"/>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8F9A74D3-60CA-A7C0-B814-AD657EEE0C6C}"/>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17</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7DFA0446-EA56-2210-89A0-8F3362C101DD}"/>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CD29FCAC-6067-E6FD-0C2C-D0B4FDC635C5}"/>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ABC625B3-CF96-3966-BA23-B605B0BFA72A}"/>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ED167097-6F2E-3CC9-9F05-617DC9A29C86}"/>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26A77BE3-AD36-065B-1292-40B582FA2043}"/>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Registration benefits for families</a:t>
            </a:r>
            <a:endParaRPr lang="en-GB">
              <a:solidFill>
                <a:srgbClr val="8A3F0E"/>
              </a:solidFill>
              <a:cs typeface="Arial"/>
            </a:endParaRPr>
          </a:p>
        </p:txBody>
      </p:sp>
      <p:sp>
        <p:nvSpPr>
          <p:cNvPr id="19" name="TextBox 3">
            <a:extLst>
              <a:ext uri="{FF2B5EF4-FFF2-40B4-BE49-F238E27FC236}">
                <a16:creationId xmlns:a16="http://schemas.microsoft.com/office/drawing/2014/main" id="{0CB845FE-A7C5-6B4E-CE74-3A58C9636D2A}"/>
              </a:ext>
            </a:extLst>
          </p:cNvPr>
          <p:cNvSpPr txBox="1"/>
          <p:nvPr/>
        </p:nvSpPr>
        <p:spPr>
          <a:xfrm>
            <a:off x="616234" y="1444665"/>
            <a:ext cx="10969053" cy="3516347"/>
          </a:xfrm>
          <a:prstGeom prst="rect">
            <a:avLst/>
          </a:prstGeom>
          <a:noFill/>
        </p:spPr>
        <p:txBody>
          <a:bodyPr wrap="square" lIns="91440" tIns="45720" rIns="91440" bIns="45720" anchor="t">
            <a:spAutoFit/>
          </a:bodyPr>
          <a:lstStyle>
            <a:defPPr>
              <a:defRPr kern="0"/>
            </a:defPPr>
          </a:lstStyle>
          <a:p>
            <a:pPr algn="l">
              <a:spcBef>
                <a:spcPts val="1540"/>
              </a:spcBef>
              <a:tabLst>
                <a:tab pos="278765" algn="l"/>
              </a:tabLst>
            </a:pPr>
            <a:r>
              <a:rPr lang="en-GB" sz="2000">
                <a:latin typeface="Arial"/>
                <a:cs typeface="Arial"/>
              </a:rPr>
              <a:t>We want families to:</a:t>
            </a:r>
            <a:endParaRPr lang="en-US" sz="2000">
              <a:latin typeface="Arial"/>
              <a:cs typeface="Arial"/>
            </a:endParaRPr>
          </a:p>
          <a:p>
            <a:pPr marL="342900" indent="-342900" algn="l">
              <a:spcBef>
                <a:spcPts val="1540"/>
              </a:spcBef>
              <a:buFont typeface="Arial" panose="020B0604020202020204" pitchFamily="34" charset="0"/>
              <a:buChar char="•"/>
              <a:tabLst>
                <a:tab pos="278765" algn="l"/>
              </a:tabLst>
            </a:pPr>
            <a:r>
              <a:rPr lang="en-GB" sz="2000">
                <a:latin typeface="Arial"/>
                <a:cs typeface="Arial"/>
              </a:rPr>
              <a:t>Know about and understand the services on offer to them</a:t>
            </a:r>
          </a:p>
          <a:p>
            <a:pPr marL="342900" indent="-342900" algn="l">
              <a:spcBef>
                <a:spcPts val="1540"/>
              </a:spcBef>
              <a:buFont typeface="Arial" panose="020B0604020202020204" pitchFamily="34" charset="0"/>
              <a:buChar char="•"/>
              <a:tabLst>
                <a:tab pos="278765" algn="l"/>
              </a:tabLst>
            </a:pPr>
            <a:r>
              <a:rPr lang="en-GB" sz="2000">
                <a:latin typeface="Arial"/>
                <a:cs typeface="Arial"/>
              </a:rPr>
              <a:t>Know where to go and who to ask to access services </a:t>
            </a:r>
          </a:p>
          <a:p>
            <a:pPr marL="342900" indent="-342900" algn="l">
              <a:spcBef>
                <a:spcPts val="1540"/>
              </a:spcBef>
              <a:buFont typeface="Arial" panose="020B0604020202020204" pitchFamily="34" charset="0"/>
              <a:buChar char="•"/>
              <a:tabLst>
                <a:tab pos="278765" algn="l"/>
              </a:tabLst>
            </a:pPr>
            <a:r>
              <a:rPr lang="en-GB" sz="2000">
                <a:latin typeface="Arial"/>
                <a:cs typeface="Arial"/>
              </a:rPr>
              <a:t>Know there is a range of support available that is accessible in a way that works for them</a:t>
            </a:r>
          </a:p>
          <a:p>
            <a:pPr marL="342900" indent="-342900" algn="l">
              <a:spcBef>
                <a:spcPts val="1540"/>
              </a:spcBef>
              <a:buFont typeface="Arial" panose="020B0604020202020204" pitchFamily="34" charset="0"/>
              <a:buChar char="•"/>
              <a:tabLst>
                <a:tab pos="278765" algn="l"/>
              </a:tabLst>
            </a:pPr>
            <a:r>
              <a:rPr lang="en-GB" sz="2000">
                <a:latin typeface="Arial"/>
                <a:cs typeface="Arial"/>
              </a:rPr>
              <a:t>Receive practical information early on preparing them in caring for their family</a:t>
            </a:r>
          </a:p>
          <a:p>
            <a:pPr marL="342900" indent="-342900" algn="l">
              <a:spcBef>
                <a:spcPts val="1540"/>
              </a:spcBef>
              <a:buFont typeface="Arial" panose="020B0604020202020204" pitchFamily="34" charset="0"/>
              <a:buChar char="•"/>
              <a:tabLst>
                <a:tab pos="278765" algn="l"/>
              </a:tabLst>
            </a:pPr>
            <a:r>
              <a:rPr lang="en-GB" sz="2000">
                <a:latin typeface="Arial"/>
                <a:cs typeface="Arial"/>
              </a:rPr>
              <a:t>Feel empowered to get the support they may need at various stages of family life and make the right choices for their family</a:t>
            </a:r>
          </a:p>
          <a:p>
            <a:endParaRPr lang="en-GB" sz="2000" b="1" spc="-10">
              <a:solidFill>
                <a:srgbClr val="AE564A"/>
              </a:solidFill>
              <a:latin typeface="Arial" panose="020B0604020202020204" pitchFamily="34" charset="0"/>
              <a:cs typeface="Arial" panose="020B0604020202020204" pitchFamily="34" charset="0"/>
            </a:endParaRPr>
          </a:p>
        </p:txBody>
      </p:sp>
      <p:pic>
        <p:nvPicPr>
          <p:cNvPr id="14" name="Picture 13" descr="A colorful logo with text&#10;&#10;AI-generated content may be incorrect.">
            <a:extLst>
              <a:ext uri="{FF2B5EF4-FFF2-40B4-BE49-F238E27FC236}">
                <a16:creationId xmlns:a16="http://schemas.microsoft.com/office/drawing/2014/main" id="{6A930AA7-AD61-3D97-0EEA-FF4944CCA625}"/>
              </a:ext>
            </a:extLst>
          </p:cNvPr>
          <p:cNvPicPr>
            <a:picLocks noChangeAspect="1"/>
          </p:cNvPicPr>
          <p:nvPr/>
        </p:nvPicPr>
        <p:blipFill>
          <a:blip r:embed="rId3"/>
          <a:stretch>
            <a:fillRect/>
          </a:stretch>
        </p:blipFill>
        <p:spPr>
          <a:xfrm>
            <a:off x="9667357" y="4648054"/>
            <a:ext cx="1512377" cy="1547087"/>
          </a:xfrm>
          <a:prstGeom prst="rect">
            <a:avLst/>
          </a:prstGeom>
        </p:spPr>
      </p:pic>
    </p:spTree>
    <p:extLst>
      <p:ext uri="{BB962C8B-B14F-4D97-AF65-F5344CB8AC3E}">
        <p14:creationId xmlns:p14="http://schemas.microsoft.com/office/powerpoint/2010/main" val="3831063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09E485D-C683-98FC-8DF2-B91CD7A25EF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BBFB6B7-CA1C-DC9A-8762-5B2F2415646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1A43A96C-94D5-901A-23DE-AC5FB7C0917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793C6577-4E87-CDAE-B948-24AF13387E03}"/>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3276B502-670F-2F11-8810-1D2AD286CB72}"/>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593C9F3A-242B-A5CF-7DC5-EADF053F798C}"/>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2A355527-7103-5F0B-B66C-F6A9DD082016}"/>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BFD221F3-D293-6E7C-AD51-9AA9F271F783}"/>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7FC7703D-2331-8649-15B8-E56269B5C2AA}"/>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1CB73BCC-312D-D063-C4FD-269440DD9BBF}"/>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803B442C-1345-8A3A-4E80-473C4BB9B9F3}"/>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E8480264-D708-7440-3FEE-DFE0DCD59106}"/>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778D360F-10FB-650A-B3CB-2BEA85308A31}"/>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939D89E7-8601-7C74-FABA-5D55B008C734}"/>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18</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DE47C702-F797-948F-4DB9-B51163EC4BED}"/>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A42A3326-3CD7-C8FA-8442-1E34F2FAEADB}"/>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46D470B1-8655-5DBE-DC5F-7E2689492FC5}"/>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2B3D1E10-9ECC-04BF-2CA0-212E66CA95AF}"/>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F61AE567-C2A4-A612-0495-697BF6BA5E98}"/>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ED7D31">
                    <a:lumMod val="50000"/>
                  </a:srgbClr>
                </a:solidFill>
                <a:effectLst>
                  <a:outerShdw blurRad="38100" dist="19050" dir="2700000" algn="tl" rotWithShape="0">
                    <a:prstClr val="black">
                      <a:alpha val="40000"/>
                    </a:prstClr>
                  </a:outerShdw>
                </a:effectLst>
                <a:latin typeface="Calibri" panose="020F0502020204030204"/>
              </a:rPr>
              <a:t>Registration benefits for families</a:t>
            </a:r>
            <a:endParaRPr lang="en-GB"/>
          </a:p>
        </p:txBody>
      </p:sp>
      <p:sp>
        <p:nvSpPr>
          <p:cNvPr id="13" name="TextBox 12">
            <a:extLst>
              <a:ext uri="{FF2B5EF4-FFF2-40B4-BE49-F238E27FC236}">
                <a16:creationId xmlns:a16="http://schemas.microsoft.com/office/drawing/2014/main" id="{AD5B3CDD-1662-3704-05FB-2053C02E93C0}"/>
              </a:ext>
            </a:extLst>
          </p:cNvPr>
          <p:cNvSpPr txBox="1"/>
          <p:nvPr/>
        </p:nvSpPr>
        <p:spPr>
          <a:xfrm>
            <a:off x="1177089" y="1705451"/>
            <a:ext cx="9829732" cy="3016210"/>
          </a:xfrm>
          <a:prstGeom prst="rect">
            <a:avLst/>
          </a:prstGeom>
          <a:noFill/>
        </p:spPr>
        <p:txBody>
          <a:bodyPr wrap="square" lIns="91440" tIns="45720" rIns="91440" bIns="45720" anchor="t">
            <a:spAutoFit/>
          </a:bodyPr>
          <a:lstStyle>
            <a:defPPr>
              <a:defRPr kern="0"/>
            </a:defPPr>
          </a:lstStyle>
          <a:p>
            <a:pPr algn="l">
              <a:spcBef>
                <a:spcPts val="1540"/>
              </a:spcBef>
              <a:tabLst>
                <a:tab pos="278765" algn="l"/>
              </a:tabLst>
            </a:pPr>
            <a:r>
              <a:rPr lang="en-GB" sz="2000">
                <a:latin typeface="Arial"/>
                <a:cs typeface="Arial"/>
              </a:rPr>
              <a:t>When a family registers, we will: </a:t>
            </a:r>
            <a:endParaRPr lang="en-GB" sz="2000">
              <a:latin typeface="Arial" panose="020B0604020202020204" pitchFamily="34" charset="0"/>
              <a:cs typeface="Arial" panose="020B0604020202020204" pitchFamily="34" charset="0"/>
            </a:endParaRPr>
          </a:p>
          <a:p>
            <a:pPr marL="342900" indent="-342900" algn="l">
              <a:spcBef>
                <a:spcPts val="1540"/>
              </a:spcBef>
              <a:buFont typeface="Arial" panose="020B0604020202020204" pitchFamily="34" charset="0"/>
              <a:buChar char="•"/>
              <a:tabLst>
                <a:tab pos="278765" algn="l"/>
              </a:tabLst>
            </a:pPr>
            <a:r>
              <a:rPr lang="en-GB" sz="2000">
                <a:latin typeface="Arial"/>
                <a:cs typeface="Arial"/>
              </a:rPr>
              <a:t>Send an informative welcome email.</a:t>
            </a:r>
          </a:p>
          <a:p>
            <a:pPr marL="342900" indent="-342900" algn="l">
              <a:spcBef>
                <a:spcPts val="1540"/>
              </a:spcBef>
              <a:buFont typeface="Arial" panose="020B0604020202020204" pitchFamily="34" charset="0"/>
              <a:buChar char="•"/>
              <a:tabLst>
                <a:tab pos="278765" algn="l"/>
              </a:tabLst>
            </a:pPr>
            <a:r>
              <a:rPr lang="en-GB" sz="2000">
                <a:latin typeface="Arial"/>
                <a:cs typeface="Arial"/>
              </a:rPr>
              <a:t>Add them to the mailing list where they will receive regular updates on vital services</a:t>
            </a:r>
          </a:p>
          <a:p>
            <a:pPr marL="342900" indent="-342900" algn="l">
              <a:spcBef>
                <a:spcPts val="1540"/>
              </a:spcBef>
              <a:buFont typeface="Arial" panose="020B0604020202020204" pitchFamily="34" charset="0"/>
              <a:buChar char="•"/>
              <a:tabLst>
                <a:tab pos="278765" algn="l"/>
              </a:tabLst>
            </a:pPr>
            <a:r>
              <a:rPr lang="en-GB" sz="2000">
                <a:latin typeface="Arial"/>
                <a:cs typeface="Arial"/>
              </a:rPr>
              <a:t>Keep them informed about upcoming events</a:t>
            </a:r>
          </a:p>
          <a:p>
            <a:pPr marL="342900" indent="-342900" algn="l">
              <a:spcBef>
                <a:spcPts val="1540"/>
              </a:spcBef>
              <a:buFont typeface="Arial" panose="020B0604020202020204" pitchFamily="34" charset="0"/>
              <a:buChar char="•"/>
              <a:tabLst>
                <a:tab pos="278765" algn="l"/>
              </a:tabLst>
            </a:pPr>
            <a:r>
              <a:rPr lang="en-GB" sz="2000">
                <a:latin typeface="Arial"/>
                <a:cs typeface="Arial"/>
              </a:rPr>
              <a:t>Share information about the support available and signpost families to support if needed. </a:t>
            </a:r>
            <a:endParaRPr lang="en-GB" sz="2000">
              <a:latin typeface="Arial" panose="020B0604020202020204" pitchFamily="34" charset="0"/>
              <a:cs typeface="Arial" panose="020B0604020202020204" pitchFamily="34" charset="0"/>
            </a:endParaRPr>
          </a:p>
        </p:txBody>
      </p:sp>
      <p:pic>
        <p:nvPicPr>
          <p:cNvPr id="18" name="Picture 17" descr="A colorful logo with text&#10;&#10;AI-generated content may be incorrect.">
            <a:extLst>
              <a:ext uri="{FF2B5EF4-FFF2-40B4-BE49-F238E27FC236}">
                <a16:creationId xmlns:a16="http://schemas.microsoft.com/office/drawing/2014/main" id="{F05B17F5-7AA3-B143-DD05-797C095B3088}"/>
              </a:ext>
            </a:extLst>
          </p:cNvPr>
          <p:cNvPicPr>
            <a:picLocks noChangeAspect="1"/>
          </p:cNvPicPr>
          <p:nvPr/>
        </p:nvPicPr>
        <p:blipFill>
          <a:blip r:embed="rId3"/>
          <a:stretch>
            <a:fillRect/>
          </a:stretch>
        </p:blipFill>
        <p:spPr>
          <a:xfrm>
            <a:off x="9678401" y="4736402"/>
            <a:ext cx="1512377" cy="1547087"/>
          </a:xfrm>
          <a:prstGeom prst="rect">
            <a:avLst/>
          </a:prstGeom>
        </p:spPr>
      </p:pic>
    </p:spTree>
    <p:extLst>
      <p:ext uri="{BB962C8B-B14F-4D97-AF65-F5344CB8AC3E}">
        <p14:creationId xmlns:p14="http://schemas.microsoft.com/office/powerpoint/2010/main" val="499108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FE2F1C0-659A-A632-5ABE-F8EA3575619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9AF384B-7DA7-8D08-49B3-5756F4D865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CB93BAA0-5B7C-E270-3642-296562DAC6F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789D4D43-1F98-1D0E-ACAE-A75424E15638}"/>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B95705D1-9527-849B-6E16-9A0F189F892B}"/>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4C2872B5-89BD-F0A5-D85D-C205557FD195}"/>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B7E0B0EA-826B-C50C-601C-288B397D5A88}"/>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C7E9DDD2-CBF5-27AD-196C-C94E64E4B97C}"/>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DA54AB81-3721-00F2-CEF5-4F14B5FABC56}"/>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0413EE1A-C6EF-B992-6AE8-D254A95705A3}"/>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15" name="object 14">
            <a:extLst>
              <a:ext uri="{FF2B5EF4-FFF2-40B4-BE49-F238E27FC236}">
                <a16:creationId xmlns:a16="http://schemas.microsoft.com/office/drawing/2014/main" id="{16E68571-49F4-032C-66D6-60025722487E}"/>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53C5077E-12DF-A00E-FE19-5468C7F7FEAB}"/>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B93831EB-51DF-88C3-9072-2180B0D35C8C}"/>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19</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D2ECA212-42F4-D5A0-9394-A2AD632223B5}"/>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ECAD4A7D-4400-FFF0-0792-CE0F3055CAC8}"/>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BD7AAD13-26F4-3F51-55AF-0394AA3539BE}"/>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5226475F-4D3E-EF90-BDF4-839AE5FBD9B8}"/>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9634454D-3DBF-86D4-924A-AACB52316EAE}"/>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ED7D31">
                    <a:lumMod val="50000"/>
                  </a:srgbClr>
                </a:solidFill>
                <a:effectLst>
                  <a:outerShdw blurRad="38100" dist="19050" dir="2700000" algn="tl" rotWithShape="0">
                    <a:prstClr val="black">
                      <a:alpha val="40000"/>
                    </a:prstClr>
                  </a:outerShdw>
                </a:effectLst>
                <a:latin typeface="Calibri" panose="020F0502020204030204"/>
              </a:rPr>
              <a:t>Early Years Referral Process</a:t>
            </a:r>
            <a:endParaRPr lang="en-GB"/>
          </a:p>
        </p:txBody>
      </p:sp>
      <p:sp>
        <p:nvSpPr>
          <p:cNvPr id="14" name="TextBox 13">
            <a:extLst>
              <a:ext uri="{FF2B5EF4-FFF2-40B4-BE49-F238E27FC236}">
                <a16:creationId xmlns:a16="http://schemas.microsoft.com/office/drawing/2014/main" id="{E487F771-FE9F-C78A-46CF-0987D6772669}"/>
              </a:ext>
            </a:extLst>
          </p:cNvPr>
          <p:cNvSpPr txBox="1"/>
          <p:nvPr/>
        </p:nvSpPr>
        <p:spPr>
          <a:xfrm>
            <a:off x="334961" y="1716331"/>
            <a:ext cx="11531600" cy="2492990"/>
          </a:xfrm>
          <a:prstGeom prst="rect">
            <a:avLst/>
          </a:prstGeom>
          <a:noFill/>
        </p:spPr>
        <p:txBody>
          <a:bodyPr wrap="square" lIns="91440" tIns="45720" rIns="91440" bIns="45720" rtlCol="0" anchor="t">
            <a:spAutoFit/>
          </a:bodyPr>
          <a:lstStyle/>
          <a:p>
            <a:pPr defTabSz="609630">
              <a:defRPr/>
            </a:pPr>
            <a:endParaRPr lang="en-GB" sz="1600" dirty="0">
              <a:solidFill>
                <a:prstClr val="black"/>
              </a:solidFill>
              <a:latin typeface="Arial"/>
            </a:endParaRPr>
          </a:p>
          <a:p>
            <a:pPr marL="304800" indent="-304800" defTabSz="609630">
              <a:buFont typeface="Arial" panose="020B0604020202020204" pitchFamily="34" charset="0"/>
              <a:buChar char="•"/>
              <a:defRPr/>
            </a:pPr>
            <a:r>
              <a:rPr lang="en-GB" sz="2000" dirty="0">
                <a:solidFill>
                  <a:prstClr val="black"/>
                </a:solidFill>
                <a:latin typeface="Arial"/>
              </a:rPr>
              <a:t>Most activities and groups in Family Hubs are accessible without a professional referral, however if a Family needs a 1:1  support in the home or support to access services in the community you will need to complete an Early Help Assessment.  This can be found at the bottom right hand side of the page in the link below:</a:t>
            </a:r>
          </a:p>
          <a:p>
            <a:pPr marL="304800" indent="-304800" defTabSz="609630">
              <a:buFont typeface="Arial" panose="020B0604020202020204" pitchFamily="34" charset="0"/>
              <a:buChar char="•"/>
              <a:defRPr/>
            </a:pPr>
            <a:endParaRPr lang="en-GB" sz="2000" dirty="0">
              <a:solidFill>
                <a:prstClr val="black"/>
              </a:solidFill>
              <a:latin typeface="Arial"/>
              <a:cs typeface="Arial"/>
            </a:endParaRPr>
          </a:p>
          <a:p>
            <a:pPr marL="304800" indent="-304800">
              <a:buFont typeface="Arial" panose="020B0604020202020204" pitchFamily="34" charset="0"/>
              <a:buChar char="•"/>
              <a:defRPr/>
            </a:pPr>
            <a:r>
              <a:rPr lang="en-GB" sz="2000" dirty="0">
                <a:hlinkClick r:id="rId3"/>
              </a:rPr>
              <a:t>How to contact your Early Help Hub | Sheffield</a:t>
            </a:r>
            <a:endParaRPr lang="en-GB" sz="2000" dirty="0">
              <a:solidFill>
                <a:prstClr val="black"/>
              </a:solidFill>
              <a:latin typeface="Arial"/>
            </a:endParaRPr>
          </a:p>
          <a:p>
            <a:pPr>
              <a:defRPr/>
            </a:pPr>
            <a:endParaRPr lang="en-GB" sz="2000" dirty="0">
              <a:solidFill>
                <a:prstClr val="black"/>
              </a:solidFill>
              <a:latin typeface="Arial"/>
              <a:cs typeface="Arial"/>
            </a:endParaRPr>
          </a:p>
        </p:txBody>
      </p:sp>
      <p:pic>
        <p:nvPicPr>
          <p:cNvPr id="18" name="Picture 17" descr="A colorful logo with text&#10;&#10;AI-generated content may be incorrect.">
            <a:extLst>
              <a:ext uri="{FF2B5EF4-FFF2-40B4-BE49-F238E27FC236}">
                <a16:creationId xmlns:a16="http://schemas.microsoft.com/office/drawing/2014/main" id="{BF05636C-31C3-7954-D562-8329B04FC67F}"/>
              </a:ext>
            </a:extLst>
          </p:cNvPr>
          <p:cNvPicPr>
            <a:picLocks noChangeAspect="1"/>
          </p:cNvPicPr>
          <p:nvPr/>
        </p:nvPicPr>
        <p:blipFill>
          <a:blip r:embed="rId4"/>
          <a:stretch>
            <a:fillRect/>
          </a:stretch>
        </p:blipFill>
        <p:spPr>
          <a:xfrm>
            <a:off x="9667357" y="5034576"/>
            <a:ext cx="1468204" cy="1447696"/>
          </a:xfrm>
          <a:prstGeom prst="rect">
            <a:avLst/>
          </a:prstGeom>
        </p:spPr>
      </p:pic>
    </p:spTree>
    <p:extLst>
      <p:ext uri="{BB962C8B-B14F-4D97-AF65-F5344CB8AC3E}">
        <p14:creationId xmlns:p14="http://schemas.microsoft.com/office/powerpoint/2010/main" val="2325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96714667-9062-992A-0927-B5F3DFE3D12B}"/>
              </a:ext>
            </a:extLst>
          </p:cNvPr>
          <p:cNvSpPr>
            <a:spLocks noGrp="1"/>
          </p:cNvSpPr>
          <p:nvPr>
            <p:ph type="title" idx="4294967295"/>
          </p:nvPr>
        </p:nvSpPr>
        <p:spPr>
          <a:xfrm>
            <a:off x="609599" y="381000"/>
            <a:ext cx="11005185"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a:ln w="0"/>
                <a:solidFill>
                  <a:srgbClr val="8A3F0E"/>
                </a:solidFill>
                <a:effectLst>
                  <a:outerShdw blurRad="38100" dist="19050" dir="2700000" algn="tl" rotWithShape="0">
                    <a:prstClr val="black">
                      <a:alpha val="40000"/>
                    </a:prstClr>
                  </a:outerShdw>
                </a:effectLst>
                <a:latin typeface="Calibri" panose="020F0502020204030204"/>
                <a:cs typeface="Arial"/>
              </a:rPr>
              <a:t>Sheffield Family Hubs</a:t>
            </a:r>
            <a:endParaRPr lang="en-US" sz="4400" b="1" i="0" u="none" strike="noStrike" kern="0" cap="none" spc="-10" normalizeH="0" baseline="0" noProof="0">
              <a:ln>
                <a:noFill/>
              </a:ln>
              <a:solidFill>
                <a:srgbClr val="8A3F0E"/>
              </a:solidFill>
              <a:effectLst/>
              <a:uLnTx/>
              <a:uFillTx/>
              <a:latin typeface="Arial" panose="020B0604020202020204" pitchFamily="34" charset="0"/>
              <a:cs typeface="Arial"/>
            </a:endParaRPr>
          </a:p>
        </p:txBody>
      </p:sp>
      <p:sp>
        <p:nvSpPr>
          <p:cNvPr id="25" name="Content Placeholder 11">
            <a:extLst>
              <a:ext uri="{FF2B5EF4-FFF2-40B4-BE49-F238E27FC236}">
                <a16:creationId xmlns:a16="http://schemas.microsoft.com/office/drawing/2014/main" id="{A807F52D-5369-2217-15C2-09F9ECC4891D}"/>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9240C550-3A93-1C20-2867-FA32687ABC3B}"/>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48BBFB98-DDEA-AC99-DC87-982E91B1BF8F}"/>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11F5B44F-A622-E4A4-BC53-ADAF0BE4080F}"/>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2</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TextBox 13">
            <a:extLst>
              <a:ext uri="{FF2B5EF4-FFF2-40B4-BE49-F238E27FC236}">
                <a16:creationId xmlns:a16="http://schemas.microsoft.com/office/drawing/2014/main" id="{7F834323-1587-2D70-F0E5-41D2A916244E}"/>
              </a:ext>
            </a:extLst>
          </p:cNvPr>
          <p:cNvSpPr txBox="1"/>
          <p:nvPr/>
        </p:nvSpPr>
        <p:spPr>
          <a:xfrm>
            <a:off x="701899" y="1483766"/>
            <a:ext cx="10118501" cy="461665"/>
          </a:xfrm>
          <a:prstGeom prst="rect">
            <a:avLst/>
          </a:prstGeom>
          <a:noFill/>
        </p:spPr>
        <p:txBody>
          <a:bodyPr wrap="square">
            <a:spAutoFit/>
          </a:bodyPr>
          <a:lstStyle/>
          <a:p>
            <a:pPr algn="l" rtl="0" fontAlgn="base"/>
            <a:r>
              <a:rPr lang="en-US" sz="2400" b="0" i="0">
                <a:solidFill>
                  <a:srgbClr val="000000"/>
                </a:solidFill>
                <a:effectLst/>
                <a:latin typeface="Arial" panose="020B0604020202020204" pitchFamily="34" charset="0"/>
              </a:rPr>
              <a:t>​</a:t>
            </a:r>
            <a:endParaRPr lang="en-US" sz="2400" b="0" i="0">
              <a:solidFill>
                <a:srgbClr val="000000"/>
              </a:solidFill>
              <a:effectLst/>
              <a:latin typeface="Segoe UI" panose="020B0502040204020203" pitchFamily="34" charset="0"/>
            </a:endParaRPr>
          </a:p>
        </p:txBody>
      </p:sp>
      <p:sp>
        <p:nvSpPr>
          <p:cNvPr id="13" name="TextBox 1">
            <a:extLst>
              <a:ext uri="{FF2B5EF4-FFF2-40B4-BE49-F238E27FC236}">
                <a16:creationId xmlns:a16="http://schemas.microsoft.com/office/drawing/2014/main" id="{70DB7BF9-3A65-ADF9-E283-28DE79C404AD}"/>
              </a:ext>
            </a:extLst>
          </p:cNvPr>
          <p:cNvSpPr txBox="1"/>
          <p:nvPr/>
        </p:nvSpPr>
        <p:spPr>
          <a:xfrm>
            <a:off x="1066800" y="1760425"/>
            <a:ext cx="9753600" cy="23083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46" fontAlgn="base"/>
            <a:r>
              <a:rPr lang="en-GB" sz="2400" b="1" dirty="0">
                <a:solidFill>
                  <a:srgbClr val="000000"/>
                </a:solidFill>
                <a:latin typeface="Arial"/>
                <a:cs typeface="Arial"/>
              </a:rPr>
              <a:t>Family Hubs are warm and welcoming spaces</a:t>
            </a:r>
            <a:r>
              <a:rPr lang="en-GB" sz="2000" dirty="0">
                <a:solidFill>
                  <a:srgbClr val="000000"/>
                </a:solidFill>
                <a:latin typeface="Arial"/>
                <a:cs typeface="Arial"/>
              </a:rPr>
              <a:t> </a:t>
            </a:r>
          </a:p>
          <a:p>
            <a:pPr algn="ctr" defTabSz="914446" fontAlgn="base"/>
            <a:endParaRPr lang="en-GB" sz="2000" dirty="0">
              <a:solidFill>
                <a:srgbClr val="000000"/>
              </a:solidFill>
              <a:latin typeface="Arial" panose="020B0604020202020204" pitchFamily="34" charset="0"/>
              <a:cs typeface="Arial"/>
            </a:endParaRPr>
          </a:p>
          <a:p>
            <a:pPr algn="ctr" defTabSz="914446" fontAlgn="base"/>
            <a:r>
              <a:rPr lang="en-GB" sz="2000" dirty="0">
                <a:solidFill>
                  <a:srgbClr val="000000"/>
                </a:solidFill>
                <a:latin typeface="Arial"/>
                <a:cs typeface="Arial"/>
              </a:rPr>
              <a:t>We deliver activities for children aged 0-5 and offer help, signposting &amp; support to parents/carers of children aged 0-19 or up to 25 for those with SEND. </a:t>
            </a:r>
          </a:p>
          <a:p>
            <a:pPr algn="ctr" defTabSz="914446" fontAlgn="base"/>
            <a:endParaRPr lang="en-GB" sz="2000" dirty="0">
              <a:latin typeface="Arial"/>
              <a:cs typeface="Arial"/>
            </a:endParaRPr>
          </a:p>
          <a:p>
            <a:pPr algn="ctr" defTabSz="914446" fontAlgn="base"/>
            <a:r>
              <a:rPr lang="en-GB" sz="2000" dirty="0">
                <a:hlinkClick r:id="rId3"/>
              </a:rPr>
              <a:t>Sheffield Family Hubs | Sheffield</a:t>
            </a:r>
            <a:endParaRPr lang="en-GB" sz="2000" dirty="0">
              <a:latin typeface="Arial"/>
              <a:cs typeface="Arial"/>
            </a:endParaRPr>
          </a:p>
          <a:p>
            <a:pPr defTabSz="914446" fontAlgn="base"/>
            <a:endParaRPr lang="en-GB" sz="2000" dirty="0">
              <a:latin typeface="Arial"/>
              <a:cs typeface="Arial"/>
            </a:endParaRPr>
          </a:p>
        </p:txBody>
      </p:sp>
      <p:pic>
        <p:nvPicPr>
          <p:cNvPr id="20" name="Picture 19" descr="A colorful logo with text&#10;&#10;AI-generated content may be incorrect.">
            <a:extLst>
              <a:ext uri="{FF2B5EF4-FFF2-40B4-BE49-F238E27FC236}">
                <a16:creationId xmlns:a16="http://schemas.microsoft.com/office/drawing/2014/main" id="{184EBEF5-667F-3311-0673-E3C6C735FDB0}"/>
              </a:ext>
            </a:extLst>
          </p:cNvPr>
          <p:cNvPicPr>
            <a:picLocks noChangeAspect="1"/>
          </p:cNvPicPr>
          <p:nvPr/>
        </p:nvPicPr>
        <p:blipFill>
          <a:blip r:embed="rId4"/>
          <a:stretch>
            <a:fillRect/>
          </a:stretch>
        </p:blipFill>
        <p:spPr>
          <a:xfrm>
            <a:off x="9666421" y="4508794"/>
            <a:ext cx="1512377" cy="154708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256D36-2701-EF32-E1F7-01781E9BD87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9651E0C-3417-A825-0737-45A37485639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D820535B-FC9E-56CA-7F21-27D83019423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0E3829DD-3149-01D9-AD29-70D77E80E48C}"/>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32C0785E-7C36-FC92-A8DD-778939F59588}"/>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E259B130-8014-B96E-7518-D99AFB6537D8}"/>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B69F232F-01D2-284C-AC9E-77758F204AFD}"/>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BC119D3A-1F4E-A756-E0CD-E094EFA897BA}"/>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4C027E9A-C524-40B9-6C3F-79E02972F169}"/>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96F2B8C9-5EE4-4237-B9A5-9F2302FA0EA8}"/>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51B52295-C3BB-72B6-681D-189B91DA8471}"/>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84C4F92C-CB29-B10E-1074-C251719C4447}"/>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C721DE36-B233-2F1D-4E5B-53805E88EE9A}"/>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E1880D16-1765-7C02-2040-85255D8E6399}"/>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20</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36EFF20F-E8E7-A27C-D896-7176DE769348}"/>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DE374D59-0153-8DDB-F9CC-06614A0DC66F}"/>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525D8155-98F6-4461-FCA9-83BC9C6739F8}"/>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5B2C099E-4494-17C1-8D63-A26E2A684607}"/>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14F7D5B2-9C3C-2A75-EFD9-4CE8DD4B1775}"/>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ED7D31">
                    <a:lumMod val="50000"/>
                  </a:srgbClr>
                </a:solidFill>
                <a:effectLst>
                  <a:outerShdw blurRad="38100" dist="19050" dir="2700000" algn="tl" rotWithShape="0">
                    <a:prstClr val="black">
                      <a:alpha val="40000"/>
                    </a:prstClr>
                  </a:outerShdw>
                </a:effectLst>
                <a:latin typeface="Calibri" panose="020F0502020204030204"/>
              </a:rPr>
              <a:t>Early Help Assessment</a:t>
            </a:r>
            <a:endParaRPr lang="en-GB"/>
          </a:p>
        </p:txBody>
      </p:sp>
      <p:sp>
        <p:nvSpPr>
          <p:cNvPr id="13" name="TextBox 12">
            <a:extLst>
              <a:ext uri="{FF2B5EF4-FFF2-40B4-BE49-F238E27FC236}">
                <a16:creationId xmlns:a16="http://schemas.microsoft.com/office/drawing/2014/main" id="{5D288A96-9D08-F4D4-60FC-D016929923FC}"/>
              </a:ext>
            </a:extLst>
          </p:cNvPr>
          <p:cNvSpPr txBox="1"/>
          <p:nvPr/>
        </p:nvSpPr>
        <p:spPr>
          <a:xfrm>
            <a:off x="290403" y="1692956"/>
            <a:ext cx="11620715" cy="4175630"/>
          </a:xfrm>
          <a:prstGeom prst="rect">
            <a:avLst/>
          </a:prstGeom>
          <a:noFill/>
        </p:spPr>
        <p:txBody>
          <a:bodyPr wrap="square" lIns="91440" tIns="45720" rIns="91440" bIns="45720" rtlCol="0" anchor="t">
            <a:spAutoFit/>
          </a:bodyPr>
          <a:lstStyle/>
          <a:p>
            <a:pPr defTabSz="609630">
              <a:defRPr/>
            </a:pPr>
            <a:endParaRPr lang="en-GB" sz="1867" dirty="0">
              <a:solidFill>
                <a:prstClr val="black"/>
              </a:solidFill>
              <a:latin typeface="Arial"/>
            </a:endParaRPr>
          </a:p>
          <a:p>
            <a:r>
              <a:rPr lang="en-US" sz="2000" b="1" dirty="0">
                <a:latin typeface="Arial"/>
                <a:ea typeface="Aptos" panose="020B0004020202020204" pitchFamily="34" charset="0"/>
                <a:cs typeface="Arial"/>
              </a:rPr>
              <a:t>Multi-agency training and a video briefing are available </a:t>
            </a:r>
            <a:endParaRPr lang="en-GB" sz="2000" dirty="0">
              <a:latin typeface="Arial"/>
              <a:ea typeface="Aptos" panose="020B0004020202020204" pitchFamily="34" charset="0"/>
              <a:cs typeface="Arial"/>
            </a:endParaRPr>
          </a:p>
          <a:p>
            <a:pPr marL="228600" indent="-228600">
              <a:buFont typeface="Symbol" panose="05050102010706020507" pitchFamily="18" charset="2"/>
              <a:buChar char=""/>
            </a:pPr>
            <a:r>
              <a:rPr lang="en-GB" sz="2000" dirty="0">
                <a:latin typeface="Arial"/>
                <a:ea typeface="Times New Roman" panose="02020603050405020304" pitchFamily="18" charset="0"/>
                <a:cs typeface="Arial"/>
              </a:rPr>
              <a:t>You can view the 12 minute briefing video here: </a:t>
            </a:r>
            <a:r>
              <a:rPr lang="en-GB" sz="2000" u="sng" dirty="0">
                <a:solidFill>
                  <a:srgbClr val="0563C1"/>
                </a:solidFill>
                <a:latin typeface="Arial"/>
                <a:ea typeface="Times New Roman" panose="02020603050405020304" pitchFamily="18" charset="0"/>
                <a:cs typeface="Arial"/>
                <a:hlinkClick r:id="rId3"/>
              </a:rPr>
              <a:t>https://www.youtube.com/watch?v=S4m9sa1hZgg</a:t>
            </a:r>
            <a:r>
              <a:rPr lang="en-GB" sz="2000" dirty="0">
                <a:latin typeface="Arial"/>
                <a:ea typeface="Times New Roman" panose="02020603050405020304" pitchFamily="18" charset="0"/>
                <a:cs typeface="Arial"/>
              </a:rPr>
              <a:t> </a:t>
            </a:r>
          </a:p>
          <a:p>
            <a:pPr marL="228600" indent="-228600">
              <a:buFont typeface="Symbol" panose="05050102010706020507" pitchFamily="18" charset="2"/>
              <a:buChar char=""/>
            </a:pPr>
            <a:r>
              <a:rPr lang="en-US" sz="2000" dirty="0">
                <a:latin typeface="Arial"/>
                <a:ea typeface="Times New Roman" panose="02020603050405020304" pitchFamily="18" charset="0"/>
                <a:cs typeface="Arial"/>
              </a:rPr>
              <a:t>Multi-agency Training on Early Help Assessment skills is available via the Early Help Partnership Training offer </a:t>
            </a:r>
            <a:r>
              <a:rPr lang="en-GB" sz="2000" dirty="0">
                <a:latin typeface="Arial" panose="020B0604020202020204" pitchFamily="34" charset="0"/>
                <a:cs typeface="Arial" panose="020B0604020202020204" pitchFamily="34" charset="0"/>
                <a:hlinkClick r:id="rId4"/>
              </a:rPr>
              <a:t>Early Help Workforce Training | Sheffield</a:t>
            </a:r>
            <a:endParaRPr lang="en-GB" sz="2000" dirty="0">
              <a:latin typeface="Arial" panose="020B0604020202020204" pitchFamily="34" charset="0"/>
              <a:cs typeface="Arial" panose="020B0604020202020204" pitchFamily="34" charset="0"/>
            </a:endParaRPr>
          </a:p>
          <a:p>
            <a:pPr marL="228600" indent="-228600">
              <a:buFont typeface="Symbol" panose="05050102010706020507" pitchFamily="18" charset="2"/>
              <a:buChar char=""/>
            </a:pPr>
            <a:r>
              <a:rPr lang="en-GB" sz="2000" dirty="0">
                <a:latin typeface="Arial"/>
                <a:ea typeface="Times New Roman" panose="02020603050405020304" pitchFamily="18" charset="0"/>
                <a:cs typeface="Arial"/>
              </a:rPr>
              <a:t>More information about the Early Help Assessment including guidance notes for completion and the Sheffield Threshold of Need guidance document is available here: </a:t>
            </a:r>
            <a:r>
              <a:rPr lang="en-GB" sz="2000" u="sng" dirty="0">
                <a:solidFill>
                  <a:srgbClr val="0563C1"/>
                </a:solidFill>
                <a:latin typeface="Arial"/>
                <a:ea typeface="Times New Roman" panose="02020603050405020304" pitchFamily="18" charset="0"/>
                <a:cs typeface="Arial"/>
                <a:hlinkClick r:id="rId5" tooltip="https://www.safeguardingsheffieldchildren.org/scsp/processes/early-help-thresholds-of-need"/>
              </a:rPr>
              <a:t>Sheffield Children Safeguarding Partnership - Early Help, the Early Help Assessment &amp; Thresholds of Need (safeguardingsheffieldchildren.org)</a:t>
            </a:r>
            <a:r>
              <a:rPr lang="en-GB" sz="2000" dirty="0">
                <a:latin typeface="Arial"/>
                <a:ea typeface="Times New Roman" panose="02020603050405020304" pitchFamily="18" charset="0"/>
                <a:cs typeface="Arial"/>
              </a:rPr>
              <a:t>. </a:t>
            </a:r>
          </a:p>
          <a:p>
            <a:pPr marL="228600" indent="-228600">
              <a:buFont typeface="Symbol" panose="05050102010706020507" pitchFamily="18" charset="2"/>
              <a:buChar char=""/>
            </a:pPr>
            <a:r>
              <a:rPr lang="en-GB" sz="2000" dirty="0">
                <a:latin typeface="Arial"/>
                <a:ea typeface="Times New Roman" panose="02020603050405020304" pitchFamily="18" charset="0"/>
                <a:cs typeface="Arial"/>
              </a:rPr>
              <a:t>If you would like to request single-agency training on Early Help Assessment Skills for your organisation, please contact your link worker or link manager from the Family Intervention Service.</a:t>
            </a:r>
          </a:p>
          <a:p>
            <a:pPr defTabSz="609630">
              <a:defRPr/>
            </a:pPr>
            <a:endParaRPr lang="en-GB" sz="2000" dirty="0">
              <a:solidFill>
                <a:prstClr val="black"/>
              </a:solidFill>
              <a:latin typeface="Arial"/>
              <a:cs typeface="Arial"/>
            </a:endParaRPr>
          </a:p>
          <a:p>
            <a:pPr marL="304800" indent="-304800" defTabSz="609630">
              <a:buFont typeface="Arial" panose="020B0604020202020204" pitchFamily="34" charset="0"/>
              <a:buChar char="•"/>
              <a:defRPr/>
            </a:pPr>
            <a:endParaRPr lang="en-GB" sz="2667" dirty="0">
              <a:solidFill>
                <a:prstClr val="black"/>
              </a:solidFill>
              <a:latin typeface="Arial"/>
              <a:cs typeface="Arial"/>
            </a:endParaRPr>
          </a:p>
        </p:txBody>
      </p:sp>
      <p:pic>
        <p:nvPicPr>
          <p:cNvPr id="18" name="Picture 17" descr="A colorful logo with text&#10;&#10;AI-generated content may be incorrect.">
            <a:extLst>
              <a:ext uri="{FF2B5EF4-FFF2-40B4-BE49-F238E27FC236}">
                <a16:creationId xmlns:a16="http://schemas.microsoft.com/office/drawing/2014/main" id="{59E0DAD7-3D34-302E-F31E-03600FE2D384}"/>
              </a:ext>
            </a:extLst>
          </p:cNvPr>
          <p:cNvPicPr>
            <a:picLocks noChangeAspect="1"/>
          </p:cNvPicPr>
          <p:nvPr/>
        </p:nvPicPr>
        <p:blipFill>
          <a:blip r:embed="rId6"/>
          <a:stretch>
            <a:fillRect/>
          </a:stretch>
        </p:blipFill>
        <p:spPr>
          <a:xfrm>
            <a:off x="9678401" y="5034576"/>
            <a:ext cx="1435073" cy="1458740"/>
          </a:xfrm>
          <a:prstGeom prst="rect">
            <a:avLst/>
          </a:prstGeom>
        </p:spPr>
      </p:pic>
    </p:spTree>
    <p:extLst>
      <p:ext uri="{BB962C8B-B14F-4D97-AF65-F5344CB8AC3E}">
        <p14:creationId xmlns:p14="http://schemas.microsoft.com/office/powerpoint/2010/main" val="328002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975DC09-8D91-489A-B130-360FCC56C21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119CED4-48F6-1196-5AF2-9D71451B9A9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E9055666-AA63-5080-160D-A3AD0803D1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5CA3286B-FD09-D4E6-594D-4AC016EA5901}"/>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A1D3DADB-7066-38DF-5121-91A14FC7A1ED}"/>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F7888C67-A864-8AC8-7008-02A2BEB3E824}"/>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EFB87631-6509-8F62-6B3D-B1295EB078E0}"/>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33F99FDA-14A3-19F3-C11C-0CD47459875A}"/>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5E30CBB3-D6A6-D62B-C110-AEED54914049}"/>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4C2D4D1D-3CD0-5C66-EC57-5AD6313E5802}"/>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3ECD0A60-0AFD-24B1-71DA-F2C8C49A4EED}"/>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C12BC2CB-2191-1FBF-5363-A8C60A943EDC}"/>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55D6E728-20BF-B0AF-2154-72DD113C0FCD}"/>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CA6B0AF4-0463-5E6B-8AB5-408D7F588CF5}"/>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21</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F2FAACEE-B78E-2511-33AD-981986801078}"/>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19C977CE-823D-EA7D-E4E1-61321C77533B}"/>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95B43AD9-8851-718F-5BB4-D7ABFC90182D}"/>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D2C2802E-E173-C231-573C-2A2629DE24B1}"/>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23B629A6-B1C6-F888-CF01-C11E6FA358B7}"/>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Early Help Partnerships Training Offer </a:t>
            </a:r>
            <a:endParaRPr lang="en-GB">
              <a:solidFill>
                <a:srgbClr val="8A3F0E"/>
              </a:solidFill>
            </a:endParaRPr>
          </a:p>
        </p:txBody>
      </p:sp>
      <p:sp>
        <p:nvSpPr>
          <p:cNvPr id="18" name="TextBox 17">
            <a:extLst>
              <a:ext uri="{FF2B5EF4-FFF2-40B4-BE49-F238E27FC236}">
                <a16:creationId xmlns:a16="http://schemas.microsoft.com/office/drawing/2014/main" id="{3BD18749-1B0E-8771-E972-E222C06AEB64}"/>
              </a:ext>
            </a:extLst>
          </p:cNvPr>
          <p:cNvSpPr txBox="1"/>
          <p:nvPr/>
        </p:nvSpPr>
        <p:spPr>
          <a:xfrm>
            <a:off x="431800" y="2324556"/>
            <a:ext cx="5813286" cy="2062103"/>
          </a:xfrm>
          <a:prstGeom prst="rect">
            <a:avLst/>
          </a:prstGeom>
          <a:noFill/>
        </p:spPr>
        <p:txBody>
          <a:bodyPr wrap="square" lIns="91440" tIns="45720" rIns="91440" bIns="45720" rtlCol="0" anchor="t">
            <a:spAutoFit/>
          </a:bodyPr>
          <a:lstStyle/>
          <a:p>
            <a:r>
              <a:rPr lang="en-GB" sz="2000">
                <a:latin typeface="Arial"/>
                <a:cs typeface="Arial"/>
              </a:rPr>
              <a:t>To browse our training offer please follow the below link: </a:t>
            </a:r>
          </a:p>
          <a:p>
            <a:endParaRPr lang="en-GB" sz="2000">
              <a:latin typeface="Arial"/>
              <a:cs typeface="Arial"/>
            </a:endParaRPr>
          </a:p>
          <a:p>
            <a:r>
              <a:rPr lang="en-GB" sz="2000">
                <a:latin typeface="Arial"/>
                <a:cs typeface="Arial"/>
              </a:rPr>
              <a:t> </a:t>
            </a:r>
            <a:r>
              <a:rPr lang="en-GB" sz="2000">
                <a:latin typeface="Arial"/>
                <a:ea typeface="+mn-lt"/>
                <a:cs typeface="+mn-lt"/>
                <a:hlinkClick r:id="rId3"/>
              </a:rPr>
              <a:t>Early Help Partnership Training | Sheffield</a:t>
            </a:r>
            <a:endParaRPr lang="en-GB" sz="2000">
              <a:latin typeface="Arial"/>
              <a:ea typeface="+mn-lt"/>
              <a:cs typeface="+mn-lt"/>
            </a:endParaRPr>
          </a:p>
          <a:p>
            <a:endParaRPr lang="en-GB" sz="2400"/>
          </a:p>
          <a:p>
            <a:endParaRPr lang="en-GB" sz="2400">
              <a:ea typeface="Calibri"/>
              <a:cs typeface="Calibri"/>
            </a:endParaRPr>
          </a:p>
        </p:txBody>
      </p:sp>
      <p:pic>
        <p:nvPicPr>
          <p:cNvPr id="13" name="Picture 12">
            <a:extLst>
              <a:ext uri="{FF2B5EF4-FFF2-40B4-BE49-F238E27FC236}">
                <a16:creationId xmlns:a16="http://schemas.microsoft.com/office/drawing/2014/main" id="{0CC5E59A-FE8B-94B9-BB6D-9417A1C1C0BC}"/>
              </a:ext>
            </a:extLst>
          </p:cNvPr>
          <p:cNvPicPr>
            <a:picLocks noChangeAspect="1"/>
          </p:cNvPicPr>
          <p:nvPr/>
        </p:nvPicPr>
        <p:blipFill>
          <a:blip r:embed="rId4"/>
          <a:stretch>
            <a:fillRect/>
          </a:stretch>
        </p:blipFill>
        <p:spPr>
          <a:xfrm>
            <a:off x="6465697" y="1358348"/>
            <a:ext cx="3954084" cy="4583044"/>
          </a:xfrm>
          <a:prstGeom prst="rect">
            <a:avLst/>
          </a:prstGeom>
        </p:spPr>
      </p:pic>
      <p:pic>
        <p:nvPicPr>
          <p:cNvPr id="19" name="Picture 18" descr="A colorful logo with text&#10;&#10;AI-generated content may be incorrect.">
            <a:extLst>
              <a:ext uri="{FF2B5EF4-FFF2-40B4-BE49-F238E27FC236}">
                <a16:creationId xmlns:a16="http://schemas.microsoft.com/office/drawing/2014/main" id="{EB3DA8D5-D3F9-F440-ED8C-ECC894E065E4}"/>
              </a:ext>
            </a:extLst>
          </p:cNvPr>
          <p:cNvPicPr>
            <a:picLocks noChangeAspect="1"/>
          </p:cNvPicPr>
          <p:nvPr/>
        </p:nvPicPr>
        <p:blipFill>
          <a:blip r:embed="rId5"/>
          <a:stretch>
            <a:fillRect/>
          </a:stretch>
        </p:blipFill>
        <p:spPr>
          <a:xfrm>
            <a:off x="435009" y="4603880"/>
            <a:ext cx="1512377" cy="1547087"/>
          </a:xfrm>
          <a:prstGeom prst="rect">
            <a:avLst/>
          </a:prstGeom>
        </p:spPr>
      </p:pic>
    </p:spTree>
    <p:extLst>
      <p:ext uri="{BB962C8B-B14F-4D97-AF65-F5344CB8AC3E}">
        <p14:creationId xmlns:p14="http://schemas.microsoft.com/office/powerpoint/2010/main" val="4025091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DD65DDA-DE6C-902F-2DFC-A2FEC7843BC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5D38D57-7839-382B-D960-360EC792DF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9CB06FAA-1955-0308-95BA-DC85CC2517A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0C202E85-9497-9AED-8F90-427DAD38564E}"/>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CD827672-BB2A-296B-9A15-DF8E2AAF0730}"/>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604DC6CB-E829-07A0-58FA-4CD0D183934D}"/>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638B61DF-FD2E-7B5A-3F1D-EC5BAA1900E6}"/>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62790E96-D04D-19E6-FF4D-0CB26FDEB082}"/>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9A597027-146D-CA48-798A-27ECE1EB1359}"/>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93DB9762-18B4-248A-D4C5-1968D710CC29}"/>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15" name="object 14">
            <a:extLst>
              <a:ext uri="{FF2B5EF4-FFF2-40B4-BE49-F238E27FC236}">
                <a16:creationId xmlns:a16="http://schemas.microsoft.com/office/drawing/2014/main" id="{995ACA3E-CFCA-7B91-EA97-D4DD59E254C6}"/>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356F2E0B-7DC8-58DB-ADC9-7A88044DF8E6}"/>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A3D98580-6608-6C6A-6331-88C6CF4E15E6}"/>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22</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F7037FED-1F8A-1FF5-8071-764CDA46BAAD}"/>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E50A992C-07AF-E8DF-AC47-AE36D1C5AC3E}"/>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55916106-6E71-8CF1-C2BA-F152F1CA38D9}"/>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B7216880-E46B-7166-C909-6EB9D7A5F063}"/>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A7477D28-1B81-23DD-D827-D03B89B7BECC}"/>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ED7D31">
                    <a:lumMod val="50000"/>
                  </a:srgbClr>
                </a:solidFill>
                <a:effectLst>
                  <a:outerShdw blurRad="38100" dist="19050" dir="2700000" algn="tl" rotWithShape="0">
                    <a:prstClr val="black">
                      <a:alpha val="40000"/>
                    </a:prstClr>
                  </a:outerShdw>
                </a:effectLst>
                <a:latin typeface="Calibri" panose="020F0502020204030204"/>
              </a:rPr>
              <a:t>Family Hub Network</a:t>
            </a:r>
            <a:endParaRPr lang="en-GB"/>
          </a:p>
        </p:txBody>
      </p:sp>
      <p:sp>
        <p:nvSpPr>
          <p:cNvPr id="13" name="TextBox 12">
            <a:extLst>
              <a:ext uri="{FF2B5EF4-FFF2-40B4-BE49-F238E27FC236}">
                <a16:creationId xmlns:a16="http://schemas.microsoft.com/office/drawing/2014/main" id="{6D0D971A-A0F0-0101-9C81-9160C55049F2}"/>
              </a:ext>
            </a:extLst>
          </p:cNvPr>
          <p:cNvSpPr txBox="1"/>
          <p:nvPr/>
        </p:nvSpPr>
        <p:spPr>
          <a:xfrm>
            <a:off x="609600" y="1639849"/>
            <a:ext cx="11480800" cy="4667881"/>
          </a:xfrm>
          <a:prstGeom prst="rect">
            <a:avLst/>
          </a:prstGeom>
          <a:noFill/>
        </p:spPr>
        <p:txBody>
          <a:bodyPr wrap="square" lIns="91440" tIns="45720" rIns="91440" bIns="45720" rtlCol="0" anchor="t">
            <a:spAutoFit/>
          </a:bodyPr>
          <a:lstStyle/>
          <a:p>
            <a:pPr defTabSz="609630">
              <a:defRPr/>
            </a:pPr>
            <a:endParaRPr lang="en-GB" sz="1600" dirty="0">
              <a:solidFill>
                <a:prstClr val="black"/>
              </a:solidFill>
              <a:latin typeface="Arial"/>
            </a:endParaRPr>
          </a:p>
          <a:p>
            <a:pPr marL="304800" indent="-304800" defTabSz="609630">
              <a:buFont typeface="Arial" panose="020B0604020202020204" pitchFamily="34" charset="0"/>
              <a:buChar char="•"/>
              <a:defRPr/>
            </a:pPr>
            <a:r>
              <a:rPr lang="en-GB" sz="2000" dirty="0">
                <a:solidFill>
                  <a:prstClr val="black"/>
                </a:solidFill>
                <a:latin typeface="Arial"/>
              </a:rPr>
              <a:t>Strengthening connections between Early Years Providers, community partners and families </a:t>
            </a:r>
            <a:endParaRPr lang="en-GB" sz="2000" dirty="0">
              <a:solidFill>
                <a:prstClr val="black"/>
              </a:solidFill>
              <a:latin typeface="Arial"/>
              <a:cs typeface="Arial"/>
            </a:endParaRPr>
          </a:p>
          <a:p>
            <a:pPr marL="304800" indent="-304800" defTabSz="609630">
              <a:buFont typeface="Arial" panose="020B0604020202020204" pitchFamily="34" charset="0"/>
              <a:buChar char="•"/>
              <a:defRPr/>
            </a:pPr>
            <a:r>
              <a:rPr lang="en-GB" sz="2000" dirty="0">
                <a:solidFill>
                  <a:prstClr val="black"/>
                </a:solidFill>
                <a:latin typeface="Arial"/>
              </a:rPr>
              <a:t>Promotion of Family Hub and Start for life offer (including each other!)</a:t>
            </a:r>
            <a:endParaRPr lang="en-GB" sz="2000" dirty="0">
              <a:solidFill>
                <a:prstClr val="black"/>
              </a:solidFill>
              <a:latin typeface="Arial"/>
              <a:cs typeface="Arial"/>
            </a:endParaRPr>
          </a:p>
          <a:p>
            <a:pPr marL="304800" indent="-304800" defTabSz="609630">
              <a:buFont typeface="Arial" panose="020B0604020202020204" pitchFamily="34" charset="0"/>
              <a:buChar char="•"/>
              <a:defRPr/>
            </a:pPr>
            <a:endParaRPr lang="en-GB" sz="2000" dirty="0">
              <a:solidFill>
                <a:prstClr val="black"/>
              </a:solidFill>
              <a:latin typeface="Arial"/>
              <a:cs typeface="Arial"/>
            </a:endParaRPr>
          </a:p>
          <a:p>
            <a:pPr algn="l"/>
            <a:r>
              <a:rPr lang="en-GB" sz="2000" dirty="0">
                <a:solidFill>
                  <a:srgbClr val="000000"/>
                </a:solidFill>
                <a:latin typeface="Arial"/>
                <a:cs typeface="Arial"/>
              </a:rPr>
              <a:t>Working together we will deliver:</a:t>
            </a:r>
          </a:p>
          <a:p>
            <a:pPr algn="l"/>
            <a:r>
              <a:rPr lang="en-GB" sz="2000" dirty="0">
                <a:solidFill>
                  <a:srgbClr val="000000"/>
                </a:solidFill>
                <a:latin typeface="Arial"/>
                <a:cs typeface="Arial"/>
              </a:rPr>
              <a:t>• Better connection across families and services</a:t>
            </a:r>
          </a:p>
          <a:p>
            <a:pPr algn="l"/>
            <a:r>
              <a:rPr lang="en-GB" sz="2000" dirty="0">
                <a:solidFill>
                  <a:srgbClr val="000000"/>
                </a:solidFill>
                <a:latin typeface="Arial"/>
                <a:cs typeface="Arial"/>
              </a:rPr>
              <a:t>• The right information to families at the right time</a:t>
            </a:r>
          </a:p>
          <a:p>
            <a:pPr algn="l"/>
            <a:r>
              <a:rPr lang="en-GB" sz="2000" dirty="0">
                <a:solidFill>
                  <a:srgbClr val="000000"/>
                </a:solidFill>
                <a:latin typeface="Arial"/>
                <a:cs typeface="Arial"/>
              </a:rPr>
              <a:t>• To meet family need at the earliest opportunity</a:t>
            </a:r>
          </a:p>
          <a:p>
            <a:pPr algn="l"/>
            <a:r>
              <a:rPr lang="en-GB" sz="2000" dirty="0">
                <a:solidFill>
                  <a:srgbClr val="000000"/>
                </a:solidFill>
                <a:latin typeface="Arial"/>
                <a:cs typeface="Arial"/>
              </a:rPr>
              <a:t>• To work whole family, providing a seamless offer of support</a:t>
            </a:r>
          </a:p>
          <a:p>
            <a:pPr algn="l"/>
            <a:endParaRPr lang="en-GB" sz="2000" dirty="0">
              <a:solidFill>
                <a:srgbClr val="000000"/>
              </a:solidFill>
              <a:latin typeface="Arial"/>
              <a:cs typeface="Arial"/>
            </a:endParaRPr>
          </a:p>
          <a:p>
            <a:r>
              <a:rPr lang="en-GB" sz="2000" i="1" dirty="0">
                <a:latin typeface="Arial"/>
                <a:ea typeface="Lato"/>
                <a:cs typeface="Lato"/>
              </a:rPr>
              <a:t>If you would like to be part of our Family Hub Network please contact your local Family Hub and speak to the Family Hub Coordinator.</a:t>
            </a:r>
          </a:p>
          <a:p>
            <a:endParaRPr lang="en-GB" sz="2000" dirty="0">
              <a:latin typeface="Arial"/>
              <a:ea typeface="Lato"/>
              <a:cs typeface="Lato"/>
            </a:endParaRPr>
          </a:p>
          <a:p>
            <a:pPr algn="l"/>
            <a:endParaRPr lang="en-GB" sz="2000" dirty="0">
              <a:solidFill>
                <a:srgbClr val="000000"/>
              </a:solidFill>
              <a:latin typeface="Arial"/>
              <a:ea typeface="Lato" panose="020F0502020204030203" pitchFamily="34" charset="0"/>
              <a:cs typeface="Arial"/>
            </a:endParaRPr>
          </a:p>
          <a:p>
            <a:pPr marL="304800" indent="-304800" defTabSz="609630">
              <a:buFont typeface="Arial" panose="020B0604020202020204" pitchFamily="34" charset="0"/>
              <a:buChar char="•"/>
              <a:defRPr/>
            </a:pPr>
            <a:endParaRPr lang="en-GB" sz="2133" dirty="0">
              <a:solidFill>
                <a:prstClr val="black"/>
              </a:solidFill>
              <a:latin typeface="Arial"/>
              <a:cs typeface="Arial"/>
            </a:endParaRPr>
          </a:p>
        </p:txBody>
      </p:sp>
      <p:pic>
        <p:nvPicPr>
          <p:cNvPr id="18" name="Picture 17" descr="A colorful logo with text&#10;&#10;AI-generated content may be incorrect.">
            <a:extLst>
              <a:ext uri="{FF2B5EF4-FFF2-40B4-BE49-F238E27FC236}">
                <a16:creationId xmlns:a16="http://schemas.microsoft.com/office/drawing/2014/main" id="{ADBF7ED3-0E98-4398-8B18-4897FB47BC5E}"/>
              </a:ext>
            </a:extLst>
          </p:cNvPr>
          <p:cNvPicPr>
            <a:picLocks noChangeAspect="1"/>
          </p:cNvPicPr>
          <p:nvPr/>
        </p:nvPicPr>
        <p:blipFill>
          <a:blip r:embed="rId3"/>
          <a:stretch>
            <a:fillRect/>
          </a:stretch>
        </p:blipFill>
        <p:spPr>
          <a:xfrm>
            <a:off x="9665951" y="4957071"/>
            <a:ext cx="1456959" cy="1519378"/>
          </a:xfrm>
          <a:prstGeom prst="rect">
            <a:avLst/>
          </a:prstGeom>
        </p:spPr>
      </p:pic>
    </p:spTree>
    <p:extLst>
      <p:ext uri="{BB962C8B-B14F-4D97-AF65-F5344CB8AC3E}">
        <p14:creationId xmlns:p14="http://schemas.microsoft.com/office/powerpoint/2010/main" val="3164956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241AF57-9C46-52BC-0718-3946CC605F4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8FC5F22-101B-8889-7424-49D02ACFCE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1C557C26-D00F-F156-10AC-D91FB94A34D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516A6939-9309-456A-8F58-FB487E8AEB0B}"/>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7F9C4490-9644-E0AA-B820-E866E7B4A311}"/>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3F6F1C69-134A-8D18-68EE-ECDA495415FC}"/>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4E2BA6A4-1F94-5982-2558-97F65011466F}"/>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0217CA24-6ED6-CF1B-643E-1A2A926E1C45}"/>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7E4BBD00-8FC8-8B3A-B73B-58D1E381259B}"/>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C56165AF-DBE4-B601-1ABF-7BB4E2E96186}"/>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BE693FAB-E83E-E8A2-AEB7-7BA5097B8BDB}"/>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6B419571-E7A8-3530-E30D-14C39F70C99E}"/>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A0A96C13-868A-F9EA-A64D-349361815E0A}"/>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9D263D04-B645-FDBC-28CB-B1AB29C6180E}"/>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23</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D9CCC1B5-1195-CF57-A3EC-77CB1A5C1E45}"/>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F27CE090-2AE5-3B8C-5EC5-459D439E4566}"/>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59016AFC-50ED-C682-7AA2-CCED3A2D08A2}"/>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C6D4B1EC-B7A9-5B19-69BA-74AA4810982E}"/>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4C0C379F-9C39-D2DF-AE06-061C378D4D07}"/>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ED7D31">
                    <a:lumMod val="50000"/>
                  </a:srgbClr>
                </a:solidFill>
                <a:effectLst>
                  <a:outerShdw blurRad="38100" dist="19050" dir="2700000" algn="tl" rotWithShape="0">
                    <a:prstClr val="black">
                      <a:alpha val="40000"/>
                    </a:prstClr>
                  </a:outerShdw>
                </a:effectLst>
                <a:latin typeface="Calibri" panose="020F0502020204030204"/>
              </a:rPr>
              <a:t>Social Media and Information links here</a:t>
            </a:r>
            <a:endParaRPr lang="en-GB"/>
          </a:p>
        </p:txBody>
      </p:sp>
      <p:pic>
        <p:nvPicPr>
          <p:cNvPr id="13" name="Picture 12" descr="A screenshot of a qr code&#10;&#10;Description automatically generated with medium confidence">
            <a:extLst>
              <a:ext uri="{FF2B5EF4-FFF2-40B4-BE49-F238E27FC236}">
                <a16:creationId xmlns:a16="http://schemas.microsoft.com/office/drawing/2014/main" id="{4F39795B-468A-6E86-BD23-E457F48F73F2}"/>
              </a:ext>
            </a:extLst>
          </p:cNvPr>
          <p:cNvPicPr>
            <a:picLocks noChangeAspect="1"/>
          </p:cNvPicPr>
          <p:nvPr/>
        </p:nvPicPr>
        <p:blipFill rotWithShape="1">
          <a:blip r:embed="rId3">
            <a:extLst>
              <a:ext uri="{28A0092B-C50C-407E-A947-70E740481C1C}">
                <a14:useLocalDpi xmlns:a14="http://schemas.microsoft.com/office/drawing/2010/main" val="0"/>
              </a:ext>
            </a:extLst>
          </a:blip>
          <a:srcRect l="2851" t="20371" r="66226" b="59589"/>
          <a:stretch/>
        </p:blipFill>
        <p:spPr>
          <a:xfrm>
            <a:off x="2045451" y="1680491"/>
            <a:ext cx="2462298" cy="2269599"/>
          </a:xfrm>
          <a:prstGeom prst="rect">
            <a:avLst/>
          </a:prstGeom>
        </p:spPr>
      </p:pic>
      <p:pic>
        <p:nvPicPr>
          <p:cNvPr id="20" name="Picture 19" descr="A screenshot of a qr code&#10;&#10;Description automatically generated with medium confidence">
            <a:extLst>
              <a:ext uri="{FF2B5EF4-FFF2-40B4-BE49-F238E27FC236}">
                <a16:creationId xmlns:a16="http://schemas.microsoft.com/office/drawing/2014/main" id="{B4EC39AC-E0C4-27FC-F943-6D1E01257974}"/>
              </a:ext>
            </a:extLst>
          </p:cNvPr>
          <p:cNvPicPr>
            <a:picLocks noChangeAspect="1"/>
          </p:cNvPicPr>
          <p:nvPr/>
        </p:nvPicPr>
        <p:blipFill rotWithShape="1">
          <a:blip r:embed="rId3">
            <a:extLst>
              <a:ext uri="{28A0092B-C50C-407E-A947-70E740481C1C}">
                <a14:useLocalDpi xmlns:a14="http://schemas.microsoft.com/office/drawing/2010/main" val="0"/>
              </a:ext>
            </a:extLst>
          </a:blip>
          <a:srcRect l="35062" t="20371" r="33379" b="60500"/>
          <a:stretch/>
        </p:blipFill>
        <p:spPr>
          <a:xfrm>
            <a:off x="4507902" y="1513850"/>
            <a:ext cx="2681783" cy="2272315"/>
          </a:xfrm>
          <a:prstGeom prst="rect">
            <a:avLst/>
          </a:prstGeom>
        </p:spPr>
      </p:pic>
      <p:pic>
        <p:nvPicPr>
          <p:cNvPr id="21" name="Picture 20" descr="A screenshot of a qr code&#10;&#10;Description automatically generated with medium confidence">
            <a:extLst>
              <a:ext uri="{FF2B5EF4-FFF2-40B4-BE49-F238E27FC236}">
                <a16:creationId xmlns:a16="http://schemas.microsoft.com/office/drawing/2014/main" id="{5070371E-70E8-8049-754E-3B020EFE933E}"/>
              </a:ext>
            </a:extLst>
          </p:cNvPr>
          <p:cNvPicPr>
            <a:picLocks noChangeAspect="1"/>
          </p:cNvPicPr>
          <p:nvPr/>
        </p:nvPicPr>
        <p:blipFill rotWithShape="1">
          <a:blip r:embed="rId3">
            <a:extLst>
              <a:ext uri="{28A0092B-C50C-407E-A947-70E740481C1C}">
                <a14:useLocalDpi xmlns:a14="http://schemas.microsoft.com/office/drawing/2010/main" val="0"/>
              </a:ext>
            </a:extLst>
          </a:blip>
          <a:srcRect l="2852" t="39259" r="65507" b="39259"/>
          <a:stretch/>
        </p:blipFill>
        <p:spPr>
          <a:xfrm>
            <a:off x="7411928" y="1710835"/>
            <a:ext cx="2747179" cy="2592851"/>
          </a:xfrm>
          <a:prstGeom prst="rect">
            <a:avLst/>
          </a:prstGeom>
        </p:spPr>
      </p:pic>
      <p:grpSp>
        <p:nvGrpSpPr>
          <p:cNvPr id="26" name="Group 25">
            <a:extLst>
              <a:ext uri="{FF2B5EF4-FFF2-40B4-BE49-F238E27FC236}">
                <a16:creationId xmlns:a16="http://schemas.microsoft.com/office/drawing/2014/main" id="{CFAB6EF1-B059-F1E2-2839-47910466E9DA}"/>
              </a:ext>
            </a:extLst>
          </p:cNvPr>
          <p:cNvGrpSpPr/>
          <p:nvPr/>
        </p:nvGrpSpPr>
        <p:grpSpPr>
          <a:xfrm>
            <a:off x="4600096" y="4290269"/>
            <a:ext cx="2588260" cy="1993491"/>
            <a:chOff x="4062978" y="4949094"/>
            <a:chExt cx="3170358" cy="2353156"/>
          </a:xfrm>
        </p:grpSpPr>
        <p:pic>
          <p:nvPicPr>
            <p:cNvPr id="27" name="Picture 26" descr="A screenshot of a qr code&#10;&#10;Description automatically generated with medium confidence">
              <a:extLst>
                <a:ext uri="{FF2B5EF4-FFF2-40B4-BE49-F238E27FC236}">
                  <a16:creationId xmlns:a16="http://schemas.microsoft.com/office/drawing/2014/main" id="{F95E340A-C23B-C70A-8AA8-4E26B62E5209}"/>
                </a:ext>
              </a:extLst>
            </p:cNvPr>
            <p:cNvPicPr>
              <a:picLocks noChangeAspect="1"/>
            </p:cNvPicPr>
            <p:nvPr/>
          </p:nvPicPr>
          <p:blipFill rotWithShape="1">
            <a:blip r:embed="rId3">
              <a:extLst>
                <a:ext uri="{28A0092B-C50C-407E-A947-70E740481C1C}">
                  <a14:useLocalDpi xmlns:a14="http://schemas.microsoft.com/office/drawing/2010/main" val="0"/>
                </a:ext>
              </a:extLst>
            </a:blip>
            <a:srcRect l="35453" t="52180" r="31984" b="42371"/>
            <a:stretch/>
          </p:blipFill>
          <p:spPr>
            <a:xfrm>
              <a:off x="4062978" y="6551805"/>
              <a:ext cx="3170358" cy="750445"/>
            </a:xfrm>
            <a:prstGeom prst="rect">
              <a:avLst/>
            </a:prstGeom>
          </p:spPr>
        </p:pic>
        <p:pic>
          <p:nvPicPr>
            <p:cNvPr id="28" name="Picture 27" descr="A qr code with black dots&#10;&#10;Description automatically generated">
              <a:extLst>
                <a:ext uri="{FF2B5EF4-FFF2-40B4-BE49-F238E27FC236}">
                  <a16:creationId xmlns:a16="http://schemas.microsoft.com/office/drawing/2014/main" id="{AE683842-01C1-8B78-99D2-75BEDEDF35E4}"/>
                </a:ext>
              </a:extLst>
            </p:cNvPr>
            <p:cNvPicPr>
              <a:picLocks noChangeAspect="1"/>
            </p:cNvPicPr>
            <p:nvPr/>
          </p:nvPicPr>
          <p:blipFill>
            <a:blip r:embed="rId4"/>
            <a:stretch>
              <a:fillRect/>
            </a:stretch>
          </p:blipFill>
          <p:spPr>
            <a:xfrm>
              <a:off x="4902252" y="4949094"/>
              <a:ext cx="1700447" cy="1756662"/>
            </a:xfrm>
            <a:prstGeom prst="rect">
              <a:avLst/>
            </a:prstGeom>
          </p:spPr>
        </p:pic>
      </p:grpSp>
      <p:pic>
        <p:nvPicPr>
          <p:cNvPr id="18" name="Picture 17" descr="A colorful logo with text&#10;&#10;AI-generated content may be incorrect.">
            <a:extLst>
              <a:ext uri="{FF2B5EF4-FFF2-40B4-BE49-F238E27FC236}">
                <a16:creationId xmlns:a16="http://schemas.microsoft.com/office/drawing/2014/main" id="{1D4C9B86-7648-5EB4-807A-DE745E59ADA2}"/>
              </a:ext>
            </a:extLst>
          </p:cNvPr>
          <p:cNvPicPr>
            <a:picLocks noChangeAspect="1"/>
          </p:cNvPicPr>
          <p:nvPr/>
        </p:nvPicPr>
        <p:blipFill>
          <a:blip r:embed="rId5"/>
          <a:stretch>
            <a:fillRect/>
          </a:stretch>
        </p:blipFill>
        <p:spPr>
          <a:xfrm>
            <a:off x="9667357" y="4394054"/>
            <a:ext cx="1512377" cy="1547087"/>
          </a:xfrm>
          <a:prstGeom prst="rect">
            <a:avLst/>
          </a:prstGeom>
        </p:spPr>
      </p:pic>
    </p:spTree>
    <p:extLst>
      <p:ext uri="{BB962C8B-B14F-4D97-AF65-F5344CB8AC3E}">
        <p14:creationId xmlns:p14="http://schemas.microsoft.com/office/powerpoint/2010/main" val="315082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90C2D1D-6F0A-6DF1-72B3-716F4F23310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9796630-675F-FFF1-C341-1765C11E977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2AB6B58E-A500-DB95-88EA-2843C259CA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D10B5656-CCFA-C010-2CF2-0A8C1BC3B96C}"/>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588D6E91-5EF5-EC33-DD34-8A46E837F517}"/>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02DCAC3F-F3A4-A4D7-2BA0-44F0BF7F88CB}"/>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0DF63FE7-037B-8D94-1D99-7709D47A1682}"/>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B443BBC4-C46C-6CDB-25CE-6C7F36BBA901}"/>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BB6C6FFE-256F-5D42-B23A-828FCDA9C8BB}"/>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F68989CD-24F2-0AF0-6058-250535CC51D4}"/>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44DE01D1-1AAA-6289-6890-48C9EE835007}"/>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2BCE7E7E-5044-E0F7-E5EA-80705FD14AF7}"/>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94F09D86-B872-FF40-8DFF-C85F4A6F28DC}"/>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54172C44-FABD-0BAD-8B49-91A796FEDC30}"/>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24</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A18E6479-BC3C-BAAE-1C92-49D54E37017E}"/>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070FD267-BFB5-73D7-D3EA-D73DDFA2C793}"/>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88A2A7B5-9472-2F96-49F5-DA53A8979718}"/>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C229A0A4-EE2D-09BF-3F3F-01AB73A90092}"/>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14" name="Title 3">
            <a:extLst>
              <a:ext uri="{FF2B5EF4-FFF2-40B4-BE49-F238E27FC236}">
                <a16:creationId xmlns:a16="http://schemas.microsoft.com/office/drawing/2014/main" id="{97E0F460-23F3-2E82-720D-D54079BECC45}"/>
              </a:ext>
            </a:extLst>
          </p:cNvPr>
          <p:cNvSpPr txBox="1">
            <a:spLocks/>
          </p:cNvSpPr>
          <p:nvPr/>
        </p:nvSpPr>
        <p:spPr>
          <a:xfrm>
            <a:off x="843437" y="2672537"/>
            <a:ext cx="10515600" cy="2764465"/>
          </a:xfrm>
          <a:prstGeom prst="rect">
            <a:avLst/>
          </a:prstGeom>
        </p:spPr>
        <p:txBody>
          <a:bodyPr lIns="91440" tIns="45720" rIns="91440" bIns="45720" anchor="t"/>
          <a:lstStyle>
            <a:lvl1pPr>
              <a:defRPr>
                <a:latin typeface="+mj-lt"/>
                <a:ea typeface="+mj-ea"/>
                <a:cs typeface="+mj-cs"/>
              </a:defRPr>
            </a:lvl1pPr>
          </a:lstStyle>
          <a:p>
            <a:pPr algn="ctr"/>
            <a:r>
              <a:rPr lang="en-GB" kern="0">
                <a:solidFill>
                  <a:sysClr val="windowText" lastClr="000000"/>
                </a:solidFill>
              </a:rPr>
              <a:t> </a:t>
            </a:r>
            <a:r>
              <a:rPr lang="en-GB" sz="6000" kern="0">
                <a:solidFill>
                  <a:sysClr val="windowText" lastClr="000000"/>
                </a:solidFill>
                <a:latin typeface="Arial"/>
                <a:cs typeface="Arial"/>
              </a:rPr>
              <a:t>Questions</a:t>
            </a:r>
          </a:p>
        </p:txBody>
      </p:sp>
      <p:pic>
        <p:nvPicPr>
          <p:cNvPr id="18" name="Picture 17" descr="A colorful logo with text&#10;&#10;AI-generated content may be incorrect.">
            <a:extLst>
              <a:ext uri="{FF2B5EF4-FFF2-40B4-BE49-F238E27FC236}">
                <a16:creationId xmlns:a16="http://schemas.microsoft.com/office/drawing/2014/main" id="{BBBF0B8A-E1C6-77ED-A335-B712E89D5637}"/>
              </a:ext>
            </a:extLst>
          </p:cNvPr>
          <p:cNvPicPr>
            <a:picLocks noChangeAspect="1"/>
          </p:cNvPicPr>
          <p:nvPr/>
        </p:nvPicPr>
        <p:blipFill>
          <a:blip r:embed="rId3"/>
          <a:stretch>
            <a:fillRect/>
          </a:stretch>
        </p:blipFill>
        <p:spPr>
          <a:xfrm>
            <a:off x="9667357" y="4659098"/>
            <a:ext cx="1512377" cy="1547087"/>
          </a:xfrm>
          <a:prstGeom prst="rect">
            <a:avLst/>
          </a:prstGeom>
        </p:spPr>
      </p:pic>
    </p:spTree>
    <p:extLst>
      <p:ext uri="{BB962C8B-B14F-4D97-AF65-F5344CB8AC3E}">
        <p14:creationId xmlns:p14="http://schemas.microsoft.com/office/powerpoint/2010/main" val="310970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5" name="object 14">
            <a:extLst>
              <a:ext uri="{FF2B5EF4-FFF2-40B4-BE49-F238E27FC236}">
                <a16:creationId xmlns:a16="http://schemas.microsoft.com/office/drawing/2014/main" id="{9240C550-3A93-1C20-2867-FA32687ABC3B}"/>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48BBFB98-DDEA-AC99-DC87-982E91B1BF8F}"/>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11F5B44F-A622-E4A4-BC53-ADAF0BE4080F}"/>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3</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Title 12">
            <a:extLst>
              <a:ext uri="{FF2B5EF4-FFF2-40B4-BE49-F238E27FC236}">
                <a16:creationId xmlns:a16="http://schemas.microsoft.com/office/drawing/2014/main" id="{08B3D7EB-DC1A-E03F-9221-0441FB0868CB}"/>
              </a:ext>
            </a:extLst>
          </p:cNvPr>
          <p:cNvSpPr>
            <a:spLocks noGrp="1"/>
          </p:cNvSpPr>
          <p:nvPr>
            <p:ph type="title" idx="4294967295"/>
          </p:nvPr>
        </p:nvSpPr>
        <p:spPr>
          <a:xfrm>
            <a:off x="576823" y="184846"/>
            <a:ext cx="11037962" cy="722313"/>
          </a:xfrm>
          <a:prstGeom prst="rect">
            <a:avLst/>
          </a:prstGeom>
          <a:noFill/>
        </p:spPr>
        <p:txBody>
          <a:bodyPr wrap="square" lIns="45720" tIns="22860" rIns="45720" bIns="2286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46">
              <a:defRPr/>
            </a:pPr>
            <a:r>
              <a:rPr lang="en-US" sz="4400" b="1">
                <a:ln w="0"/>
                <a:solidFill>
                  <a:srgbClr val="8A3F0E"/>
                </a:solidFill>
                <a:effectLst>
                  <a:outerShdw blurRad="38100" dist="19050" dir="2700000" algn="tl" rotWithShape="0">
                    <a:prstClr val="black">
                      <a:alpha val="40000"/>
                    </a:prstClr>
                  </a:outerShdw>
                </a:effectLst>
                <a:latin typeface="Calibri" panose="020F0502020204030204"/>
              </a:rPr>
              <a:t>Family Hubs aim to </a:t>
            </a:r>
          </a:p>
        </p:txBody>
      </p:sp>
      <p:sp>
        <p:nvSpPr>
          <p:cNvPr id="14" name="TextBox 7">
            <a:extLst>
              <a:ext uri="{FF2B5EF4-FFF2-40B4-BE49-F238E27FC236}">
                <a16:creationId xmlns:a16="http://schemas.microsoft.com/office/drawing/2014/main" id="{C1B5995B-C2F1-B725-4687-AF4C0820C56C}"/>
              </a:ext>
            </a:extLst>
          </p:cNvPr>
          <p:cNvSpPr txBox="1"/>
          <p:nvPr/>
        </p:nvSpPr>
        <p:spPr>
          <a:xfrm>
            <a:off x="570946" y="1884859"/>
            <a:ext cx="11061151" cy="349326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3995" indent="-213995" defTabSz="685834">
              <a:buFont typeface="Arial"/>
              <a:buChar char="•"/>
              <a:defRPr/>
            </a:pPr>
            <a:r>
              <a:rPr lang="en-GB" sz="2100" b="1">
                <a:solidFill>
                  <a:prstClr val="black"/>
                </a:solidFill>
                <a:latin typeface="Calibri" panose="020F0502020204030204"/>
              </a:rPr>
              <a:t> </a:t>
            </a:r>
            <a:r>
              <a:rPr lang="en-GB" sz="2000" b="1">
                <a:solidFill>
                  <a:prstClr val="black"/>
                </a:solidFill>
                <a:latin typeface="Arial"/>
                <a:cs typeface="Arial"/>
              </a:rPr>
              <a:t>More accessible </a:t>
            </a:r>
            <a:r>
              <a:rPr lang="en-GB" sz="2000">
                <a:solidFill>
                  <a:prstClr val="black"/>
                </a:solidFill>
                <a:latin typeface="Arial"/>
                <a:cs typeface="Arial"/>
              </a:rPr>
              <a:t>– Families understand they can access support at a local  Family Hub, virtually or out in their community. </a:t>
            </a:r>
          </a:p>
          <a:p>
            <a:pPr marL="213995" indent="-213995" defTabSz="685834">
              <a:buFont typeface="Arial"/>
              <a:buChar char="•"/>
              <a:defRPr/>
            </a:pPr>
            <a:endParaRPr lang="en-GB" sz="2000">
              <a:solidFill>
                <a:prstClr val="black"/>
              </a:solidFill>
              <a:latin typeface="Arial"/>
              <a:cs typeface="Arial"/>
            </a:endParaRPr>
          </a:p>
          <a:p>
            <a:pPr marL="213995" indent="-213995" defTabSz="685834">
              <a:buFont typeface="Arial"/>
              <a:buChar char="•"/>
              <a:defRPr/>
            </a:pPr>
            <a:r>
              <a:rPr lang="en-GB" sz="2000" b="1">
                <a:solidFill>
                  <a:prstClr val="black"/>
                </a:solidFill>
                <a:latin typeface="Arial"/>
                <a:cs typeface="Arial"/>
              </a:rPr>
              <a:t>Better connected </a:t>
            </a:r>
            <a:r>
              <a:rPr lang="en-GB" sz="2000">
                <a:solidFill>
                  <a:prstClr val="black"/>
                </a:solidFill>
                <a:latin typeface="Arial"/>
                <a:cs typeface="Arial"/>
              </a:rPr>
              <a:t>– Family Hubs and Family Hub Network Members connect various services and professionals to support families with diverse needs.  They offer early help for the whole family, reduce service gaps and improve efficiency.</a:t>
            </a:r>
            <a:endParaRPr lang="en-GB" sz="2000">
              <a:solidFill>
                <a:prstClr val="black"/>
              </a:solidFill>
              <a:latin typeface="Arial"/>
              <a:ea typeface="Calibri" panose="020F0502020204030204"/>
              <a:cs typeface="Calibri" panose="020F0502020204030204"/>
            </a:endParaRPr>
          </a:p>
          <a:p>
            <a:pPr defTabSz="685834">
              <a:buFont typeface="Arial"/>
              <a:buChar char="•"/>
              <a:defRPr/>
            </a:pPr>
            <a:endParaRPr lang="en-GB" sz="2000">
              <a:latin typeface="Arial"/>
              <a:cs typeface="Arial"/>
            </a:endParaRPr>
          </a:p>
          <a:p>
            <a:pPr marL="213995" indent="-213995" defTabSz="685834">
              <a:buFont typeface="Arial"/>
              <a:buChar char="•"/>
              <a:defRPr/>
            </a:pPr>
            <a:r>
              <a:rPr lang="en-GB" sz="2000" b="1">
                <a:solidFill>
                  <a:prstClr val="black"/>
                </a:solidFill>
                <a:latin typeface="Arial"/>
                <a:cs typeface="Arial"/>
              </a:rPr>
              <a:t>More relationship-centred </a:t>
            </a:r>
            <a:r>
              <a:rPr lang="en-GB" sz="2000">
                <a:solidFill>
                  <a:prstClr val="black"/>
                </a:solidFill>
                <a:latin typeface="Arial"/>
                <a:cs typeface="Arial"/>
              </a:rPr>
              <a:t>– practice in a Family Hub focuses on building trusting and supportive relationships, emphasising continuity of care in the Start for Life offer. It builds on families’ strengths, drawing on and improving relationships, including building networks with peers to address underlying issues. </a:t>
            </a:r>
            <a:endParaRPr lang="en-GB" sz="2000">
              <a:solidFill>
                <a:prstClr val="black"/>
              </a:solidFill>
              <a:latin typeface="Arial"/>
              <a:ea typeface="Calibri"/>
              <a:cs typeface="Arial"/>
            </a:endParaRPr>
          </a:p>
        </p:txBody>
      </p:sp>
      <p:pic>
        <p:nvPicPr>
          <p:cNvPr id="18" name="Picture 17" descr="A colorful logo with text&#10;&#10;AI-generated content may be incorrect.">
            <a:extLst>
              <a:ext uri="{FF2B5EF4-FFF2-40B4-BE49-F238E27FC236}">
                <a16:creationId xmlns:a16="http://schemas.microsoft.com/office/drawing/2014/main" id="{DEF2D2FF-84FB-B958-8319-A83E87735393}"/>
              </a:ext>
            </a:extLst>
          </p:cNvPr>
          <p:cNvPicPr>
            <a:picLocks noChangeAspect="1"/>
          </p:cNvPicPr>
          <p:nvPr/>
        </p:nvPicPr>
        <p:blipFill>
          <a:blip r:embed="rId3"/>
          <a:stretch>
            <a:fillRect/>
          </a:stretch>
        </p:blipFill>
        <p:spPr>
          <a:xfrm>
            <a:off x="9291879" y="5012489"/>
            <a:ext cx="1512377" cy="1547087"/>
          </a:xfrm>
          <a:prstGeom prst="rect">
            <a:avLst/>
          </a:prstGeom>
        </p:spPr>
      </p:pic>
    </p:spTree>
    <p:extLst>
      <p:ext uri="{BB962C8B-B14F-4D97-AF65-F5344CB8AC3E}">
        <p14:creationId xmlns:p14="http://schemas.microsoft.com/office/powerpoint/2010/main" val="414076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96714667-9062-992A-0927-B5F3DFE3D12B}"/>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A807F52D-5369-2217-15C2-09F9ECC4891D}"/>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9240C550-3A93-1C20-2867-FA32687ABC3B}"/>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48BBFB98-DDEA-AC99-DC87-982E91B1BF8F}"/>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11F5B44F-A622-E4A4-BC53-ADAF0BE4080F}"/>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4</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F95ACAE8-1B16-963F-2006-A7807F3B25A7}"/>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71295448-4F48-CE44-5D96-4ECDE236F555}"/>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Where are we?</a:t>
            </a:r>
            <a:r>
              <a:rPr lang="en-US" sz="3600">
                <a:ln w="0"/>
                <a:solidFill>
                  <a:srgbClr val="8A3F0E"/>
                </a:solidFill>
                <a:effectLst>
                  <a:outerShdw blurRad="38100" dist="19050" dir="2700000" algn="tl" rotWithShape="0">
                    <a:prstClr val="black">
                      <a:alpha val="40000"/>
                    </a:prstClr>
                  </a:outerShdw>
                </a:effectLst>
                <a:latin typeface="Calibri" panose="020F0502020204030204"/>
                <a:cs typeface="Arial"/>
              </a:rPr>
              <a:t> </a:t>
            </a:r>
            <a:endParaRPr lang="en-GB">
              <a:solidFill>
                <a:srgbClr val="8A3F0E"/>
              </a:solidFill>
              <a:cs typeface="Arial"/>
            </a:endParaRPr>
          </a:p>
        </p:txBody>
      </p:sp>
      <p:sp>
        <p:nvSpPr>
          <p:cNvPr id="13" name="TextBox 12">
            <a:extLst>
              <a:ext uri="{FF2B5EF4-FFF2-40B4-BE49-F238E27FC236}">
                <a16:creationId xmlns:a16="http://schemas.microsoft.com/office/drawing/2014/main" id="{94E2BE25-9C60-0DA1-CD7B-17D0E0432D5D}"/>
              </a:ext>
            </a:extLst>
          </p:cNvPr>
          <p:cNvSpPr txBox="1"/>
          <p:nvPr/>
        </p:nvSpPr>
        <p:spPr>
          <a:xfrm>
            <a:off x="816429" y="1640103"/>
            <a:ext cx="7870371" cy="369332"/>
          </a:xfrm>
          <a:prstGeom prst="rect">
            <a:avLst/>
          </a:prstGeom>
          <a:noFill/>
        </p:spPr>
        <p:txBody>
          <a:bodyPr wrap="square" rtlCol="0">
            <a:spAutoFit/>
          </a:bodyPr>
          <a:lstStyle/>
          <a:p>
            <a:endParaRPr lang="en-GB"/>
          </a:p>
        </p:txBody>
      </p:sp>
      <p:sp>
        <p:nvSpPr>
          <p:cNvPr id="14" name="Content Placeholder 2">
            <a:extLst>
              <a:ext uri="{FF2B5EF4-FFF2-40B4-BE49-F238E27FC236}">
                <a16:creationId xmlns:a16="http://schemas.microsoft.com/office/drawing/2014/main" id="{52AB535F-BBA8-EE8F-6138-F1513D7D73C9}"/>
              </a:ext>
            </a:extLst>
          </p:cNvPr>
          <p:cNvSpPr txBox="1">
            <a:spLocks/>
          </p:cNvSpPr>
          <p:nvPr/>
        </p:nvSpPr>
        <p:spPr>
          <a:xfrm>
            <a:off x="842961" y="2584772"/>
            <a:ext cx="10515600" cy="1679154"/>
          </a:xfrm>
          <a:prstGeom prst="rect">
            <a:avLst/>
          </a:prstGeom>
        </p:spPr>
        <p:txBody>
          <a:bodyPr vert="horz" lIns="91440" tIns="45720" rIns="91440" bIns="45720" rtlCol="0" anchor="t">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kern="100" dirty="0">
                <a:solidFill>
                  <a:sysClr val="windowText" lastClr="000000"/>
                </a:solidFill>
                <a:latin typeface="Arial"/>
                <a:ea typeface="Aptos" panose="020B0004020202020204" pitchFamily="34" charset="0"/>
                <a:cs typeface="Times New Roman"/>
              </a:rPr>
              <a:t>There are 7 Family Hubs (and 5 linked sites) across the city which together with Community venues, outreach sites and network centres, cover all areas of Sheffield. </a:t>
            </a:r>
            <a:endParaRPr lang="en-GB" sz="2000" kern="100" dirty="0">
              <a:solidFill>
                <a:sysClr val="windowText" lastClr="000000"/>
              </a:solidFill>
              <a:latin typeface="Arial"/>
              <a:ea typeface="Aptos" panose="020B0004020202020204" pitchFamily="34" charset="0"/>
              <a:cs typeface="Times New Roman" panose="02020603050405020304" pitchFamily="18" charset="0"/>
            </a:endParaRPr>
          </a:p>
          <a:p>
            <a:endParaRPr lang="en-GB" sz="2000" kern="100" dirty="0">
              <a:solidFill>
                <a:sysClr val="windowText" lastClr="000000"/>
              </a:solidFill>
              <a:latin typeface="Arial"/>
              <a:ea typeface="Aptos" panose="020B0004020202020204" pitchFamily="34" charset="0"/>
              <a:cs typeface="Times New Roman"/>
            </a:endParaRPr>
          </a:p>
          <a:p>
            <a:r>
              <a:rPr lang="en-GB" sz="2000" kern="100" dirty="0">
                <a:solidFill>
                  <a:sysClr val="windowText" lastClr="000000"/>
                </a:solidFill>
                <a:latin typeface="Arial"/>
                <a:ea typeface="Aptos" panose="020B0004020202020204" pitchFamily="34" charset="0"/>
                <a:cs typeface="Times New Roman"/>
              </a:rPr>
              <a:t>Anyone living in Sheffield can access any of the Family Hubs they don’t need to live in their locality.</a:t>
            </a:r>
          </a:p>
          <a:p>
            <a:endParaRPr lang="en-GB" sz="2000" kern="100" dirty="0">
              <a:solidFill>
                <a:sysClr val="windowText" lastClr="000000"/>
              </a:solidFill>
              <a:latin typeface="Arial"/>
              <a:ea typeface="Aptos" panose="020B0004020202020204" pitchFamily="34" charset="0"/>
              <a:cs typeface="Times New Roman"/>
            </a:endParaRPr>
          </a:p>
          <a:p>
            <a:r>
              <a:rPr lang="en-GB" sz="2000" kern="100" dirty="0">
                <a:solidFill>
                  <a:sysClr val="windowText" lastClr="000000"/>
                </a:solidFill>
                <a:latin typeface="Arial"/>
                <a:ea typeface="Aptos" panose="020B0004020202020204" pitchFamily="34" charset="0"/>
                <a:cs typeface="Times New Roman"/>
              </a:rPr>
              <a:t>Family Hub General opening hours Mon – Fri 8.30am- 4.30pm</a:t>
            </a:r>
            <a:endParaRPr lang="en-GB" sz="2000" kern="100" dirty="0">
              <a:solidFill>
                <a:sysClr val="windowText" lastClr="000000"/>
              </a:solidFill>
              <a:latin typeface="Arial"/>
              <a:ea typeface="Aptos" panose="020B0004020202020204" pitchFamily="34" charset="0"/>
              <a:cs typeface="Times New Roman" panose="02020603050405020304" pitchFamily="18" charset="0"/>
            </a:endParaRPr>
          </a:p>
          <a:p>
            <a:endParaRPr lang="en-GB" sz="2000" kern="0" dirty="0">
              <a:solidFill>
                <a:sysClr val="windowText" lastClr="000000"/>
              </a:solidFill>
              <a:latin typeface="Arial"/>
              <a:ea typeface="Calibri"/>
              <a:cs typeface="Calibri"/>
            </a:endParaRPr>
          </a:p>
          <a:p>
            <a:endParaRPr lang="en-GB" sz="2400" kern="0" dirty="0">
              <a:solidFill>
                <a:sysClr val="windowText" lastClr="000000"/>
              </a:solidFill>
              <a:ea typeface="Calibri"/>
              <a:cs typeface="Calibri"/>
            </a:endParaRPr>
          </a:p>
        </p:txBody>
      </p:sp>
      <p:pic>
        <p:nvPicPr>
          <p:cNvPr id="19" name="Picture 18" descr="A colorful logo with text&#10;&#10;AI-generated content may be incorrect.">
            <a:extLst>
              <a:ext uri="{FF2B5EF4-FFF2-40B4-BE49-F238E27FC236}">
                <a16:creationId xmlns:a16="http://schemas.microsoft.com/office/drawing/2014/main" id="{F9176CB4-012A-3A3E-9545-11F55504D603}"/>
              </a:ext>
            </a:extLst>
          </p:cNvPr>
          <p:cNvPicPr>
            <a:picLocks noChangeAspect="1"/>
          </p:cNvPicPr>
          <p:nvPr/>
        </p:nvPicPr>
        <p:blipFill>
          <a:blip r:embed="rId3"/>
          <a:stretch>
            <a:fillRect/>
          </a:stretch>
        </p:blipFill>
        <p:spPr>
          <a:xfrm>
            <a:off x="9666421" y="4754184"/>
            <a:ext cx="1512377" cy="1547087"/>
          </a:xfrm>
          <a:prstGeom prst="rect">
            <a:avLst/>
          </a:prstGeom>
        </p:spPr>
      </p:pic>
    </p:spTree>
    <p:extLst>
      <p:ext uri="{BB962C8B-B14F-4D97-AF65-F5344CB8AC3E}">
        <p14:creationId xmlns:p14="http://schemas.microsoft.com/office/powerpoint/2010/main" val="250969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37ABD3E3-2BD8-21CD-A8B6-D2426CAA8DEB}"/>
              </a:ext>
            </a:extLst>
          </p:cNvPr>
          <p:cNvSpPr>
            <a:spLocks noGrp="1"/>
          </p:cNvSpPr>
          <p:nvPr>
            <p:ph type="body" sz="quarter" idx="10"/>
          </p:nvPr>
        </p:nvSpPr>
        <p:spPr>
          <a:xfrm>
            <a:off x="606131" y="337457"/>
            <a:ext cx="10979737" cy="721766"/>
          </a:xfrm>
        </p:spPr>
        <p:txBody>
          <a:bodyPr lIns="91440" tIns="45720" rIns="91440" bIns="45720" anchor="t"/>
          <a:lstStyle/>
          <a:p>
            <a:pPr algn="ctr">
              <a:defRPr/>
            </a:pPr>
            <a:r>
              <a:rPr lang="en-US" dirty="0">
                <a:ln w="0"/>
                <a:solidFill>
                  <a:srgbClr val="8A3F0E"/>
                </a:solidFill>
                <a:effectLst>
                  <a:outerShdw blurRad="38100" dist="19050" dir="2700000" algn="tl" rotWithShape="0">
                    <a:prstClr val="black">
                      <a:alpha val="40000"/>
                    </a:prstClr>
                  </a:outerShdw>
                </a:effectLst>
                <a:latin typeface="Calibri" panose="020F0502020204030204"/>
                <a:cs typeface="Arial"/>
              </a:rPr>
              <a:t>Map of Family Hub Locations </a:t>
            </a:r>
          </a:p>
          <a:p>
            <a:pPr algn="ctr">
              <a:defRPr/>
            </a:pPr>
            <a:endParaRPr lang="en-US" dirty="0">
              <a:ln w="0"/>
              <a:solidFill>
                <a:srgbClr val="8A3F0E"/>
              </a:solidFill>
              <a:effectLst>
                <a:outerShdw blurRad="38100" dist="19050" dir="2700000" algn="tl" rotWithShape="0">
                  <a:prstClr val="black">
                    <a:alpha val="40000"/>
                  </a:prstClr>
                </a:outerShdw>
              </a:effectLst>
              <a:latin typeface="Calibri" panose="020F0502020204030204"/>
              <a:cs typeface="Arial"/>
            </a:endParaRPr>
          </a:p>
          <a:p>
            <a:pPr algn="ctr">
              <a:defRPr/>
            </a:pPr>
            <a:endParaRPr lang="en-GB" dirty="0">
              <a:solidFill>
                <a:srgbClr val="8A3F0E"/>
              </a:solidFill>
              <a:cs typeface="Arial"/>
            </a:endParaRPr>
          </a:p>
        </p:txBody>
      </p:sp>
      <p:pic>
        <p:nvPicPr>
          <p:cNvPr id="4" name="Content Placeholder 3" descr="A map of a city&#10;&#10;AI-generated content may be incorrect.">
            <a:extLst>
              <a:ext uri="{FF2B5EF4-FFF2-40B4-BE49-F238E27FC236}">
                <a16:creationId xmlns:a16="http://schemas.microsoft.com/office/drawing/2014/main" id="{59907BDA-672B-210C-4D62-B4F3A0182502}"/>
              </a:ext>
            </a:extLst>
          </p:cNvPr>
          <p:cNvPicPr>
            <a:picLocks noGrp="1" noChangeAspect="1"/>
          </p:cNvPicPr>
          <p:nvPr>
            <p:ph sz="quarter" idx="12"/>
          </p:nvPr>
        </p:nvPicPr>
        <p:blipFill>
          <a:blip r:embed="rId3"/>
          <a:stretch>
            <a:fillRect/>
          </a:stretch>
        </p:blipFill>
        <p:spPr>
          <a:xfrm>
            <a:off x="606131" y="1394713"/>
            <a:ext cx="10504966" cy="4960353"/>
          </a:xfrm>
          <a:noFill/>
        </p:spPr>
      </p:pic>
      <p:pic>
        <p:nvPicPr>
          <p:cNvPr id="3" name="Picture 2" descr="A colorful logo with text&#10;&#10;AI-generated content may be incorrect.">
            <a:extLst>
              <a:ext uri="{FF2B5EF4-FFF2-40B4-BE49-F238E27FC236}">
                <a16:creationId xmlns:a16="http://schemas.microsoft.com/office/drawing/2014/main" id="{416706C2-066F-7FE6-59B7-4FE53AFC0D7A}"/>
              </a:ext>
            </a:extLst>
          </p:cNvPr>
          <p:cNvPicPr>
            <a:picLocks noChangeAspect="1"/>
          </p:cNvPicPr>
          <p:nvPr/>
        </p:nvPicPr>
        <p:blipFill>
          <a:blip r:embed="rId4"/>
          <a:stretch>
            <a:fillRect/>
          </a:stretch>
        </p:blipFill>
        <p:spPr>
          <a:xfrm>
            <a:off x="9860150" y="1176658"/>
            <a:ext cx="1512377" cy="1547087"/>
          </a:xfrm>
          <a:prstGeom prst="rect">
            <a:avLst/>
          </a:prstGeom>
        </p:spPr>
      </p:pic>
    </p:spTree>
    <p:extLst>
      <p:ext uri="{BB962C8B-B14F-4D97-AF65-F5344CB8AC3E}">
        <p14:creationId xmlns:p14="http://schemas.microsoft.com/office/powerpoint/2010/main" val="367929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1A7D341-B140-26E0-CC6A-E1C4404B103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57D2E28-4D07-AA4E-C340-03ECEDCFFEC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0AC1299D-5DB0-0F81-95A6-435D7B4E866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4F84B9DE-7B44-C7A3-F815-9492D0DD151E}"/>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B9E2D761-E18E-8296-E50F-A93F1C406A89}"/>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6911EEA1-612E-4E7A-5406-D26CC67C071B}"/>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C19B6949-11BC-591A-3322-C95C6191F26E}"/>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104E2941-7D3C-C267-3FA4-640A5107A0C5}"/>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9297263E-77A1-063E-63AF-470AAE2FCD7D}"/>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00595549-091A-0144-5EAC-956A1D8C84EB}"/>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A754CD73-5247-B541-323C-35765F4B25B1}"/>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4649C12F-73F3-6565-7B42-4E359BFAE0E9}"/>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2A99242B-73F5-7739-6AB1-0314B39830B4}"/>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E84DF493-F28F-0CEB-2711-A5FBC03DB5F2}"/>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6</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DFBCD142-13FD-7F1E-0D6E-B53C575EFC38}"/>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2352DFF3-FE24-21B0-90BC-276C5C4428CD}"/>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B4A5E5EA-236A-FCBF-3F85-4D78C1EE5F24}"/>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75A8840A-3BBA-7F65-DC16-88A53F92A3D2}"/>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0D03BAC4-956B-11A8-5958-069A8F572721}"/>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Family Hub Locations</a:t>
            </a:r>
            <a:endParaRPr lang="en-GB">
              <a:solidFill>
                <a:srgbClr val="8A3F0E"/>
              </a:solidFill>
              <a:cs typeface="Arial"/>
            </a:endParaRPr>
          </a:p>
        </p:txBody>
      </p:sp>
      <p:sp>
        <p:nvSpPr>
          <p:cNvPr id="13" name="TextBox 12">
            <a:extLst>
              <a:ext uri="{FF2B5EF4-FFF2-40B4-BE49-F238E27FC236}">
                <a16:creationId xmlns:a16="http://schemas.microsoft.com/office/drawing/2014/main" id="{B56E6ED4-EE2A-8616-DD34-3640096BF9D4}"/>
              </a:ext>
            </a:extLst>
          </p:cNvPr>
          <p:cNvSpPr txBox="1"/>
          <p:nvPr/>
        </p:nvSpPr>
        <p:spPr>
          <a:xfrm>
            <a:off x="816429" y="1640103"/>
            <a:ext cx="7870371" cy="369332"/>
          </a:xfrm>
          <a:prstGeom prst="rect">
            <a:avLst/>
          </a:prstGeom>
          <a:noFill/>
        </p:spPr>
        <p:txBody>
          <a:bodyPr wrap="square" rtlCol="0">
            <a:spAutoFit/>
          </a:bodyPr>
          <a:lstStyle/>
          <a:p>
            <a:endParaRPr lang="en-GB"/>
          </a:p>
        </p:txBody>
      </p:sp>
      <p:sp>
        <p:nvSpPr>
          <p:cNvPr id="14" name="Content Placeholder 2">
            <a:extLst>
              <a:ext uri="{FF2B5EF4-FFF2-40B4-BE49-F238E27FC236}">
                <a16:creationId xmlns:a16="http://schemas.microsoft.com/office/drawing/2014/main" id="{F42DADE2-9849-F830-7B39-2E5945C0CEC4}"/>
              </a:ext>
            </a:extLst>
          </p:cNvPr>
          <p:cNvSpPr txBox="1">
            <a:spLocks/>
          </p:cNvSpPr>
          <p:nvPr/>
        </p:nvSpPr>
        <p:spPr>
          <a:xfrm>
            <a:off x="820875" y="2628945"/>
            <a:ext cx="10504556" cy="3192111"/>
          </a:xfrm>
          <a:prstGeom prst="rect">
            <a:avLst/>
          </a:prstGeom>
        </p:spPr>
        <p:txBody>
          <a:bodyPr vert="horz" lIns="91440" tIns="45720" rIns="91440" bIns="45720" rtlCol="0" anchor="t">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sz="2000" kern="100">
              <a:solidFill>
                <a:sysClr val="windowText" lastClr="000000"/>
              </a:solidFill>
              <a:latin typeface="Arial"/>
              <a:ea typeface="Aptos" panose="020B0004020202020204" pitchFamily="34" charset="0"/>
              <a:cs typeface="Times New Roman" panose="02020603050405020304" pitchFamily="18" charset="0"/>
            </a:endParaRPr>
          </a:p>
          <a:p>
            <a:endParaRPr lang="en-GB" sz="2000" kern="0">
              <a:solidFill>
                <a:sysClr val="windowText" lastClr="000000"/>
              </a:solidFill>
              <a:latin typeface="Arial"/>
              <a:ea typeface="Calibri"/>
              <a:cs typeface="Calibri"/>
            </a:endParaRPr>
          </a:p>
          <a:p>
            <a:endParaRPr lang="en-GB" sz="2400" kern="0">
              <a:solidFill>
                <a:sysClr val="windowText" lastClr="000000"/>
              </a:solidFill>
              <a:ea typeface="Calibri"/>
              <a:cs typeface="Calibri"/>
            </a:endParaRPr>
          </a:p>
        </p:txBody>
      </p:sp>
      <p:sp>
        <p:nvSpPr>
          <p:cNvPr id="19" name="TextBox 18">
            <a:extLst>
              <a:ext uri="{FF2B5EF4-FFF2-40B4-BE49-F238E27FC236}">
                <a16:creationId xmlns:a16="http://schemas.microsoft.com/office/drawing/2014/main" id="{0D94176F-FCB4-79A4-0415-BEA8C49F7EA5}"/>
              </a:ext>
            </a:extLst>
          </p:cNvPr>
          <p:cNvSpPr txBox="1"/>
          <p:nvPr/>
        </p:nvSpPr>
        <p:spPr>
          <a:xfrm>
            <a:off x="570675" y="1113732"/>
            <a:ext cx="10893752"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Arial"/>
                <a:ea typeface="Lato"/>
                <a:cs typeface="Arial"/>
              </a:rPr>
              <a:t>Early Days Family Hub</a:t>
            </a:r>
            <a:r>
              <a:rPr lang="en-GB" sz="2000" dirty="0">
                <a:latin typeface="Arial"/>
                <a:ea typeface="Lato"/>
                <a:cs typeface="Arial"/>
              </a:rPr>
              <a:t>, 71 Palgrave Road, Sheffield, S5 8GS </a:t>
            </a:r>
            <a:r>
              <a:rPr lang="en-GB" dirty="0">
                <a:solidFill>
                  <a:prstClr val="black"/>
                </a:solidFill>
                <a:latin typeface="Arial"/>
              </a:rPr>
              <a:t>(Linked site: </a:t>
            </a:r>
            <a:r>
              <a:rPr lang="en-GB" dirty="0" err="1">
                <a:solidFill>
                  <a:prstClr val="black"/>
                </a:solidFill>
                <a:latin typeface="Arial"/>
              </a:rPr>
              <a:t>Angram</a:t>
            </a:r>
            <a:r>
              <a:rPr lang="en-GB" dirty="0">
                <a:solidFill>
                  <a:prstClr val="black"/>
                </a:solidFill>
                <a:latin typeface="Arial"/>
              </a:rPr>
              <a:t> Bank Centre)</a:t>
            </a:r>
          </a:p>
          <a:p>
            <a:r>
              <a:rPr lang="en-GB" dirty="0">
                <a:solidFill>
                  <a:prstClr val="black"/>
                </a:solidFill>
                <a:latin typeface="Arial"/>
              </a:rPr>
              <a:t> </a:t>
            </a:r>
            <a:endParaRPr lang="en-GB" sz="2000" dirty="0">
              <a:latin typeface="Arial"/>
              <a:ea typeface="Lato"/>
              <a:cs typeface="Arial"/>
            </a:endParaRPr>
          </a:p>
          <a:p>
            <a:r>
              <a:rPr lang="en-GB" sz="2000" b="1" dirty="0">
                <a:latin typeface="Arial"/>
                <a:ea typeface="Lato"/>
                <a:cs typeface="Arial"/>
              </a:rPr>
              <a:t>First Start Family Hub</a:t>
            </a:r>
            <a:r>
              <a:rPr lang="en-GB" sz="2000" dirty="0">
                <a:latin typeface="Arial"/>
                <a:ea typeface="Lato"/>
                <a:cs typeface="Arial"/>
              </a:rPr>
              <a:t>, 441 Firth Park Road, Sheffield, S5 6HH </a:t>
            </a:r>
            <a:r>
              <a:rPr lang="en-GB" dirty="0">
                <a:solidFill>
                  <a:prstClr val="black"/>
                </a:solidFill>
                <a:latin typeface="Arial"/>
              </a:rPr>
              <a:t>(Linked sites: The Meadow, </a:t>
            </a:r>
            <a:r>
              <a:rPr lang="en-GB" dirty="0" err="1">
                <a:solidFill>
                  <a:prstClr val="black"/>
                </a:solidFill>
                <a:latin typeface="Arial"/>
              </a:rPr>
              <a:t>Burngreave</a:t>
            </a:r>
            <a:r>
              <a:rPr lang="en-GB" dirty="0">
                <a:solidFill>
                  <a:prstClr val="black"/>
                </a:solidFill>
                <a:latin typeface="Arial"/>
              </a:rPr>
              <a:t> Centre &amp; Brightside Centre) </a:t>
            </a:r>
          </a:p>
          <a:p>
            <a:endParaRPr lang="en-GB" dirty="0">
              <a:latin typeface="Arial"/>
              <a:ea typeface="Lato"/>
              <a:cs typeface="Arial"/>
            </a:endParaRPr>
          </a:p>
          <a:p>
            <a:r>
              <a:rPr lang="en-GB" sz="2000" b="1" dirty="0">
                <a:latin typeface="Arial"/>
                <a:ea typeface="Lato"/>
                <a:cs typeface="Arial"/>
              </a:rPr>
              <a:t>Darnall Family Hub</a:t>
            </a:r>
            <a:r>
              <a:rPr lang="en-GB" sz="2000" dirty="0">
                <a:latin typeface="Arial"/>
                <a:ea typeface="Lato"/>
                <a:cs typeface="Arial"/>
              </a:rPr>
              <a:t>, 563 Staniforth Road, Sheffield, S9 4RA </a:t>
            </a:r>
            <a:r>
              <a:rPr lang="en-GB" dirty="0">
                <a:solidFill>
                  <a:prstClr val="black"/>
                </a:solidFill>
                <a:latin typeface="Arial"/>
              </a:rPr>
              <a:t>(Linked sites: </a:t>
            </a:r>
            <a:r>
              <a:rPr lang="en-GB" dirty="0" err="1">
                <a:solidFill>
                  <a:prstClr val="black"/>
                </a:solidFill>
                <a:latin typeface="Arial"/>
              </a:rPr>
              <a:t>Wybourn</a:t>
            </a:r>
            <a:r>
              <a:rPr lang="en-GB" dirty="0">
                <a:solidFill>
                  <a:prstClr val="black"/>
                </a:solidFill>
                <a:latin typeface="Arial"/>
              </a:rPr>
              <a:t> Centre) </a:t>
            </a:r>
            <a:endParaRPr lang="en-GB" dirty="0">
              <a:solidFill>
                <a:prstClr val="black"/>
              </a:solidFill>
              <a:latin typeface="Arial"/>
              <a:cs typeface="Arial"/>
            </a:endParaRPr>
          </a:p>
          <a:p>
            <a:endParaRPr lang="en-GB" sz="2000" b="1" dirty="0">
              <a:latin typeface="Arial"/>
              <a:ea typeface="Lato"/>
              <a:cs typeface="Arial"/>
            </a:endParaRPr>
          </a:p>
          <a:p>
            <a:r>
              <a:rPr lang="en-GB" sz="2000" b="1" dirty="0" err="1">
                <a:latin typeface="Arial"/>
                <a:ea typeface="Lato"/>
                <a:cs typeface="Arial"/>
              </a:rPr>
              <a:t>Shortbrook</a:t>
            </a:r>
            <a:r>
              <a:rPr lang="en-GB" sz="2000" b="1" dirty="0">
                <a:latin typeface="Arial"/>
                <a:ea typeface="Lato"/>
                <a:cs typeface="Arial"/>
              </a:rPr>
              <a:t> Family Hub</a:t>
            </a:r>
            <a:r>
              <a:rPr lang="en-GB" sz="2000" dirty="0">
                <a:latin typeface="Arial"/>
                <a:ea typeface="Lato"/>
                <a:cs typeface="Arial"/>
              </a:rPr>
              <a:t>, First Floor </a:t>
            </a:r>
            <a:r>
              <a:rPr lang="en-GB" sz="2000" dirty="0" err="1">
                <a:latin typeface="Arial"/>
                <a:ea typeface="Lato"/>
                <a:cs typeface="Arial"/>
              </a:rPr>
              <a:t>Shortbrook</a:t>
            </a:r>
            <a:r>
              <a:rPr lang="en-GB" sz="2000" dirty="0">
                <a:latin typeface="Arial"/>
                <a:ea typeface="Lato"/>
                <a:cs typeface="Arial"/>
              </a:rPr>
              <a:t> Primary School Site, Westfield Northway, Sheffield, S20 8FB</a:t>
            </a:r>
          </a:p>
          <a:p>
            <a:endParaRPr lang="en-GB" sz="2000" dirty="0">
              <a:latin typeface="Arial"/>
              <a:ea typeface="Lato"/>
              <a:cs typeface="Arial"/>
            </a:endParaRPr>
          </a:p>
          <a:p>
            <a:r>
              <a:rPr lang="en-GB" sz="2000" b="1" dirty="0">
                <a:latin typeface="Arial"/>
                <a:ea typeface="Lato"/>
                <a:cs typeface="Arial"/>
              </a:rPr>
              <a:t>Sharrow Family Hub</a:t>
            </a:r>
            <a:r>
              <a:rPr lang="en-GB" sz="2000" dirty="0">
                <a:latin typeface="Arial"/>
                <a:ea typeface="Lato"/>
                <a:cs typeface="Arial"/>
              </a:rPr>
              <a:t>, Second Floor, Highfield Library, London Road, Sheffield, S2 4NF</a:t>
            </a:r>
          </a:p>
          <a:p>
            <a:endParaRPr lang="en-GB" sz="2000" dirty="0">
              <a:latin typeface="Arial"/>
              <a:ea typeface="Lato"/>
              <a:cs typeface="Arial"/>
            </a:endParaRPr>
          </a:p>
          <a:p>
            <a:r>
              <a:rPr lang="en-GB" sz="2000" b="1" dirty="0">
                <a:latin typeface="Arial"/>
                <a:ea typeface="Lato"/>
                <a:cs typeface="Arial"/>
              </a:rPr>
              <a:t>Valley Park Family Hub</a:t>
            </a:r>
            <a:r>
              <a:rPr lang="en-GB" sz="2000" dirty="0">
                <a:latin typeface="Arial"/>
                <a:ea typeface="Lato"/>
                <a:cs typeface="Arial"/>
              </a:rPr>
              <a:t>, </a:t>
            </a:r>
            <a:r>
              <a:rPr lang="en-GB" sz="2000" dirty="0" err="1">
                <a:latin typeface="Arial"/>
                <a:ea typeface="Lato"/>
                <a:cs typeface="Arial"/>
              </a:rPr>
              <a:t>Bankwood</a:t>
            </a:r>
            <a:r>
              <a:rPr lang="en-GB" sz="2000" dirty="0">
                <a:latin typeface="Arial"/>
                <a:ea typeface="Lato"/>
                <a:cs typeface="Arial"/>
              </a:rPr>
              <a:t> Close, Sheffield, S14 1LW </a:t>
            </a:r>
            <a:r>
              <a:rPr lang="en-GB" dirty="0">
                <a:solidFill>
                  <a:prstClr val="black"/>
                </a:solidFill>
                <a:latin typeface="Arial"/>
              </a:rPr>
              <a:t>(Linked site </a:t>
            </a:r>
            <a:r>
              <a:rPr lang="en-GB" dirty="0" err="1">
                <a:solidFill>
                  <a:prstClr val="black"/>
                </a:solidFill>
                <a:latin typeface="Arial"/>
              </a:rPr>
              <a:t>Lowedges</a:t>
            </a:r>
            <a:r>
              <a:rPr lang="en-GB" dirty="0">
                <a:solidFill>
                  <a:prstClr val="black"/>
                </a:solidFill>
                <a:latin typeface="Arial"/>
              </a:rPr>
              <a:t> Community Centre)</a:t>
            </a:r>
            <a:endParaRPr lang="en-GB" dirty="0">
              <a:solidFill>
                <a:prstClr val="black"/>
              </a:solidFill>
              <a:latin typeface="Arial"/>
              <a:cs typeface="Arial"/>
            </a:endParaRPr>
          </a:p>
          <a:p>
            <a:endParaRPr lang="en-GB" sz="2000" dirty="0">
              <a:latin typeface="Arial"/>
              <a:ea typeface="Lato"/>
              <a:cs typeface="Arial"/>
            </a:endParaRPr>
          </a:p>
          <a:p>
            <a:r>
              <a:rPr lang="en-GB" sz="2000" b="1" dirty="0">
                <a:latin typeface="Arial"/>
                <a:ea typeface="Lato"/>
                <a:cs typeface="Arial"/>
              </a:rPr>
              <a:t>Primrose Family Hub</a:t>
            </a:r>
            <a:r>
              <a:rPr lang="en-GB" sz="2000" dirty="0">
                <a:latin typeface="Arial"/>
                <a:ea typeface="Lato"/>
                <a:cs typeface="Arial"/>
              </a:rPr>
              <a:t>, Creswick Street, Sheffield, S6 2TN </a:t>
            </a:r>
            <a:r>
              <a:rPr lang="en-GB" dirty="0">
                <a:solidFill>
                  <a:prstClr val="black"/>
                </a:solidFill>
                <a:latin typeface="Arial"/>
              </a:rPr>
              <a:t>(Linked site Stocksbridge Centre)</a:t>
            </a:r>
            <a:endParaRPr lang="en-GB" dirty="0">
              <a:solidFill>
                <a:prstClr val="black"/>
              </a:solidFill>
              <a:latin typeface="Arial"/>
              <a:cs typeface="Arial"/>
            </a:endParaRPr>
          </a:p>
          <a:p>
            <a:endParaRPr lang="en-GB" sz="2000" dirty="0">
              <a:latin typeface="Arial"/>
              <a:ea typeface="Lato"/>
              <a:cs typeface="Arial"/>
            </a:endParaRPr>
          </a:p>
          <a:p>
            <a:endParaRPr lang="en-GB" sz="2000" dirty="0">
              <a:latin typeface="Arial"/>
              <a:ea typeface="Lato"/>
              <a:cs typeface="Arial"/>
            </a:endParaRPr>
          </a:p>
          <a:p>
            <a:endParaRPr lang="en-GB" sz="2000" dirty="0">
              <a:latin typeface="Arial"/>
              <a:ea typeface="Lato"/>
              <a:cs typeface="Arial"/>
            </a:endParaRPr>
          </a:p>
        </p:txBody>
      </p:sp>
      <p:pic>
        <p:nvPicPr>
          <p:cNvPr id="20" name="Picture 19" descr="A colorful logo with text&#10;&#10;AI-generated content may be incorrect.">
            <a:extLst>
              <a:ext uri="{FF2B5EF4-FFF2-40B4-BE49-F238E27FC236}">
                <a16:creationId xmlns:a16="http://schemas.microsoft.com/office/drawing/2014/main" id="{9DA1C40D-2A72-7E06-C7DE-DD6827301189}"/>
              </a:ext>
            </a:extLst>
          </p:cNvPr>
          <p:cNvPicPr>
            <a:picLocks noChangeAspect="1"/>
          </p:cNvPicPr>
          <p:nvPr/>
        </p:nvPicPr>
        <p:blipFill>
          <a:blip r:embed="rId3"/>
          <a:stretch>
            <a:fillRect/>
          </a:stretch>
        </p:blipFill>
        <p:spPr>
          <a:xfrm>
            <a:off x="10860427" y="5238699"/>
            <a:ext cx="1259345" cy="1288248"/>
          </a:xfrm>
          <a:prstGeom prst="rect">
            <a:avLst/>
          </a:prstGeom>
        </p:spPr>
      </p:pic>
    </p:spTree>
    <p:extLst>
      <p:ext uri="{BB962C8B-B14F-4D97-AF65-F5344CB8AC3E}">
        <p14:creationId xmlns:p14="http://schemas.microsoft.com/office/powerpoint/2010/main" val="366512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67909D-48D8-5D66-2A4A-D4ED732FEF0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FB9C951-5EC4-A811-E69C-D5CED63AAD5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F8080010-F7ED-5F18-D8F0-3BF0CC2D014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3A32FEF4-2A61-DF35-65CF-B2756DC5602E}"/>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A153F3AC-7692-BC3E-35DE-C1AF73495C5B}"/>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7D1D7491-9101-6521-738C-1D8455B6F42A}"/>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D3793B9D-966A-B18A-2466-EB17BC8D40C5}"/>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CED6B88E-74FA-4FF9-F8A4-3D8F7511DDF1}"/>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16FCFC31-1AC3-4B27-0513-60A58CBEB5EC}"/>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A45D1A10-9CA1-DBF8-0B2A-689A4FE00B21}"/>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5ED3E884-61E9-C254-EDA8-17F5D25F3E3E}"/>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B27DB216-792F-B703-9036-49BE83BCE4C2}"/>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C4F70916-3D99-6686-996F-8A7B33274759}"/>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73ABCCFF-744E-AC13-651E-CFE7E303ACAB}"/>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7</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8793AC74-26EE-87C4-9CA5-4C8C2BC7132E}"/>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827A3DB3-D280-4C68-A1F6-882101053038}"/>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ED961229-1630-A8BF-99C9-B8A3AAD9301C}"/>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A138445C-7A3D-72E1-375F-153F7818232F}"/>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710804FD-6D0C-F8C3-1A07-E3E8836445A7}"/>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What do Family Hubs Offer</a:t>
            </a:r>
            <a:endParaRPr lang="en-GB">
              <a:solidFill>
                <a:srgbClr val="8A3F0E"/>
              </a:solidFill>
            </a:endParaRPr>
          </a:p>
        </p:txBody>
      </p:sp>
      <p:sp>
        <p:nvSpPr>
          <p:cNvPr id="13" name="TextBox 12">
            <a:extLst>
              <a:ext uri="{FF2B5EF4-FFF2-40B4-BE49-F238E27FC236}">
                <a16:creationId xmlns:a16="http://schemas.microsoft.com/office/drawing/2014/main" id="{5CFED4EB-4B19-B769-30BA-0EE39423FCB0}"/>
              </a:ext>
            </a:extLst>
          </p:cNvPr>
          <p:cNvSpPr txBox="1"/>
          <p:nvPr/>
        </p:nvSpPr>
        <p:spPr>
          <a:xfrm>
            <a:off x="723220" y="1726118"/>
            <a:ext cx="8894816" cy="3785652"/>
          </a:xfrm>
          <a:prstGeom prst="rect">
            <a:avLst/>
          </a:prstGeom>
          <a:noFill/>
        </p:spPr>
        <p:txBody>
          <a:bodyPr wrap="square" lIns="91440" tIns="45720" rIns="91440" bIns="45720" rtlCol="0" anchor="t">
            <a:spAutoFit/>
          </a:bodyPr>
          <a:lstStyle/>
          <a:p>
            <a:pPr marL="285750" lvl="0" indent="-285750">
              <a:buFont typeface="Arial" panose="020B0604020202020204" pitchFamily="34" charset="0"/>
              <a:buChar char="•"/>
            </a:pPr>
            <a:r>
              <a:rPr lang="en-GB" sz="2000" dirty="0">
                <a:latin typeface="Arial"/>
                <a:cs typeface="Arial"/>
              </a:rPr>
              <a:t>Infant Feeding Advice &amp; Guidance  </a:t>
            </a:r>
          </a:p>
          <a:p>
            <a:pPr marL="285750" indent="-285750">
              <a:buFont typeface="Arial" panose="020B0604020202020204" pitchFamily="34" charset="0"/>
              <a:buChar char="•"/>
            </a:pPr>
            <a:r>
              <a:rPr lang="en-GB" sz="2000" dirty="0">
                <a:latin typeface="Arial"/>
                <a:cs typeface="Arial"/>
              </a:rPr>
              <a:t>Doula Service</a:t>
            </a:r>
          </a:p>
          <a:p>
            <a:pPr marL="285750" indent="-285750">
              <a:buFont typeface="Arial" panose="020B0604020202020204" pitchFamily="34" charset="0"/>
              <a:buChar char="•"/>
            </a:pPr>
            <a:r>
              <a:rPr lang="en-GB" sz="2000" dirty="0">
                <a:latin typeface="Arial"/>
                <a:cs typeface="Arial"/>
              </a:rPr>
              <a:t>Baby Showers</a:t>
            </a:r>
            <a:r>
              <a:rPr lang="en-US" sz="2000" dirty="0">
                <a:latin typeface="Arial"/>
                <a:cs typeface="Arial"/>
              </a:rPr>
              <a:t> </a:t>
            </a:r>
            <a:endParaRPr lang="en-GB" sz="2000" dirty="0">
              <a:latin typeface="Arial"/>
              <a:cs typeface="Arial"/>
            </a:endParaRPr>
          </a:p>
          <a:p>
            <a:pPr marL="285750" indent="-285750">
              <a:buFont typeface="Arial" panose="020B0604020202020204" pitchFamily="34" charset="0"/>
              <a:buChar char="•"/>
            </a:pPr>
            <a:r>
              <a:rPr lang="en-GB" sz="2000" dirty="0">
                <a:latin typeface="Arial"/>
                <a:cs typeface="Arial"/>
              </a:rPr>
              <a:t>Preparation for Birth and Beyond</a:t>
            </a:r>
            <a:endParaRPr lang="en-US" sz="2000" dirty="0">
              <a:latin typeface="Arial"/>
              <a:cs typeface="Arial"/>
            </a:endParaRPr>
          </a:p>
          <a:p>
            <a:pPr marL="285750" indent="-285750">
              <a:buFont typeface="Arial" panose="020B0604020202020204" pitchFamily="34" charset="0"/>
              <a:buChar char="•"/>
            </a:pPr>
            <a:r>
              <a:rPr lang="en-GB" sz="2000" dirty="0">
                <a:latin typeface="Arial"/>
                <a:cs typeface="Arial"/>
              </a:rPr>
              <a:t>Baby Groups</a:t>
            </a:r>
          </a:p>
          <a:p>
            <a:pPr marL="285750" indent="-285750">
              <a:buFont typeface="Arial" panose="020B0604020202020204" pitchFamily="34" charset="0"/>
              <a:buChar char="•"/>
            </a:pPr>
            <a:r>
              <a:rPr lang="en-GB" sz="2000" dirty="0">
                <a:latin typeface="Arial"/>
                <a:cs typeface="Arial"/>
              </a:rPr>
              <a:t>Baby Massage</a:t>
            </a:r>
          </a:p>
          <a:p>
            <a:pPr marL="285750" lvl="0" indent="-285750">
              <a:buFont typeface="Arial" panose="020B0604020202020204" pitchFamily="34" charset="0"/>
              <a:buChar char="•"/>
            </a:pPr>
            <a:r>
              <a:rPr lang="en-GB" sz="2000" dirty="0">
                <a:latin typeface="Arial"/>
                <a:cs typeface="Arial"/>
              </a:rPr>
              <a:t>Sensory Rooms available to book for FREE!</a:t>
            </a:r>
            <a:endParaRPr lang="en-US" sz="2000" dirty="0">
              <a:latin typeface="Arial"/>
              <a:cs typeface="Arial"/>
            </a:endParaRPr>
          </a:p>
          <a:p>
            <a:pPr marL="285750" indent="-285750">
              <a:buFont typeface="Arial" panose="020B0604020202020204" pitchFamily="34" charset="0"/>
              <a:buChar char="•"/>
            </a:pPr>
            <a:r>
              <a:rPr lang="en-GB" sz="2000" dirty="0">
                <a:latin typeface="Arial"/>
                <a:cs typeface="Arial"/>
              </a:rPr>
              <a:t>Breastfeeding Groups </a:t>
            </a:r>
            <a:endParaRPr lang="en-US" sz="2000" dirty="0">
              <a:latin typeface="Arial"/>
              <a:cs typeface="Arial"/>
            </a:endParaRPr>
          </a:p>
          <a:p>
            <a:pPr marL="285750" indent="-285750">
              <a:buFont typeface="Arial" panose="020B0604020202020204" pitchFamily="34" charset="0"/>
              <a:buChar char="•"/>
            </a:pPr>
            <a:r>
              <a:rPr lang="en-GB" sz="2000" dirty="0">
                <a:latin typeface="Arial"/>
                <a:cs typeface="Arial"/>
              </a:rPr>
              <a:t>Walk and Talk Group</a:t>
            </a:r>
          </a:p>
          <a:p>
            <a:pPr marL="285750" indent="-285750">
              <a:buFont typeface="Arial" panose="020B0604020202020204" pitchFamily="34" charset="0"/>
              <a:buChar char="•"/>
            </a:pPr>
            <a:r>
              <a:rPr lang="en-GB" sz="2000" dirty="0">
                <a:latin typeface="Arial"/>
                <a:cs typeface="Arial"/>
              </a:rPr>
              <a:t>Weaning Advice Sessions </a:t>
            </a:r>
            <a:endParaRPr lang="en-US" sz="2000" dirty="0">
              <a:latin typeface="Arial"/>
              <a:cs typeface="Arial"/>
            </a:endParaRPr>
          </a:p>
          <a:p>
            <a:pPr marL="285750" indent="-285750">
              <a:buFont typeface="Arial" panose="020B0604020202020204" pitchFamily="34" charset="0"/>
              <a:buChar char="•"/>
            </a:pPr>
            <a:r>
              <a:rPr lang="en-US" sz="2000" dirty="0">
                <a:latin typeface="Arial"/>
                <a:cs typeface="Arial"/>
              </a:rPr>
              <a:t>1:1 Prevention Work</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B9F8460-A75A-2ED7-323B-3E226F99EE5D}"/>
              </a:ext>
            </a:extLst>
          </p:cNvPr>
          <p:cNvSpPr txBox="1"/>
          <p:nvPr/>
        </p:nvSpPr>
        <p:spPr>
          <a:xfrm>
            <a:off x="568923" y="1242859"/>
            <a:ext cx="6096000" cy="307777"/>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Find out what's on here: What's on | Sheffield (sheffielddirectory.org.uk)</a:t>
            </a:r>
          </a:p>
        </p:txBody>
      </p:sp>
      <p:pic>
        <p:nvPicPr>
          <p:cNvPr id="14" name="Picture 13" descr="A group of women sitting in chairs with baby&#10;&#10;AI-generated content may be incorrect.">
            <a:extLst>
              <a:ext uri="{FF2B5EF4-FFF2-40B4-BE49-F238E27FC236}">
                <a16:creationId xmlns:a16="http://schemas.microsoft.com/office/drawing/2014/main" id="{949DC841-28DB-3047-08D8-84A120E41A06}"/>
              </a:ext>
            </a:extLst>
          </p:cNvPr>
          <p:cNvPicPr>
            <a:picLocks noChangeAspect="1"/>
          </p:cNvPicPr>
          <p:nvPr/>
        </p:nvPicPr>
        <p:blipFill>
          <a:blip r:embed="rId3"/>
          <a:stretch>
            <a:fillRect/>
          </a:stretch>
        </p:blipFill>
        <p:spPr>
          <a:xfrm>
            <a:off x="6990076" y="1814014"/>
            <a:ext cx="3113254" cy="3241344"/>
          </a:xfrm>
          <a:prstGeom prst="rect">
            <a:avLst/>
          </a:prstGeom>
        </p:spPr>
      </p:pic>
      <p:pic>
        <p:nvPicPr>
          <p:cNvPr id="20" name="Picture 19" descr="A colorful logo with text&#10;&#10;AI-generated content may be incorrect.">
            <a:extLst>
              <a:ext uri="{FF2B5EF4-FFF2-40B4-BE49-F238E27FC236}">
                <a16:creationId xmlns:a16="http://schemas.microsoft.com/office/drawing/2014/main" id="{7F289385-9A96-A9C0-D79E-FDF6FBB82600}"/>
              </a:ext>
            </a:extLst>
          </p:cNvPr>
          <p:cNvPicPr>
            <a:picLocks noChangeAspect="1"/>
          </p:cNvPicPr>
          <p:nvPr/>
        </p:nvPicPr>
        <p:blipFill>
          <a:blip r:embed="rId4"/>
          <a:stretch>
            <a:fillRect/>
          </a:stretch>
        </p:blipFill>
        <p:spPr>
          <a:xfrm>
            <a:off x="9859915" y="4776962"/>
            <a:ext cx="1512377" cy="1547087"/>
          </a:xfrm>
          <a:prstGeom prst="rect">
            <a:avLst/>
          </a:prstGeom>
        </p:spPr>
      </p:pic>
    </p:spTree>
    <p:extLst>
      <p:ext uri="{BB962C8B-B14F-4D97-AF65-F5344CB8AC3E}">
        <p14:creationId xmlns:p14="http://schemas.microsoft.com/office/powerpoint/2010/main" val="407200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4EFAD7E-F383-33E8-A786-86216A975F1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A53B645-E158-EC1A-E288-FBC0B97F21D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87AA1B7A-4118-F8DC-1A04-BE9A94EE0C3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CF48B56D-B3B6-4C23-01A7-A376D0B4F35F}"/>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89EBF917-7518-0737-BFF6-02D2F32F9E64}"/>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509A29A8-F891-F59A-C894-657E5DB9A9AF}"/>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1704F623-784B-1938-A091-F38D8574650C}"/>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434DC372-8A8D-1FC9-32C0-346D6969B39D}"/>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3E97BDB7-9631-55F2-F561-DFF461F9B29D}"/>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DC17B191-12B4-8B83-7191-9DE56B0A3317}"/>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A884A098-1F86-2B49-023C-ABC9E3A4CA8A}"/>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BACBCB46-6613-DE0E-217B-40551F87F292}"/>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63D93052-12B0-E428-964B-83D4209EB3DD}"/>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5695EDA3-4D2C-F033-DCAC-4F9DF381965C}"/>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8</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1D01E3DC-D8F4-C7E1-E1FC-05FA1A7101CA}"/>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D20E2D0F-5E76-A75E-3723-20C21783C77D}"/>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9E94C6D5-AFC9-B452-60A9-6F75E339DACE}"/>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4A01C884-C27D-53BF-2570-710C9467ADCF}"/>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56B6FE97-9B85-F585-328D-27E97A63E7C5}"/>
              </a:ext>
            </a:extLst>
          </p:cNvPr>
          <p:cNvSpPr txBox="1">
            <a:spLocks/>
          </p:cNvSpPr>
          <p:nvPr/>
        </p:nvSpPr>
        <p:spPr>
          <a:xfrm>
            <a:off x="609600" y="381000"/>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What do Family Hubs Offer</a:t>
            </a:r>
            <a:endParaRPr lang="en-GB">
              <a:solidFill>
                <a:srgbClr val="8A3F0E"/>
              </a:solidFill>
            </a:endParaRPr>
          </a:p>
        </p:txBody>
      </p:sp>
      <p:sp>
        <p:nvSpPr>
          <p:cNvPr id="13" name="TextBox 12">
            <a:extLst>
              <a:ext uri="{FF2B5EF4-FFF2-40B4-BE49-F238E27FC236}">
                <a16:creationId xmlns:a16="http://schemas.microsoft.com/office/drawing/2014/main" id="{9B6C90E9-7FCB-CDAE-019D-078D4DEB6D40}"/>
              </a:ext>
            </a:extLst>
          </p:cNvPr>
          <p:cNvSpPr txBox="1"/>
          <p:nvPr/>
        </p:nvSpPr>
        <p:spPr>
          <a:xfrm>
            <a:off x="778638" y="1753827"/>
            <a:ext cx="10626634" cy="255454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latin typeface="Arial"/>
                <a:cs typeface="Arial"/>
              </a:rPr>
              <a:t>Toddler groups and Workshops</a:t>
            </a:r>
          </a:p>
          <a:p>
            <a:pPr marL="285750" indent="-285750">
              <a:buFont typeface="Arial" panose="020B0604020202020204" pitchFamily="34" charset="0"/>
              <a:buChar char="•"/>
            </a:pPr>
            <a:r>
              <a:rPr lang="en-GB" sz="2000" dirty="0">
                <a:latin typeface="Arial"/>
                <a:cs typeface="Arial"/>
              </a:rPr>
              <a:t>Play, Chat and Learn Workshops </a:t>
            </a:r>
          </a:p>
          <a:p>
            <a:pPr marL="285750" lvl="0" indent="-285750">
              <a:buFont typeface="Arial" panose="020B0604020202020204" pitchFamily="34" charset="0"/>
              <a:buChar char="•"/>
            </a:pPr>
            <a:r>
              <a:rPr lang="en-GB" sz="2000" dirty="0">
                <a:latin typeface="Arial"/>
                <a:cs typeface="Arial"/>
              </a:rPr>
              <a:t>Early Language and Home and Family Learning activities</a:t>
            </a:r>
          </a:p>
          <a:p>
            <a:pPr marL="285750" indent="-285750">
              <a:buFont typeface="Arial" panose="020B0604020202020204" pitchFamily="34" charset="0"/>
              <a:buChar char="•"/>
            </a:pPr>
            <a:r>
              <a:rPr lang="en-GB" sz="2000" dirty="0">
                <a:latin typeface="Arial"/>
                <a:cs typeface="Arial"/>
              </a:rPr>
              <a:t>Sensory Rooms available to book for FREE!</a:t>
            </a:r>
            <a:endParaRPr lang="en-US" sz="2000" dirty="0">
              <a:latin typeface="Arial"/>
              <a:cs typeface="Arial"/>
            </a:endParaRPr>
          </a:p>
          <a:p>
            <a:pPr marL="285750" indent="-285750">
              <a:buFont typeface="Arial" panose="020B0604020202020204" pitchFamily="34" charset="0"/>
              <a:buChar char="•"/>
            </a:pPr>
            <a:r>
              <a:rPr lang="en-GB" sz="2000" dirty="0">
                <a:latin typeface="Arial"/>
                <a:cs typeface="Arial"/>
              </a:rPr>
              <a:t>Toilet Training and Dump the Dummy advice sessions    </a:t>
            </a:r>
            <a:endParaRPr lang="en-US" sz="2000" dirty="0">
              <a:latin typeface="Arial"/>
              <a:cs typeface="Arial"/>
            </a:endParaRPr>
          </a:p>
          <a:p>
            <a:pPr marL="285750" indent="-285750">
              <a:buFont typeface="Arial" panose="020B0604020202020204" pitchFamily="34" charset="0"/>
              <a:buChar char="•"/>
            </a:pPr>
            <a:r>
              <a:rPr lang="en-GB" sz="2000" dirty="0">
                <a:latin typeface="Arial"/>
                <a:cs typeface="Arial"/>
              </a:rPr>
              <a:t>Holiday Activities</a:t>
            </a:r>
            <a:endParaRPr lang="en-US" sz="2000" dirty="0">
              <a:latin typeface="Arial"/>
              <a:cs typeface="Arial"/>
            </a:endParaRPr>
          </a:p>
          <a:p>
            <a:pPr marL="285750" indent="-285750">
              <a:buFont typeface="Arial" panose="020B0604020202020204" pitchFamily="34" charset="0"/>
              <a:buChar char="•"/>
            </a:pPr>
            <a:r>
              <a:rPr lang="en-GB" sz="2000" dirty="0">
                <a:latin typeface="Arial"/>
                <a:cs typeface="Arial"/>
              </a:rPr>
              <a:t>Support Accessing Funded Early Learning</a:t>
            </a:r>
            <a:endParaRPr lang="en-US" sz="2000" dirty="0">
              <a:latin typeface="Arial"/>
              <a:cs typeface="Arial"/>
            </a:endParaRPr>
          </a:p>
          <a:p>
            <a:pPr marL="342900" indent="-342900">
              <a:buFont typeface="Arial" panose="020B0604020202020204" pitchFamily="34" charset="0"/>
              <a:buChar char="•"/>
            </a:pPr>
            <a:r>
              <a:rPr lang="en-GB" sz="2000" dirty="0">
                <a:latin typeface="Arial"/>
                <a:cs typeface="Arial"/>
              </a:rPr>
              <a:t>Coffee Mornings</a:t>
            </a:r>
          </a:p>
        </p:txBody>
      </p:sp>
      <p:sp>
        <p:nvSpPr>
          <p:cNvPr id="19" name="TextBox 18">
            <a:extLst>
              <a:ext uri="{FF2B5EF4-FFF2-40B4-BE49-F238E27FC236}">
                <a16:creationId xmlns:a16="http://schemas.microsoft.com/office/drawing/2014/main" id="{82E93E32-EE03-284A-D7C4-06E663C2BBAF}"/>
              </a:ext>
            </a:extLst>
          </p:cNvPr>
          <p:cNvSpPr txBox="1"/>
          <p:nvPr/>
        </p:nvSpPr>
        <p:spPr>
          <a:xfrm>
            <a:off x="568923" y="1242859"/>
            <a:ext cx="6096000" cy="307777"/>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Find out what's on here: What's on | Sheffield (sheffielddirectory.org.uk)</a:t>
            </a:r>
          </a:p>
        </p:txBody>
      </p:sp>
      <p:pic>
        <p:nvPicPr>
          <p:cNvPr id="18" name="Picture 17" descr="A room with a suitcase and objects on the floor&#10;&#10;AI-generated content may be incorrect.">
            <a:extLst>
              <a:ext uri="{FF2B5EF4-FFF2-40B4-BE49-F238E27FC236}">
                <a16:creationId xmlns:a16="http://schemas.microsoft.com/office/drawing/2014/main" id="{C527795E-9EB9-2037-8F61-CA5E1A2E69ED}"/>
              </a:ext>
            </a:extLst>
          </p:cNvPr>
          <p:cNvPicPr>
            <a:picLocks noChangeAspect="1"/>
          </p:cNvPicPr>
          <p:nvPr/>
        </p:nvPicPr>
        <p:blipFill>
          <a:blip r:embed="rId3"/>
          <a:stretch>
            <a:fillRect/>
          </a:stretch>
        </p:blipFill>
        <p:spPr>
          <a:xfrm rot="5400000">
            <a:off x="7426193" y="1630032"/>
            <a:ext cx="3526049" cy="2761611"/>
          </a:xfrm>
          <a:prstGeom prst="rect">
            <a:avLst/>
          </a:prstGeom>
        </p:spPr>
      </p:pic>
      <p:pic>
        <p:nvPicPr>
          <p:cNvPr id="20" name="Picture 19" descr="A colorful logo with text&#10;&#10;AI-generated content may be incorrect.">
            <a:extLst>
              <a:ext uri="{FF2B5EF4-FFF2-40B4-BE49-F238E27FC236}">
                <a16:creationId xmlns:a16="http://schemas.microsoft.com/office/drawing/2014/main" id="{92A75B62-EEC0-80A8-AD0E-8CF01C6D431A}"/>
              </a:ext>
            </a:extLst>
          </p:cNvPr>
          <p:cNvPicPr>
            <a:picLocks noChangeAspect="1"/>
          </p:cNvPicPr>
          <p:nvPr/>
        </p:nvPicPr>
        <p:blipFill>
          <a:blip r:embed="rId4"/>
          <a:stretch>
            <a:fillRect/>
          </a:stretch>
        </p:blipFill>
        <p:spPr>
          <a:xfrm>
            <a:off x="9665952" y="4818526"/>
            <a:ext cx="1512377" cy="1547087"/>
          </a:xfrm>
          <a:prstGeom prst="rect">
            <a:avLst/>
          </a:prstGeom>
        </p:spPr>
      </p:pic>
    </p:spTree>
    <p:extLst>
      <p:ext uri="{BB962C8B-B14F-4D97-AF65-F5344CB8AC3E}">
        <p14:creationId xmlns:p14="http://schemas.microsoft.com/office/powerpoint/2010/main" val="174312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1D5F7CE-E9EC-96D9-DB4A-EBF0309933C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6F07D8B-2903-5F31-64D1-976CB4EB793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70" cy="1197610"/>
          </a:xfrm>
          <a:custGeom>
            <a:avLst/>
            <a:gdLst/>
            <a:ahLst/>
            <a:cxnLst/>
            <a:rect l="l" t="t" r="r" b="b"/>
            <a:pathLst>
              <a:path w="12193270" h="1197610">
                <a:moveTo>
                  <a:pt x="12193193" y="0"/>
                </a:moveTo>
                <a:lnTo>
                  <a:pt x="0" y="0"/>
                </a:lnTo>
                <a:lnTo>
                  <a:pt x="0" y="1197000"/>
                </a:lnTo>
                <a:lnTo>
                  <a:pt x="12193193" y="1197000"/>
                </a:lnTo>
                <a:lnTo>
                  <a:pt x="12193193" y="0"/>
                </a:lnTo>
                <a:close/>
              </a:path>
            </a:pathLst>
          </a:custGeom>
          <a:solidFill>
            <a:srgbClr val="8FD1DA">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BA2402D4-F5AF-3BE3-3E18-F7A7BC019F4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287992" y="12"/>
            <a:ext cx="1134110" cy="548640"/>
          </a:xfrm>
          <a:custGeom>
            <a:avLst/>
            <a:gdLst/>
            <a:ahLst/>
            <a:cxnLst/>
            <a:rect l="l" t="t" r="r" b="b"/>
            <a:pathLst>
              <a:path w="1134109" h="548640">
                <a:moveTo>
                  <a:pt x="1133576" y="505396"/>
                </a:moveTo>
                <a:lnTo>
                  <a:pt x="1131468" y="458571"/>
                </a:lnTo>
                <a:lnTo>
                  <a:pt x="1125283" y="412927"/>
                </a:lnTo>
                <a:lnTo>
                  <a:pt x="1115199" y="368642"/>
                </a:lnTo>
                <a:lnTo>
                  <a:pt x="1101394" y="325907"/>
                </a:lnTo>
                <a:lnTo>
                  <a:pt x="1084046" y="284886"/>
                </a:lnTo>
                <a:lnTo>
                  <a:pt x="1063345" y="245770"/>
                </a:lnTo>
                <a:lnTo>
                  <a:pt x="1039469" y="208737"/>
                </a:lnTo>
                <a:lnTo>
                  <a:pt x="1012596" y="173977"/>
                </a:lnTo>
                <a:lnTo>
                  <a:pt x="982916" y="141655"/>
                </a:lnTo>
                <a:lnTo>
                  <a:pt x="950595" y="111975"/>
                </a:lnTo>
                <a:lnTo>
                  <a:pt x="915835" y="85102"/>
                </a:lnTo>
                <a:lnTo>
                  <a:pt x="878801" y="61226"/>
                </a:lnTo>
                <a:lnTo>
                  <a:pt x="839685" y="40525"/>
                </a:lnTo>
                <a:lnTo>
                  <a:pt x="798664" y="23177"/>
                </a:lnTo>
                <a:lnTo>
                  <a:pt x="755929" y="9372"/>
                </a:lnTo>
                <a:lnTo>
                  <a:pt x="714768" y="0"/>
                </a:lnTo>
                <a:lnTo>
                  <a:pt x="568058" y="0"/>
                </a:lnTo>
                <a:lnTo>
                  <a:pt x="565531" y="0"/>
                </a:lnTo>
                <a:lnTo>
                  <a:pt x="0" y="0"/>
                </a:lnTo>
                <a:lnTo>
                  <a:pt x="0" y="33896"/>
                </a:lnTo>
                <a:lnTo>
                  <a:pt x="2108" y="80721"/>
                </a:lnTo>
                <a:lnTo>
                  <a:pt x="8293" y="126365"/>
                </a:lnTo>
                <a:lnTo>
                  <a:pt x="18376" y="170649"/>
                </a:lnTo>
                <a:lnTo>
                  <a:pt x="32181" y="213385"/>
                </a:lnTo>
                <a:lnTo>
                  <a:pt x="49530" y="254406"/>
                </a:lnTo>
                <a:lnTo>
                  <a:pt x="70231" y="293522"/>
                </a:lnTo>
                <a:lnTo>
                  <a:pt x="94107" y="330555"/>
                </a:lnTo>
                <a:lnTo>
                  <a:pt x="120980" y="365315"/>
                </a:lnTo>
                <a:lnTo>
                  <a:pt x="150660" y="397637"/>
                </a:lnTo>
                <a:lnTo>
                  <a:pt x="182981" y="427316"/>
                </a:lnTo>
                <a:lnTo>
                  <a:pt x="217741" y="454190"/>
                </a:lnTo>
                <a:lnTo>
                  <a:pt x="254774" y="478066"/>
                </a:lnTo>
                <a:lnTo>
                  <a:pt x="293890" y="498767"/>
                </a:lnTo>
                <a:lnTo>
                  <a:pt x="334911" y="516115"/>
                </a:lnTo>
                <a:lnTo>
                  <a:pt x="377647" y="529920"/>
                </a:lnTo>
                <a:lnTo>
                  <a:pt x="421932" y="540004"/>
                </a:lnTo>
                <a:lnTo>
                  <a:pt x="467575" y="546188"/>
                </a:lnTo>
                <a:lnTo>
                  <a:pt x="514400" y="548297"/>
                </a:lnTo>
                <a:lnTo>
                  <a:pt x="565531" y="548297"/>
                </a:lnTo>
                <a:lnTo>
                  <a:pt x="568058" y="548297"/>
                </a:lnTo>
                <a:lnTo>
                  <a:pt x="1133576" y="548297"/>
                </a:lnTo>
                <a:lnTo>
                  <a:pt x="1133576" y="505396"/>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object 6">
            <a:extLst>
              <a:ext uri="{FF2B5EF4-FFF2-40B4-BE49-F238E27FC236}">
                <a16:creationId xmlns:a16="http://schemas.microsoft.com/office/drawing/2014/main" id="{CB027DE3-5C6D-1FF5-DB78-7F05189D34A8}"/>
              </a:ext>
              <a:ext uri="{C183D7F6-B498-43B3-948B-1728B52AA6E4}">
                <adec:decorative xmlns:adec="http://schemas.microsoft.com/office/drawing/2017/decorative" val="1"/>
              </a:ext>
            </a:extLst>
          </p:cNvPr>
          <p:cNvGrpSpPr>
            <a:grpSpLocks noGrp="1" noUngrp="1" noRot="1" noMove="1" noResize="1"/>
          </p:cNvGrpSpPr>
          <p:nvPr/>
        </p:nvGrpSpPr>
        <p:grpSpPr>
          <a:xfrm>
            <a:off x="10439999" y="1664"/>
            <a:ext cx="1753235" cy="1177925"/>
            <a:chOff x="10439999" y="1664"/>
            <a:chExt cx="1753235" cy="1177925"/>
          </a:xfrm>
        </p:grpSpPr>
        <p:sp>
          <p:nvSpPr>
            <p:cNvPr id="7" name="object 7">
              <a:extLst>
                <a:ext uri="{FF2B5EF4-FFF2-40B4-BE49-F238E27FC236}">
                  <a16:creationId xmlns:a16="http://schemas.microsoft.com/office/drawing/2014/main" id="{9665364D-F891-C98C-5D3A-E492A1169D8E}"/>
                </a:ext>
              </a:extLst>
            </p:cNvPr>
            <p:cNvSpPr>
              <a:spLocks noGrp="1" noRot="1" noMove="1" noResize="1" noEditPoints="1" noAdjustHandles="1" noChangeArrowheads="1" noChangeShapeType="1"/>
            </p:cNvSpPr>
            <p:nvPr/>
          </p:nvSpPr>
          <p:spPr>
            <a:xfrm>
              <a:off x="11037327" y="1664"/>
              <a:ext cx="577850" cy="589280"/>
            </a:xfrm>
            <a:custGeom>
              <a:avLst/>
              <a:gdLst/>
              <a:ahLst/>
              <a:cxnLst/>
              <a:rect l="l" t="t" r="r" b="b"/>
              <a:pathLst>
                <a:path w="577850" h="589280">
                  <a:moveTo>
                    <a:pt x="577659" y="0"/>
                  </a:moveTo>
                  <a:lnTo>
                    <a:pt x="533196" y="0"/>
                  </a:lnTo>
                  <a:lnTo>
                    <a:pt x="484663" y="2179"/>
                  </a:lnTo>
                  <a:lnTo>
                    <a:pt x="437351" y="8590"/>
                  </a:lnTo>
                  <a:lnTo>
                    <a:pt x="391448" y="19046"/>
                  </a:lnTo>
                  <a:lnTo>
                    <a:pt x="347142" y="33358"/>
                  </a:lnTo>
                  <a:lnTo>
                    <a:pt x="304622" y="51338"/>
                  </a:lnTo>
                  <a:lnTo>
                    <a:pt x="264077" y="72797"/>
                  </a:lnTo>
                  <a:lnTo>
                    <a:pt x="225693" y="97547"/>
                  </a:lnTo>
                  <a:lnTo>
                    <a:pt x="189660" y="125401"/>
                  </a:lnTo>
                  <a:lnTo>
                    <a:pt x="156165" y="156170"/>
                  </a:lnTo>
                  <a:lnTo>
                    <a:pt x="125397" y="189665"/>
                  </a:lnTo>
                  <a:lnTo>
                    <a:pt x="97544" y="225699"/>
                  </a:lnTo>
                  <a:lnTo>
                    <a:pt x="72794" y="264082"/>
                  </a:lnTo>
                  <a:lnTo>
                    <a:pt x="51335" y="304628"/>
                  </a:lnTo>
                  <a:lnTo>
                    <a:pt x="33356" y="347147"/>
                  </a:lnTo>
                  <a:lnTo>
                    <a:pt x="19045" y="391452"/>
                  </a:lnTo>
                  <a:lnTo>
                    <a:pt x="8590" y="437354"/>
                  </a:lnTo>
                  <a:lnTo>
                    <a:pt x="2178" y="484665"/>
                  </a:lnTo>
                  <a:lnTo>
                    <a:pt x="0" y="533196"/>
                  </a:lnTo>
                  <a:lnTo>
                    <a:pt x="0" y="588810"/>
                  </a:lnTo>
                  <a:lnTo>
                    <a:pt x="577659" y="588810"/>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F76243EF-608A-66E6-288E-56543BE506E4}"/>
                </a:ext>
              </a:extLst>
            </p:cNvPr>
            <p:cNvSpPr>
              <a:spLocks noGrp="1" noRot="1" noMove="1" noResize="1" noEditPoints="1" noAdjustHandles="1" noChangeArrowheads="1" noChangeShapeType="1"/>
            </p:cNvSpPr>
            <p:nvPr/>
          </p:nvSpPr>
          <p:spPr>
            <a:xfrm>
              <a:off x="11037327"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9AE6BF35-AFDF-D6B3-9B1E-98F2C72D2AD5}"/>
                </a:ext>
              </a:extLst>
            </p:cNvPr>
            <p:cNvSpPr>
              <a:spLocks noGrp="1" noRot="1" noMove="1" noResize="1" noEditPoints="1" noAdjustHandles="1" noChangeArrowheads="1" noChangeShapeType="1"/>
            </p:cNvSpPr>
            <p:nvPr/>
          </p:nvSpPr>
          <p:spPr>
            <a:xfrm>
              <a:off x="10439999" y="590480"/>
              <a:ext cx="577850" cy="589280"/>
            </a:xfrm>
            <a:custGeom>
              <a:avLst/>
              <a:gdLst/>
              <a:ahLst/>
              <a:cxnLst/>
              <a:rect l="l" t="t" r="r" b="b"/>
              <a:pathLst>
                <a:path w="577850" h="589280">
                  <a:moveTo>
                    <a:pt x="577659" y="0"/>
                  </a:moveTo>
                  <a:lnTo>
                    <a:pt x="0" y="0"/>
                  </a:lnTo>
                  <a:lnTo>
                    <a:pt x="0" y="55600"/>
                  </a:lnTo>
                  <a:lnTo>
                    <a:pt x="2179" y="104132"/>
                  </a:lnTo>
                  <a:lnTo>
                    <a:pt x="8590" y="151442"/>
                  </a:lnTo>
                  <a:lnTo>
                    <a:pt x="19046" y="197344"/>
                  </a:lnTo>
                  <a:lnTo>
                    <a:pt x="33358" y="241649"/>
                  </a:lnTo>
                  <a:lnTo>
                    <a:pt x="51338" y="284168"/>
                  </a:lnTo>
                  <a:lnTo>
                    <a:pt x="72797" y="324714"/>
                  </a:lnTo>
                  <a:lnTo>
                    <a:pt x="97547" y="363098"/>
                  </a:lnTo>
                  <a:lnTo>
                    <a:pt x="125401" y="399131"/>
                  </a:lnTo>
                  <a:lnTo>
                    <a:pt x="156170" y="432627"/>
                  </a:lnTo>
                  <a:lnTo>
                    <a:pt x="189665" y="463395"/>
                  </a:lnTo>
                  <a:lnTo>
                    <a:pt x="225699" y="491249"/>
                  </a:lnTo>
                  <a:lnTo>
                    <a:pt x="264082" y="516000"/>
                  </a:lnTo>
                  <a:lnTo>
                    <a:pt x="304628" y="537459"/>
                  </a:lnTo>
                  <a:lnTo>
                    <a:pt x="347147" y="555439"/>
                  </a:lnTo>
                  <a:lnTo>
                    <a:pt x="391452" y="569750"/>
                  </a:lnTo>
                  <a:lnTo>
                    <a:pt x="437354" y="580206"/>
                  </a:lnTo>
                  <a:lnTo>
                    <a:pt x="484665" y="586618"/>
                  </a:lnTo>
                  <a:lnTo>
                    <a:pt x="533196" y="588797"/>
                  </a:lnTo>
                  <a:lnTo>
                    <a:pt x="577659" y="588797"/>
                  </a:lnTo>
                  <a:lnTo>
                    <a:pt x="577659" y="0"/>
                  </a:lnTo>
                  <a:close/>
                </a:path>
              </a:pathLst>
            </a:custGeom>
            <a:solidFill>
              <a:srgbClr val="8FD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AAABA0C4-E5D8-3AA2-E507-7C39CC787C6D}"/>
                </a:ext>
              </a:extLst>
            </p:cNvPr>
            <p:cNvSpPr>
              <a:spLocks noGrp="1" noRot="1" noMove="1" noResize="1" noEditPoints="1" noAdjustHandles="1" noChangeArrowheads="1" noChangeShapeType="1"/>
            </p:cNvSpPr>
            <p:nvPr/>
          </p:nvSpPr>
          <p:spPr>
            <a:xfrm>
              <a:off x="11614988" y="1664"/>
              <a:ext cx="578485" cy="577850"/>
            </a:xfrm>
            <a:custGeom>
              <a:avLst/>
              <a:gdLst/>
              <a:ahLst/>
              <a:cxnLst/>
              <a:rect l="l" t="t" r="r" b="b"/>
              <a:pathLst>
                <a:path w="578484" h="577850">
                  <a:moveTo>
                    <a:pt x="578205" y="0"/>
                  </a:moveTo>
                  <a:lnTo>
                    <a:pt x="0" y="0"/>
                  </a:lnTo>
                  <a:lnTo>
                    <a:pt x="0" y="44462"/>
                  </a:lnTo>
                  <a:lnTo>
                    <a:pt x="2179" y="92996"/>
                  </a:lnTo>
                  <a:lnTo>
                    <a:pt x="8590" y="140308"/>
                  </a:lnTo>
                  <a:lnTo>
                    <a:pt x="19046" y="186211"/>
                  </a:lnTo>
                  <a:lnTo>
                    <a:pt x="33358" y="230516"/>
                  </a:lnTo>
                  <a:lnTo>
                    <a:pt x="51338" y="273036"/>
                  </a:lnTo>
                  <a:lnTo>
                    <a:pt x="72797" y="313582"/>
                  </a:lnTo>
                  <a:lnTo>
                    <a:pt x="97547" y="351965"/>
                  </a:lnTo>
                  <a:lnTo>
                    <a:pt x="125401" y="387999"/>
                  </a:lnTo>
                  <a:lnTo>
                    <a:pt x="156170" y="421493"/>
                  </a:lnTo>
                  <a:lnTo>
                    <a:pt x="189665" y="452261"/>
                  </a:lnTo>
                  <a:lnTo>
                    <a:pt x="225699" y="480115"/>
                  </a:lnTo>
                  <a:lnTo>
                    <a:pt x="264082" y="504864"/>
                  </a:lnTo>
                  <a:lnTo>
                    <a:pt x="304628" y="526323"/>
                  </a:lnTo>
                  <a:lnTo>
                    <a:pt x="347147" y="544302"/>
                  </a:lnTo>
                  <a:lnTo>
                    <a:pt x="391452" y="558613"/>
                  </a:lnTo>
                  <a:lnTo>
                    <a:pt x="437354" y="569069"/>
                  </a:lnTo>
                  <a:lnTo>
                    <a:pt x="484665" y="575480"/>
                  </a:lnTo>
                  <a:lnTo>
                    <a:pt x="533196" y="577659"/>
                  </a:lnTo>
                  <a:lnTo>
                    <a:pt x="578205" y="577659"/>
                  </a:lnTo>
                  <a:lnTo>
                    <a:pt x="578205"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9B52D740-EA08-4E87-6D32-0AC10CFE5966}"/>
                </a:ext>
              </a:extLst>
            </p:cNvPr>
            <p:cNvSpPr>
              <a:spLocks noGrp="1" noRot="1" noMove="1" noResize="1" noEditPoints="1" noAdjustHandles="1" noChangeArrowheads="1" noChangeShapeType="1"/>
            </p:cNvSpPr>
            <p:nvPr/>
          </p:nvSpPr>
          <p:spPr>
            <a:xfrm>
              <a:off x="10439997" y="1676"/>
              <a:ext cx="1753235" cy="1166495"/>
            </a:xfrm>
            <a:custGeom>
              <a:avLst/>
              <a:gdLst/>
              <a:ahLst/>
              <a:cxnLst/>
              <a:rect l="l" t="t" r="r" b="b"/>
              <a:pathLst>
                <a:path w="1753234" h="1166495">
                  <a:moveTo>
                    <a:pt x="588797" y="266598"/>
                  </a:moveTo>
                  <a:lnTo>
                    <a:pt x="584504" y="218668"/>
                  </a:lnTo>
                  <a:lnTo>
                    <a:pt x="572122" y="173570"/>
                  </a:lnTo>
                  <a:lnTo>
                    <a:pt x="552399" y="132041"/>
                  </a:lnTo>
                  <a:lnTo>
                    <a:pt x="526097" y="94830"/>
                  </a:lnTo>
                  <a:lnTo>
                    <a:pt x="493966" y="62699"/>
                  </a:lnTo>
                  <a:lnTo>
                    <a:pt x="456755" y="36398"/>
                  </a:lnTo>
                  <a:lnTo>
                    <a:pt x="415226" y="16675"/>
                  </a:lnTo>
                  <a:lnTo>
                    <a:pt x="370128" y="4292"/>
                  </a:lnTo>
                  <a:lnTo>
                    <a:pt x="322199" y="0"/>
                  </a:lnTo>
                  <a:lnTo>
                    <a:pt x="266598" y="0"/>
                  </a:lnTo>
                  <a:lnTo>
                    <a:pt x="218681" y="4292"/>
                  </a:lnTo>
                  <a:lnTo>
                    <a:pt x="173570" y="16675"/>
                  </a:lnTo>
                  <a:lnTo>
                    <a:pt x="132041" y="36398"/>
                  </a:lnTo>
                  <a:lnTo>
                    <a:pt x="94830" y="62699"/>
                  </a:lnTo>
                  <a:lnTo>
                    <a:pt x="62699" y="94830"/>
                  </a:lnTo>
                  <a:lnTo>
                    <a:pt x="36398" y="132041"/>
                  </a:lnTo>
                  <a:lnTo>
                    <a:pt x="16675" y="173570"/>
                  </a:lnTo>
                  <a:lnTo>
                    <a:pt x="4292" y="218668"/>
                  </a:lnTo>
                  <a:lnTo>
                    <a:pt x="0" y="266598"/>
                  </a:lnTo>
                  <a:lnTo>
                    <a:pt x="0" y="311061"/>
                  </a:lnTo>
                  <a:lnTo>
                    <a:pt x="4292" y="358978"/>
                  </a:lnTo>
                  <a:lnTo>
                    <a:pt x="16675" y="404088"/>
                  </a:lnTo>
                  <a:lnTo>
                    <a:pt x="36398" y="445617"/>
                  </a:lnTo>
                  <a:lnTo>
                    <a:pt x="62699" y="482828"/>
                  </a:lnTo>
                  <a:lnTo>
                    <a:pt x="94830" y="514959"/>
                  </a:lnTo>
                  <a:lnTo>
                    <a:pt x="132041" y="541261"/>
                  </a:lnTo>
                  <a:lnTo>
                    <a:pt x="173570" y="560971"/>
                  </a:lnTo>
                  <a:lnTo>
                    <a:pt x="218681" y="573354"/>
                  </a:lnTo>
                  <a:lnTo>
                    <a:pt x="266598" y="577659"/>
                  </a:lnTo>
                  <a:lnTo>
                    <a:pt x="322199" y="577659"/>
                  </a:lnTo>
                  <a:lnTo>
                    <a:pt x="370128" y="573354"/>
                  </a:lnTo>
                  <a:lnTo>
                    <a:pt x="415226" y="560971"/>
                  </a:lnTo>
                  <a:lnTo>
                    <a:pt x="456755" y="541261"/>
                  </a:lnTo>
                  <a:lnTo>
                    <a:pt x="493966" y="514959"/>
                  </a:lnTo>
                  <a:lnTo>
                    <a:pt x="526097" y="482828"/>
                  </a:lnTo>
                  <a:lnTo>
                    <a:pt x="552399" y="445617"/>
                  </a:lnTo>
                  <a:lnTo>
                    <a:pt x="572122" y="404088"/>
                  </a:lnTo>
                  <a:lnTo>
                    <a:pt x="584504" y="358978"/>
                  </a:lnTo>
                  <a:lnTo>
                    <a:pt x="588797" y="311061"/>
                  </a:lnTo>
                  <a:lnTo>
                    <a:pt x="588797" y="266598"/>
                  </a:lnTo>
                  <a:close/>
                </a:path>
                <a:path w="1753234" h="1166495">
                  <a:moveTo>
                    <a:pt x="1753184" y="784529"/>
                  </a:moveTo>
                  <a:lnTo>
                    <a:pt x="1727390" y="720852"/>
                  </a:lnTo>
                  <a:lnTo>
                    <a:pt x="1701088" y="683641"/>
                  </a:lnTo>
                  <a:lnTo>
                    <a:pt x="1668957" y="651510"/>
                  </a:lnTo>
                  <a:lnTo>
                    <a:pt x="1631746" y="625208"/>
                  </a:lnTo>
                  <a:lnTo>
                    <a:pt x="1590217" y="605485"/>
                  </a:lnTo>
                  <a:lnTo>
                    <a:pt x="1545107" y="593102"/>
                  </a:lnTo>
                  <a:lnTo>
                    <a:pt x="1497190" y="588797"/>
                  </a:lnTo>
                  <a:lnTo>
                    <a:pt x="1441589" y="588797"/>
                  </a:lnTo>
                  <a:lnTo>
                    <a:pt x="1393672" y="593102"/>
                  </a:lnTo>
                  <a:lnTo>
                    <a:pt x="1348562" y="605485"/>
                  </a:lnTo>
                  <a:lnTo>
                    <a:pt x="1307033" y="625208"/>
                  </a:lnTo>
                  <a:lnTo>
                    <a:pt x="1269822" y="651510"/>
                  </a:lnTo>
                  <a:lnTo>
                    <a:pt x="1237691" y="683641"/>
                  </a:lnTo>
                  <a:lnTo>
                    <a:pt x="1211389" y="720852"/>
                  </a:lnTo>
                  <a:lnTo>
                    <a:pt x="1191666" y="762381"/>
                  </a:lnTo>
                  <a:lnTo>
                    <a:pt x="1179283" y="807478"/>
                  </a:lnTo>
                  <a:lnTo>
                    <a:pt x="1174991" y="855395"/>
                  </a:lnTo>
                  <a:lnTo>
                    <a:pt x="1174991" y="899858"/>
                  </a:lnTo>
                  <a:lnTo>
                    <a:pt x="1179283" y="947788"/>
                  </a:lnTo>
                  <a:lnTo>
                    <a:pt x="1191666" y="992886"/>
                  </a:lnTo>
                  <a:lnTo>
                    <a:pt x="1211389" y="1034427"/>
                  </a:lnTo>
                  <a:lnTo>
                    <a:pt x="1237691" y="1071626"/>
                  </a:lnTo>
                  <a:lnTo>
                    <a:pt x="1269822" y="1103757"/>
                  </a:lnTo>
                  <a:lnTo>
                    <a:pt x="1307033" y="1130058"/>
                  </a:lnTo>
                  <a:lnTo>
                    <a:pt x="1348562" y="1149781"/>
                  </a:lnTo>
                  <a:lnTo>
                    <a:pt x="1393672" y="1162164"/>
                  </a:lnTo>
                  <a:lnTo>
                    <a:pt x="1441589" y="1166456"/>
                  </a:lnTo>
                  <a:lnTo>
                    <a:pt x="1497190" y="1166456"/>
                  </a:lnTo>
                  <a:lnTo>
                    <a:pt x="1545107" y="1162164"/>
                  </a:lnTo>
                  <a:lnTo>
                    <a:pt x="1590217" y="1149781"/>
                  </a:lnTo>
                  <a:lnTo>
                    <a:pt x="1631746" y="1130058"/>
                  </a:lnTo>
                  <a:lnTo>
                    <a:pt x="1668957" y="1103757"/>
                  </a:lnTo>
                  <a:lnTo>
                    <a:pt x="1701088" y="1071626"/>
                  </a:lnTo>
                  <a:lnTo>
                    <a:pt x="1727390" y="1034427"/>
                  </a:lnTo>
                  <a:lnTo>
                    <a:pt x="1747113" y="992886"/>
                  </a:lnTo>
                  <a:lnTo>
                    <a:pt x="1753184" y="970749"/>
                  </a:lnTo>
                  <a:lnTo>
                    <a:pt x="1753184" y="784529"/>
                  </a:lnTo>
                  <a:close/>
                </a:path>
              </a:pathLst>
            </a:custGeom>
            <a:solidFill>
              <a:srgbClr val="164C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Text Placeholder 3">
            <a:extLst>
              <a:ext uri="{FF2B5EF4-FFF2-40B4-BE49-F238E27FC236}">
                <a16:creationId xmlns:a16="http://schemas.microsoft.com/office/drawing/2014/main" id="{F522AE3C-3249-8AB3-82A5-F9A3D84F67ED}"/>
              </a:ext>
            </a:extLst>
          </p:cNvPr>
          <p:cNvSpPr>
            <a:spLocks noGrp="1"/>
          </p:cNvSpPr>
          <p:nvPr>
            <p:ph type="title" idx="4294967295"/>
          </p:nvPr>
        </p:nvSpPr>
        <p:spPr>
          <a:xfrm>
            <a:off x="609600" y="381000"/>
            <a:ext cx="8561216" cy="7871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GB"/>
              <a:t> </a:t>
            </a:r>
            <a:endParaRPr kumimoji="0" lang="en-US" sz="4000" b="1" i="0" u="none" strike="noStrike" kern="0" cap="none" spc="-10" normalizeH="0" baseline="0" noProof="0">
              <a:ln>
                <a:noFill/>
              </a:ln>
              <a:solidFill>
                <a:srgbClr val="043748"/>
              </a:solidFill>
              <a:effectLst/>
              <a:uLnTx/>
              <a:uFillTx/>
              <a:latin typeface="Arial" panose="020B0604020202020204" pitchFamily="34" charset="0"/>
              <a:ea typeface="+mj-ea"/>
              <a:cs typeface="Arial" panose="020B0604020202020204" pitchFamily="34" charset="0"/>
            </a:endParaRPr>
          </a:p>
        </p:txBody>
      </p:sp>
      <p:sp>
        <p:nvSpPr>
          <p:cNvPr id="25" name="Content Placeholder 11">
            <a:extLst>
              <a:ext uri="{FF2B5EF4-FFF2-40B4-BE49-F238E27FC236}">
                <a16:creationId xmlns:a16="http://schemas.microsoft.com/office/drawing/2014/main" id="{7F58E2A6-477F-516D-3D1A-994EDFD358AD}"/>
              </a:ext>
            </a:extLst>
          </p:cNvPr>
          <p:cNvSpPr txBox="1">
            <a:spLocks/>
          </p:cNvSpPr>
          <p:nvPr/>
        </p:nvSpPr>
        <p:spPr>
          <a:xfrm>
            <a:off x="586536" y="1640103"/>
            <a:ext cx="11028451" cy="4303478"/>
          </a:xfrm>
          <a:prstGeom prst="rect">
            <a:avLst/>
          </a:prstGeom>
        </p:spPr>
        <p:txBody>
          <a:bodyPr/>
          <a:lstStyle>
            <a:lvl1pPr marL="0">
              <a:defRPr lang="en-GB" sz="2400" b="1" spc="-10" dirty="0" smtClean="0">
                <a:solidFill>
                  <a:srgbClr val="AE564A"/>
                </a:solidFill>
                <a:latin typeface="Arial" panose="020B0604020202020204" pitchFamily="34" charset="0"/>
                <a:ea typeface="+mn-ea"/>
                <a:cs typeface="Arial" panose="020B0604020202020204" pitchFamily="34" charset="0"/>
              </a:defRPr>
            </a:lvl1pPr>
            <a:lvl2pPr marL="457200">
              <a:defRPr lang="en-GB" spc="-20" dirty="0" smtClean="0">
                <a:solidFill>
                  <a:srgbClr val="3D3D3B"/>
                </a:solidFill>
                <a:latin typeface="Arial" panose="020B0604020202020204" pitchFamily="34" charset="0"/>
                <a:ea typeface="+mn-ea"/>
                <a:cs typeface="Arial" panose="020B0604020202020204" pitchFamily="34" charset="0"/>
              </a:defRPr>
            </a:lvl2pPr>
            <a:lvl3pPr marL="298450" indent="-285750">
              <a:defRPr lang="en-GB" b="1" dirty="0" smtClean="0">
                <a:solidFill>
                  <a:srgbClr val="3D3D3B"/>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endParaRPr kumimoji="0" lang="en-GB" sz="2400" b="1" i="0" u="none" strike="noStrike" kern="0" cap="none" spc="-10" normalizeH="0" baseline="0" noProof="0">
              <a:ln>
                <a:noFill/>
              </a:ln>
              <a:solidFill>
                <a:srgbClr val="AE564A"/>
              </a:solidFill>
              <a:effectLst/>
              <a:uLnTx/>
              <a:uFillTx/>
              <a:latin typeface="Arial" panose="020B0604020202020204" pitchFamily="34" charset="0"/>
              <a:ea typeface="+mn-ea"/>
              <a:cs typeface="Arial" panose="020B0604020202020204" pitchFamily="34" charset="0"/>
            </a:endParaRPr>
          </a:p>
        </p:txBody>
      </p:sp>
      <p:sp>
        <p:nvSpPr>
          <p:cNvPr id="15" name="object 14">
            <a:extLst>
              <a:ext uri="{FF2B5EF4-FFF2-40B4-BE49-F238E27FC236}">
                <a16:creationId xmlns:a16="http://schemas.microsoft.com/office/drawing/2014/main" id="{BB7874E8-0CCF-D4FB-B1EE-7D72660704E6}"/>
              </a:ext>
            </a:extLst>
          </p:cNvPr>
          <p:cNvSpPr txBox="1">
            <a:spLocks noGrp="1" noRot="1" noMove="1" noResize="1" noEditPoints="1" noAdjustHandles="1" noChangeArrowheads="1" noChangeShapeType="1"/>
          </p:cNvSpPr>
          <p:nvPr/>
        </p:nvSpPr>
        <p:spPr>
          <a:xfrm>
            <a:off x="701899" y="6490438"/>
            <a:ext cx="2574701" cy="157094"/>
          </a:xfrm>
          <a:prstGeom prst="rect">
            <a:avLst/>
          </a:prstGeom>
        </p:spPr>
        <p:txBody>
          <a:bodyPr vert="horz" wrap="square" lIns="0" tIns="18415" rIns="0" bIns="0" rtlCol="0">
            <a:spAutoFit/>
          </a:bodyPr>
          <a:lstStyle>
            <a:defPPr>
              <a:defRPr kern="0"/>
            </a:defPPr>
          </a:lstStyle>
          <a:p>
            <a:pPr marL="12700" marR="0" lvl="0" indent="0" defTabSz="914400" eaLnBrk="1" fontAlgn="auto" latinLnBrk="0" hangingPunct="1">
              <a:lnSpc>
                <a:spcPct val="100000"/>
              </a:lnSpc>
              <a:spcBef>
                <a:spcPts val="145"/>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Sheffield</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City</a:t>
            </a:r>
            <a:r>
              <a:rPr kumimoji="0" lang="en-GB" sz="900" b="0" i="0" u="none" strike="noStrike" kern="0" cap="none" spc="-1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Council</a:t>
            </a:r>
          </a:p>
        </p:txBody>
      </p:sp>
      <p:sp>
        <p:nvSpPr>
          <p:cNvPr id="16" name="TextBox 15" descr="Page number 2">
            <a:extLst>
              <a:ext uri="{FF2B5EF4-FFF2-40B4-BE49-F238E27FC236}">
                <a16:creationId xmlns:a16="http://schemas.microsoft.com/office/drawing/2014/main" id="{D4CDF6F5-39B8-6BE4-597D-434277180DBB}"/>
              </a:ext>
            </a:extLst>
          </p:cNvPr>
          <p:cNvSpPr txBox="1">
            <a:spLocks noGrp="1" noRot="1" noMove="1" noResize="1" noEditPoints="1" noAdjustHandles="1" noChangeArrowheads="1" noChangeShapeType="1"/>
          </p:cNvSpPr>
          <p:nvPr/>
        </p:nvSpPr>
        <p:spPr>
          <a:xfrm>
            <a:off x="5189649" y="6351471"/>
            <a:ext cx="1812701" cy="4643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Slide Number Placeholder 3">
            <a:extLst>
              <a:ext uri="{FF2B5EF4-FFF2-40B4-BE49-F238E27FC236}">
                <a16:creationId xmlns:a16="http://schemas.microsoft.com/office/drawing/2014/main" id="{D8CC7FBE-F308-40D9-37E8-FFA541A049E8}"/>
              </a:ext>
            </a:extLst>
          </p:cNvPr>
          <p:cNvSpPr txBox="1">
            <a:spLocks noGrp="1" noRot="1" noMove="1" noResize="1" noEditPoints="1" noAdjustHandles="1" noChangeArrowheads="1" noChangeShapeType="1"/>
          </p:cNvSpPr>
          <p:nvPr/>
        </p:nvSpPr>
        <p:spPr>
          <a:xfrm>
            <a:off x="5105559" y="6335329"/>
            <a:ext cx="1972792" cy="467311"/>
          </a:xfrm>
          <a:prstGeom prst="rect">
            <a:avLst/>
          </a:prstGeom>
        </p:spPr>
        <p:txBody>
          <a:bodyPr anchor="ct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fld id="{2A0812B6-403B-45A1-A6BA-2C7DBDC407B1}" type="slidenum">
              <a:rPr kumimoji="0" lang="en-GB" sz="14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9</a:t>
            </a:fld>
            <a:endParaRPr kumimoji="0" lang="en-GB" sz="1400" b="0" i="0" u="none" strike="noStrike" kern="0" cap="none" spc="0" normalizeH="0" baseline="0" noProof="0">
              <a:ln>
                <a:noFill/>
              </a:ln>
              <a:solidFill>
                <a:sysClr val="windowText" lastClr="000000"/>
              </a:solidFill>
              <a:effectLst/>
              <a:uLnTx/>
              <a:uFillTx/>
            </a:endParaRPr>
          </a:p>
        </p:txBody>
      </p:sp>
      <p:grpSp>
        <p:nvGrpSpPr>
          <p:cNvPr id="3" name="object 3">
            <a:extLst>
              <a:ext uri="{FF2B5EF4-FFF2-40B4-BE49-F238E27FC236}">
                <a16:creationId xmlns:a16="http://schemas.microsoft.com/office/drawing/2014/main" id="{A053FBAD-2D08-EC46-8E32-EC5E95F20945}"/>
              </a:ext>
              <a:ext uri="{C183D7F6-B498-43B3-948B-1728B52AA6E4}">
                <adec:decorative xmlns:adec="http://schemas.microsoft.com/office/drawing/2017/decorative" val="1"/>
              </a:ext>
            </a:extLst>
          </p:cNvPr>
          <p:cNvGrpSpPr>
            <a:grpSpLocks noGrp="1" noUngrp="1" noRot="1" noMove="1" noResize="1"/>
          </p:cNvGrpSpPr>
          <p:nvPr/>
        </p:nvGrpSpPr>
        <p:grpSpPr>
          <a:xfrm>
            <a:off x="0" y="6309000"/>
            <a:ext cx="12193270" cy="549275"/>
            <a:chOff x="0" y="6309000"/>
            <a:chExt cx="12193270" cy="549275"/>
          </a:xfrm>
        </p:grpSpPr>
        <p:sp>
          <p:nvSpPr>
            <p:cNvPr id="4" name="object 4">
              <a:extLst>
                <a:ext uri="{FF2B5EF4-FFF2-40B4-BE49-F238E27FC236}">
                  <a16:creationId xmlns:a16="http://schemas.microsoft.com/office/drawing/2014/main" id="{0791C938-878D-F787-97EA-241FEB87EE5E}"/>
                </a:ext>
              </a:extLst>
            </p:cNvPr>
            <p:cNvSpPr>
              <a:spLocks noGrp="1" noRot="1" noMove="1" noResize="1" noEditPoints="1" noAdjustHandles="1" noChangeArrowheads="1" noChangeShapeType="1"/>
            </p:cNvSpPr>
            <p:nvPr/>
          </p:nvSpPr>
          <p:spPr>
            <a:xfrm>
              <a:off x="0" y="6311996"/>
              <a:ext cx="11674475" cy="0"/>
            </a:xfrm>
            <a:custGeom>
              <a:avLst/>
              <a:gdLst/>
              <a:ahLst/>
              <a:cxnLst/>
              <a:rect l="l" t="t" r="r" b="b"/>
              <a:pathLst>
                <a:path w="11674475">
                  <a:moveTo>
                    <a:pt x="0" y="0"/>
                  </a:moveTo>
                  <a:lnTo>
                    <a:pt x="1167408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a:extLst>
                <a:ext uri="{FF2B5EF4-FFF2-40B4-BE49-F238E27FC236}">
                  <a16:creationId xmlns:a16="http://schemas.microsoft.com/office/drawing/2014/main" id="{1D4A9A76-C2CD-75CD-1C71-F3464DFAC8D1}"/>
                </a:ext>
              </a:extLst>
            </p:cNvPr>
            <p:cNvSpPr>
              <a:spLocks noGrp="1" noRot="1" noMove="1" noResize="1" noEditPoints="1" noAdjustHandles="1" noChangeArrowheads="1" noChangeShapeType="1"/>
            </p:cNvSpPr>
            <p:nvPr/>
          </p:nvSpPr>
          <p:spPr>
            <a:xfrm>
              <a:off x="11059617" y="6309004"/>
              <a:ext cx="1134110" cy="549275"/>
            </a:xfrm>
            <a:custGeom>
              <a:avLst/>
              <a:gdLst/>
              <a:ahLst/>
              <a:cxnLst/>
              <a:rect l="l" t="t" r="r" b="b"/>
              <a:pathLst>
                <a:path w="1134109" h="549275">
                  <a:moveTo>
                    <a:pt x="1133563" y="0"/>
                  </a:moveTo>
                  <a:lnTo>
                    <a:pt x="568045" y="0"/>
                  </a:lnTo>
                  <a:lnTo>
                    <a:pt x="565518" y="0"/>
                  </a:lnTo>
                  <a:lnTo>
                    <a:pt x="514400" y="0"/>
                  </a:lnTo>
                  <a:lnTo>
                    <a:pt x="467575" y="2108"/>
                  </a:lnTo>
                  <a:lnTo>
                    <a:pt x="421932" y="8293"/>
                  </a:lnTo>
                  <a:lnTo>
                    <a:pt x="377647" y="18376"/>
                  </a:lnTo>
                  <a:lnTo>
                    <a:pt x="334911" y="32181"/>
                  </a:lnTo>
                  <a:lnTo>
                    <a:pt x="293890" y="49530"/>
                  </a:lnTo>
                  <a:lnTo>
                    <a:pt x="254774" y="70231"/>
                  </a:lnTo>
                  <a:lnTo>
                    <a:pt x="217741" y="94107"/>
                  </a:lnTo>
                  <a:lnTo>
                    <a:pt x="182981" y="120980"/>
                  </a:lnTo>
                  <a:lnTo>
                    <a:pt x="150660" y="150660"/>
                  </a:lnTo>
                  <a:lnTo>
                    <a:pt x="120980" y="182981"/>
                  </a:lnTo>
                  <a:lnTo>
                    <a:pt x="94107" y="217741"/>
                  </a:lnTo>
                  <a:lnTo>
                    <a:pt x="70231" y="254774"/>
                  </a:lnTo>
                  <a:lnTo>
                    <a:pt x="49530" y="293890"/>
                  </a:lnTo>
                  <a:lnTo>
                    <a:pt x="32181" y="334911"/>
                  </a:lnTo>
                  <a:lnTo>
                    <a:pt x="18376" y="377659"/>
                  </a:lnTo>
                  <a:lnTo>
                    <a:pt x="8280" y="421932"/>
                  </a:lnTo>
                  <a:lnTo>
                    <a:pt x="2095" y="467575"/>
                  </a:lnTo>
                  <a:lnTo>
                    <a:pt x="0" y="514400"/>
                  </a:lnTo>
                  <a:lnTo>
                    <a:pt x="0" y="548995"/>
                  </a:lnTo>
                  <a:lnTo>
                    <a:pt x="565518" y="548995"/>
                  </a:lnTo>
                  <a:lnTo>
                    <a:pt x="568045" y="548995"/>
                  </a:lnTo>
                  <a:lnTo>
                    <a:pt x="711644" y="548995"/>
                  </a:lnTo>
                  <a:lnTo>
                    <a:pt x="755929" y="538924"/>
                  </a:lnTo>
                  <a:lnTo>
                    <a:pt x="798664" y="525119"/>
                  </a:lnTo>
                  <a:lnTo>
                    <a:pt x="839685" y="507771"/>
                  </a:lnTo>
                  <a:lnTo>
                    <a:pt x="878801" y="487070"/>
                  </a:lnTo>
                  <a:lnTo>
                    <a:pt x="915835" y="463194"/>
                  </a:lnTo>
                  <a:lnTo>
                    <a:pt x="950595" y="436321"/>
                  </a:lnTo>
                  <a:lnTo>
                    <a:pt x="982916" y="406641"/>
                  </a:lnTo>
                  <a:lnTo>
                    <a:pt x="1012596" y="374332"/>
                  </a:lnTo>
                  <a:lnTo>
                    <a:pt x="1039469" y="339559"/>
                  </a:lnTo>
                  <a:lnTo>
                    <a:pt x="1063345" y="302526"/>
                  </a:lnTo>
                  <a:lnTo>
                    <a:pt x="1084046" y="263410"/>
                  </a:lnTo>
                  <a:lnTo>
                    <a:pt x="1101394" y="222389"/>
                  </a:lnTo>
                  <a:lnTo>
                    <a:pt x="1115199" y="179654"/>
                  </a:lnTo>
                  <a:lnTo>
                    <a:pt x="1125283" y="135369"/>
                  </a:lnTo>
                  <a:lnTo>
                    <a:pt x="1131468" y="89725"/>
                  </a:lnTo>
                  <a:lnTo>
                    <a:pt x="1133563" y="42900"/>
                  </a:lnTo>
                  <a:lnTo>
                    <a:pt x="1133563" y="0"/>
                  </a:lnTo>
                  <a:close/>
                </a:path>
              </a:pathLst>
            </a:custGeom>
            <a:solidFill>
              <a:srgbClr val="F375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FFDDBD5A-5B3C-BE50-0CFA-8888555C1E68}"/>
              </a:ext>
            </a:extLst>
          </p:cNvPr>
          <p:cNvSpPr txBox="1"/>
          <p:nvPr/>
        </p:nvSpPr>
        <p:spPr>
          <a:xfrm>
            <a:off x="9287052" y="2045579"/>
            <a:ext cx="1520266" cy="1200329"/>
          </a:xfrm>
          <a:prstGeom prst="rect">
            <a:avLst/>
          </a:prstGeom>
          <a:noFill/>
        </p:spPr>
        <p:txBody>
          <a:bodyPr wrap="square" rtlCol="0">
            <a:spAutoFit/>
          </a:bodyPr>
          <a:lstStyle/>
          <a:p>
            <a:pPr algn="ctr"/>
            <a:r>
              <a:rPr lang="en-GB">
                <a:solidFill>
                  <a:schemeClr val="bg1"/>
                </a:solidFill>
              </a:rPr>
              <a:t>An organisation can be one or more of these </a:t>
            </a:r>
          </a:p>
        </p:txBody>
      </p:sp>
      <p:sp>
        <p:nvSpPr>
          <p:cNvPr id="23" name="Text Placeholder 3">
            <a:extLst>
              <a:ext uri="{FF2B5EF4-FFF2-40B4-BE49-F238E27FC236}">
                <a16:creationId xmlns:a16="http://schemas.microsoft.com/office/drawing/2014/main" id="{0424FECF-7D72-DA68-9625-1B8EB086EFAA}"/>
              </a:ext>
            </a:extLst>
          </p:cNvPr>
          <p:cNvSpPr txBox="1">
            <a:spLocks/>
          </p:cNvSpPr>
          <p:nvPr/>
        </p:nvSpPr>
        <p:spPr>
          <a:xfrm>
            <a:off x="542679" y="425029"/>
            <a:ext cx="10972800" cy="721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GB" sz="3600" b="1" i="0" u="none" strike="noStrike" kern="0" cap="none" spc="-10" normalizeH="0" baseline="0" dirty="0" smtClean="0">
                <a:ln>
                  <a:noFill/>
                </a:ln>
                <a:solidFill>
                  <a:srgbClr val="043748"/>
                </a:solidFill>
                <a:effectLst/>
                <a:uLnTx/>
                <a:uFillTx/>
                <a:latin typeface="Arial" panose="020B0604020202020204" pitchFamily="34" charset="0"/>
                <a:ea typeface="+mj-ea"/>
                <a:cs typeface="Arial" panose="020B0604020202020204" pitchFamily="34" charset="0"/>
              </a:defRPr>
            </a:lvl1pPr>
          </a:lstStyle>
          <a:p>
            <a:pPr algn="ctr">
              <a:defRPr/>
            </a:pPr>
            <a:r>
              <a:rPr lang="en-US">
                <a:ln w="0"/>
                <a:solidFill>
                  <a:srgbClr val="8A3F0E"/>
                </a:solidFill>
                <a:effectLst>
                  <a:outerShdw blurRad="38100" dist="19050" dir="2700000" algn="tl" rotWithShape="0">
                    <a:prstClr val="black">
                      <a:alpha val="40000"/>
                    </a:prstClr>
                  </a:outerShdw>
                </a:effectLst>
                <a:latin typeface="Calibri" panose="020F0502020204030204"/>
                <a:cs typeface="Arial"/>
              </a:rPr>
              <a:t>What do Family Hubs offer</a:t>
            </a:r>
            <a:endParaRPr lang="en-GB">
              <a:solidFill>
                <a:srgbClr val="8A3F0E"/>
              </a:solidFill>
              <a:cs typeface="Arial"/>
            </a:endParaRPr>
          </a:p>
        </p:txBody>
      </p:sp>
      <p:sp>
        <p:nvSpPr>
          <p:cNvPr id="13" name="TextBox 12">
            <a:extLst>
              <a:ext uri="{FF2B5EF4-FFF2-40B4-BE49-F238E27FC236}">
                <a16:creationId xmlns:a16="http://schemas.microsoft.com/office/drawing/2014/main" id="{BFB03BAA-9E57-B287-1AD1-907A160DC67C}"/>
              </a:ext>
            </a:extLst>
          </p:cNvPr>
          <p:cNvSpPr txBox="1"/>
          <p:nvPr/>
        </p:nvSpPr>
        <p:spPr>
          <a:xfrm>
            <a:off x="816429" y="1640103"/>
            <a:ext cx="7870371" cy="369332"/>
          </a:xfrm>
          <a:prstGeom prst="rect">
            <a:avLst/>
          </a:prstGeom>
          <a:noFill/>
        </p:spPr>
        <p:txBody>
          <a:bodyPr wrap="square" rtlCol="0">
            <a:spAutoFit/>
          </a:bodyPr>
          <a:lstStyle/>
          <a:p>
            <a:endParaRPr lang="en-GB"/>
          </a:p>
        </p:txBody>
      </p:sp>
      <p:sp>
        <p:nvSpPr>
          <p:cNvPr id="14" name="TextBox 13">
            <a:extLst>
              <a:ext uri="{FF2B5EF4-FFF2-40B4-BE49-F238E27FC236}">
                <a16:creationId xmlns:a16="http://schemas.microsoft.com/office/drawing/2014/main" id="{C5A8BF6A-A122-5894-6E30-132909361455}"/>
              </a:ext>
            </a:extLst>
          </p:cNvPr>
          <p:cNvSpPr txBox="1"/>
          <p:nvPr/>
        </p:nvSpPr>
        <p:spPr>
          <a:xfrm>
            <a:off x="561424" y="1363061"/>
            <a:ext cx="10996752" cy="6442854"/>
          </a:xfrm>
          <a:prstGeom prst="rect">
            <a:avLst/>
          </a:prstGeom>
          <a:noFill/>
        </p:spPr>
        <p:txBody>
          <a:bodyPr wrap="square" lIns="91440" tIns="45720" rIns="91440" bIns="45720" anchor="t">
            <a:spAutoFit/>
          </a:bodyPr>
          <a:lstStyle/>
          <a:p>
            <a:r>
              <a:rPr lang="en-GB" sz="2000" b="1" dirty="0">
                <a:latin typeface="Arial"/>
                <a:cs typeface="Arial"/>
              </a:rPr>
              <a:t>Additional Information and Services</a:t>
            </a:r>
          </a:p>
          <a:p>
            <a:pPr marL="285750" lvl="0" indent="-285750">
              <a:buFont typeface="Arial,Sans-Serif"/>
              <a:buChar char="•"/>
              <a:defRPr/>
            </a:pPr>
            <a:r>
              <a:rPr lang="en-GB" sz="2000" dirty="0">
                <a:solidFill>
                  <a:prstClr val="black"/>
                </a:solidFill>
                <a:latin typeface="Arial"/>
                <a:cs typeface="Arial"/>
              </a:rPr>
              <a:t>Health Visiting </a:t>
            </a:r>
            <a:r>
              <a:rPr lang="en-GB" sz="2000" dirty="0">
                <a:latin typeface="Arial" panose="020B0604020202020204" pitchFamily="34" charset="0"/>
                <a:cs typeface="Arial" panose="020B0604020202020204" pitchFamily="34" charset="0"/>
                <a:hlinkClick r:id="rId3"/>
              </a:rPr>
              <a:t>Health Visiting | Sheffield</a:t>
            </a:r>
            <a:endParaRPr lang="en-GB" sz="2000" dirty="0">
              <a:latin typeface="Arial" panose="020B0604020202020204" pitchFamily="34" charset="0"/>
              <a:cs typeface="Arial" panose="020B0604020202020204" pitchFamily="34" charset="0"/>
            </a:endParaRPr>
          </a:p>
          <a:p>
            <a:pPr marL="285750" lvl="0" indent="-285750">
              <a:buFont typeface="Arial,Sans-Serif"/>
              <a:buChar char="•"/>
              <a:defRPr/>
            </a:pPr>
            <a:r>
              <a:rPr lang="en-GB" sz="2000" dirty="0">
                <a:solidFill>
                  <a:prstClr val="black"/>
                </a:solidFill>
                <a:latin typeface="Arial"/>
                <a:cs typeface="Arial"/>
              </a:rPr>
              <a:t>Midwifery </a:t>
            </a:r>
            <a:r>
              <a:rPr lang="en-GB" sz="2000" dirty="0" err="1">
                <a:solidFill>
                  <a:prstClr val="black"/>
                </a:solidFill>
                <a:latin typeface="Arial" panose="020B0604020202020204" pitchFamily="34" charset="0"/>
                <a:cs typeface="Arial" panose="020B0604020202020204" pitchFamily="34" charset="0"/>
              </a:rPr>
              <a:t>Services</a:t>
            </a:r>
            <a:r>
              <a:rPr lang="en-GB" sz="2000" dirty="0" err="1">
                <a:latin typeface="Arial" panose="020B0604020202020204" pitchFamily="34" charset="0"/>
                <a:cs typeface="Arial" panose="020B0604020202020204" pitchFamily="34" charset="0"/>
                <a:hlinkClick r:id="rId4"/>
              </a:rPr>
              <a:t>Maternity</a:t>
            </a:r>
            <a:r>
              <a:rPr lang="en-GB" sz="2000" dirty="0">
                <a:latin typeface="Arial" panose="020B0604020202020204" pitchFamily="34" charset="0"/>
                <a:cs typeface="Arial" panose="020B0604020202020204" pitchFamily="34" charset="0"/>
                <a:hlinkClick r:id="rId4"/>
              </a:rPr>
              <a:t> and pregnancy | Sheffield</a:t>
            </a:r>
            <a:endParaRPr lang="en-GB" sz="2000" dirty="0">
              <a:solidFill>
                <a:prstClr val="black"/>
              </a:solidFill>
              <a:latin typeface="Arial" panose="020B0604020202020204" pitchFamily="34" charset="0"/>
              <a:ea typeface="Calibri"/>
              <a:cs typeface="Arial" panose="020B0604020202020204" pitchFamily="34" charset="0"/>
            </a:endParaRPr>
          </a:p>
          <a:p>
            <a:pPr marL="285750" indent="-285750">
              <a:buFont typeface="Arial,Sans-Serif"/>
              <a:buChar char="•"/>
            </a:pPr>
            <a:r>
              <a:rPr lang="en-GB" sz="2000" dirty="0">
                <a:latin typeface="Arial"/>
                <a:ea typeface="Calibri"/>
                <a:cs typeface="Arial"/>
              </a:rPr>
              <a:t>Healthy Start Scheme includes free and low cost vitamins as well as money to buy healthy food and milk </a:t>
            </a:r>
            <a:r>
              <a:rPr lang="en-GB" sz="2000" dirty="0">
                <a:solidFill>
                  <a:srgbClr val="0000FF"/>
                </a:solidFill>
                <a:latin typeface="Arial"/>
                <a:ea typeface="Calibri"/>
                <a:cs typeface="Arial"/>
                <a:hlinkClick r:id="rId5">
                  <a:extLst>
                    <a:ext uri="{A12FA001-AC4F-418D-AE19-62706E023703}">
                      <ahyp:hlinkClr xmlns:ahyp="http://schemas.microsoft.com/office/drawing/2018/hyperlinkcolor" val="tx"/>
                    </a:ext>
                  </a:extLst>
                </a:hlinkClick>
              </a:rPr>
              <a:t>www.healthystart.nhs.uk</a:t>
            </a:r>
            <a:endParaRPr lang="en-GB" sz="2000" dirty="0">
              <a:solidFill>
                <a:srgbClr val="0000FF"/>
              </a:solidFill>
              <a:latin typeface="Arial"/>
              <a:ea typeface="Calibri"/>
              <a:cs typeface="Calibri"/>
            </a:endParaRPr>
          </a:p>
          <a:p>
            <a:pPr marL="285750" indent="-285750">
              <a:buFont typeface="Arial,Sans-Serif"/>
              <a:buChar char="•"/>
            </a:pPr>
            <a:r>
              <a:rPr lang="en-GB" sz="2000" dirty="0">
                <a:solidFill>
                  <a:srgbClr val="000000"/>
                </a:solidFill>
                <a:latin typeface="Arial"/>
                <a:ea typeface="Calibri"/>
                <a:cs typeface="Arial"/>
              </a:rPr>
              <a:t>Start Well Programme </a:t>
            </a:r>
            <a:r>
              <a:rPr lang="en-GB" sz="2000" dirty="0">
                <a:solidFill>
                  <a:srgbClr val="000000"/>
                </a:solidFill>
                <a:latin typeface="Arial"/>
                <a:ea typeface="Calibri"/>
                <a:cs typeface="Calibri"/>
                <a:hlinkClick r:id="rId6"/>
              </a:rPr>
              <a:t>Start Well Sheffield Family Programme | Sheffield</a:t>
            </a:r>
            <a:endParaRPr lang="en-GB" sz="2000" dirty="0">
              <a:solidFill>
                <a:srgbClr val="0000FF"/>
              </a:solidFill>
              <a:latin typeface="Arial"/>
              <a:ea typeface="Calibri"/>
              <a:cs typeface="Arial"/>
            </a:endParaRPr>
          </a:p>
          <a:p>
            <a:pPr marL="304800" indent="-304800">
              <a:buFont typeface="Arial,Sans-Serif"/>
              <a:buChar char="•"/>
            </a:pPr>
            <a:r>
              <a:rPr lang="en-GB" sz="2000" dirty="0">
                <a:latin typeface="Arial"/>
                <a:cs typeface="Arial"/>
              </a:rPr>
              <a:t>Parenting </a:t>
            </a:r>
            <a:r>
              <a:rPr lang="en-GB" sz="2000" dirty="0">
                <a:latin typeface="Arial"/>
                <a:ea typeface="Calibri"/>
                <a:cs typeface="Arial"/>
              </a:rPr>
              <a:t>Programmes </a:t>
            </a:r>
            <a:r>
              <a:rPr lang="en-GB" sz="2000" dirty="0">
                <a:latin typeface="Arial"/>
                <a:ea typeface="Calibri"/>
                <a:cs typeface="Calibri"/>
                <a:hlinkClick r:id="rId7"/>
              </a:rPr>
              <a:t>Sheffield Parent Hub | Sheffield sheffielddirectory.org.uk)</a:t>
            </a:r>
            <a:endParaRPr lang="en-GB" sz="2000" dirty="0">
              <a:latin typeface="Arial"/>
              <a:ea typeface="Calibri"/>
              <a:cs typeface="Arial"/>
            </a:endParaRPr>
          </a:p>
          <a:p>
            <a:pPr marL="304800" indent="-304800">
              <a:buFont typeface="Arial,Sans-Serif"/>
              <a:buChar char="•"/>
            </a:pPr>
            <a:r>
              <a:rPr lang="en-GB" sz="2000" dirty="0">
                <a:latin typeface="Arial"/>
                <a:cs typeface="Arial"/>
              </a:rPr>
              <a:t>Funded Early Learning </a:t>
            </a:r>
            <a:r>
              <a:rPr lang="en-GB" sz="2000" dirty="0">
                <a:latin typeface="Arial"/>
                <a:ea typeface="Calibri"/>
                <a:cs typeface="Calibri"/>
                <a:hlinkClick r:id="rId8"/>
              </a:rPr>
              <a:t>Funded Early Learning | Sheffield</a:t>
            </a:r>
            <a:endParaRPr lang="en-GB" sz="2000" dirty="0">
              <a:latin typeface="Arial"/>
              <a:ea typeface="Calibri"/>
              <a:cs typeface="Calibri"/>
            </a:endParaRPr>
          </a:p>
          <a:p>
            <a:pPr marL="304800" indent="-304800">
              <a:buFont typeface="Arial,Sans-Serif"/>
              <a:buChar char="•"/>
            </a:pPr>
            <a:r>
              <a:rPr lang="en-GB" sz="2000" dirty="0">
                <a:latin typeface="Arial"/>
                <a:cs typeface="Arial"/>
              </a:rPr>
              <a:t>Cost of living support </a:t>
            </a:r>
            <a:r>
              <a:rPr lang="en-GB" sz="2000" dirty="0">
                <a:latin typeface="Arial"/>
                <a:ea typeface="Calibri"/>
                <a:cs typeface="Calibri"/>
                <a:hlinkClick r:id="rId9"/>
              </a:rPr>
              <a:t>Help with the cost of living | Sheffield</a:t>
            </a:r>
            <a:endParaRPr lang="en-GB" sz="2000" dirty="0">
              <a:latin typeface="Arial"/>
              <a:ea typeface="Calibri"/>
              <a:cs typeface="Calibri"/>
            </a:endParaRPr>
          </a:p>
          <a:p>
            <a:pPr marL="285750" indent="-285750">
              <a:buFont typeface="Arial,Sans-Serif"/>
              <a:buChar char="•"/>
            </a:pPr>
            <a:r>
              <a:rPr lang="en-GB" sz="2000" dirty="0">
                <a:latin typeface="Arial"/>
                <a:ea typeface="Calibri"/>
                <a:cs typeface="Arial"/>
              </a:rPr>
              <a:t>Sleep Clinics </a:t>
            </a:r>
            <a:r>
              <a:rPr lang="en-GB" sz="2000" dirty="0">
                <a:ea typeface="+mn-lt"/>
                <a:cs typeface="+mn-lt"/>
                <a:hlinkClick r:id="rId10"/>
              </a:rPr>
              <a:t>Sleep Service - Sheffield Children’s NHS Foundation Trust</a:t>
            </a:r>
            <a:endParaRPr lang="en-US" sz="2000" dirty="0">
              <a:latin typeface="Arial"/>
              <a:ea typeface="Calibri"/>
              <a:cs typeface="Arial"/>
            </a:endParaRPr>
          </a:p>
          <a:p>
            <a:pPr marL="285750" indent="-285750">
              <a:buFont typeface="Arial,Sans-Serif"/>
              <a:buChar char="•"/>
            </a:pPr>
            <a:r>
              <a:rPr lang="en-GB" sz="2000" dirty="0">
                <a:latin typeface="Arial"/>
                <a:ea typeface="Calibri"/>
                <a:cs typeface="Arial"/>
              </a:rPr>
              <a:t>Contraception Services </a:t>
            </a:r>
            <a:r>
              <a:rPr lang="en-GB" sz="2000" dirty="0">
                <a:ea typeface="+mn-lt"/>
                <a:cs typeface="+mn-lt"/>
                <a:hlinkClick r:id="rId11"/>
              </a:rPr>
              <a:t>Contraception Service | Sexual Health Sheffield - Meeting Your Sexual Health Needs</a:t>
            </a:r>
            <a:endParaRPr lang="en-GB" dirty="0"/>
          </a:p>
          <a:p>
            <a:pPr marL="304800" indent="-304800">
              <a:buFont typeface="Arial,Sans-Serif"/>
              <a:buChar char="•"/>
            </a:pPr>
            <a:r>
              <a:rPr lang="en-GB" sz="2000" dirty="0">
                <a:latin typeface="Arial"/>
                <a:cs typeface="Arial"/>
              </a:rPr>
              <a:t>Please use and promote the Sheffield Directory and Family Hub booklet</a:t>
            </a:r>
            <a:endParaRPr lang="en-GB" sz="2000" dirty="0">
              <a:latin typeface="Arial"/>
              <a:ea typeface="Calibri"/>
              <a:cs typeface="Calibri"/>
            </a:endParaRPr>
          </a:p>
          <a:p>
            <a:pPr marL="304800" indent="-304800">
              <a:buFont typeface="Arial,Sans-Serif"/>
              <a:buChar char="•"/>
            </a:pPr>
            <a:r>
              <a:rPr lang="en-GB" sz="2000" dirty="0">
                <a:solidFill>
                  <a:srgbClr val="0000FF"/>
                </a:solidFill>
                <a:latin typeface="Arial"/>
                <a:ea typeface="Calibri"/>
                <a:cs typeface="Calibri"/>
                <a:hlinkClick r:id="rId12">
                  <a:extLst>
                    <a:ext uri="{A12FA001-AC4F-418D-AE19-62706E023703}">
                      <ahyp:hlinkClr xmlns:ahyp="http://schemas.microsoft.com/office/drawing/2018/hyperlinkcolor" val="tx"/>
                    </a:ext>
                  </a:extLst>
                </a:hlinkClick>
              </a:rPr>
              <a:t>Children and Families | Sheffield (sheffielddirectory.org.uk)</a:t>
            </a:r>
            <a:endParaRPr lang="en-GB" sz="2000" dirty="0">
              <a:latin typeface="Arial"/>
              <a:ea typeface="Calibri"/>
              <a:cs typeface="Calibri"/>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hlinkClick r:id="rId13"/>
              </a:rPr>
              <a:t>Sheffield Family Hubs | Sheffield</a:t>
            </a:r>
            <a:endParaRPr lang="en-GB" sz="20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a:cs typeface="Arial"/>
            </a:endParaRP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81000" indent="-381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81000" indent="-381000">
              <a:buFont typeface="Arial" panose="020B0604020202020204" pitchFamily="34" charset="0"/>
              <a:buChar char="•"/>
            </a:pPr>
            <a:endParaRPr lang="en-GB" sz="2667" dirty="0">
              <a:latin typeface="Arial" panose="020B0604020202020204" pitchFamily="34" charset="0"/>
              <a:cs typeface="Arial" panose="020B0604020202020204" pitchFamily="34" charset="0"/>
            </a:endParaRPr>
          </a:p>
        </p:txBody>
      </p:sp>
      <p:pic>
        <p:nvPicPr>
          <p:cNvPr id="19" name="Picture 18" descr="A colorful logo with text&#10;&#10;AI-generated content may be incorrect.">
            <a:extLst>
              <a:ext uri="{FF2B5EF4-FFF2-40B4-BE49-F238E27FC236}">
                <a16:creationId xmlns:a16="http://schemas.microsoft.com/office/drawing/2014/main" id="{16651BA3-2733-0DDD-4B94-EB0D120DFE66}"/>
              </a:ext>
            </a:extLst>
          </p:cNvPr>
          <p:cNvPicPr>
            <a:picLocks noChangeAspect="1"/>
          </p:cNvPicPr>
          <p:nvPr/>
        </p:nvPicPr>
        <p:blipFill>
          <a:blip r:embed="rId14"/>
          <a:stretch>
            <a:fillRect/>
          </a:stretch>
        </p:blipFill>
        <p:spPr>
          <a:xfrm>
            <a:off x="9444279" y="4776962"/>
            <a:ext cx="1512377" cy="1547087"/>
          </a:xfrm>
          <a:prstGeom prst="rect">
            <a:avLst/>
          </a:prstGeom>
        </p:spPr>
      </p:pic>
    </p:spTree>
    <p:extLst>
      <p:ext uri="{BB962C8B-B14F-4D97-AF65-F5344CB8AC3E}">
        <p14:creationId xmlns:p14="http://schemas.microsoft.com/office/powerpoint/2010/main" val="117756551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1960</Words>
  <Application>Microsoft Office PowerPoint</Application>
  <PresentationFormat>Widescreen</PresentationFormat>
  <Paragraphs>310</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Arial,Sans-Serif</vt:lpstr>
      <vt:lpstr>Calibri</vt:lpstr>
      <vt:lpstr>Segoe UI</vt:lpstr>
      <vt:lpstr>Symbol</vt:lpstr>
      <vt:lpstr>2_Office Theme</vt:lpstr>
      <vt:lpstr>PowerPoint Presentation</vt:lpstr>
      <vt:lpstr>Sheffield Family Hubs</vt:lpstr>
      <vt:lpstr>Family Hubs aim to </vt:lpstr>
      <vt:lpstr>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Lomas (CYPD)</dc:creator>
  <cp:lastModifiedBy>Emily Taaffe</cp:lastModifiedBy>
  <cp:revision>5</cp:revision>
  <dcterms:created xsi:type="dcterms:W3CDTF">2024-10-14T11:08:45Z</dcterms:created>
  <dcterms:modified xsi:type="dcterms:W3CDTF">2026-02-11T11:33:20Z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2024-10-14T11:43:17Z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c2f6035b-def3-41f2-9863-6b550fa90860</vt:lpwstr>
  </property>
  <property fmtid="{D5CDD505-2E9C-101B-9397-08002B2CF9AE}" pid="8" name="MSIP_Label_c8588358-c3f1-4695-a290-e2f70d15689d_ContentBits">
    <vt:lpwstr>0</vt:lpwstr>
  </property>
</Properties>
</file>