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2" r:id="rId4"/>
  </p:sldMasterIdLst>
  <p:notesMasterIdLst>
    <p:notesMasterId r:id="rId17"/>
  </p:notesMasterIdLst>
  <p:sldIdLst>
    <p:sldId id="256" r:id="rId5"/>
    <p:sldId id="258" r:id="rId6"/>
    <p:sldId id="284" r:id="rId7"/>
    <p:sldId id="259" r:id="rId8"/>
    <p:sldId id="266" r:id="rId9"/>
    <p:sldId id="281" r:id="rId10"/>
    <p:sldId id="265" r:id="rId11"/>
    <p:sldId id="267" r:id="rId12"/>
    <p:sldId id="272" r:id="rId13"/>
    <p:sldId id="268" r:id="rId14"/>
    <p:sldId id="261" r:id="rId15"/>
    <p:sldId id="260" r:id="rId16"/>
  </p:sldIdLst>
  <p:sldSz cx="14630400" cy="8229600"/>
  <p:notesSz cx="8229600" cy="146304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Libre Baskerville" panose="020F0502020204030204" pitchFamily="2" charset="0"/>
      <p:regular r:id="rId22"/>
      <p:bold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Quire Sans" panose="020B0502040204020203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CD667-E962-4ACA-9D32-2C4E1925BC85}" v="162" dt="2026-04-22T11:23:50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79782" autoAdjust="0"/>
  </p:normalViewPr>
  <p:slideViewPr>
    <p:cSldViewPr snapToGrid="0">
      <p:cViewPr varScale="1">
        <p:scale>
          <a:sx n="42" d="100"/>
          <a:sy n="42" d="100"/>
        </p:scale>
        <p:origin x="11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4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nfident.campaign.gov.u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Sithee</a:t>
            </a:r>
          </a:p>
          <a:p>
            <a:r>
              <a:rPr lang="en-US" dirty="0"/>
              <a:t>Personalised Support:</a:t>
            </a:r>
          </a:p>
          <a:p>
            <a:endParaRPr lang="en-US" dirty="0"/>
          </a:p>
          <a:p>
            <a:r>
              <a:rPr lang="en-US" dirty="0"/>
              <a:t>Help to Identify your strengths and skills.</a:t>
            </a:r>
          </a:p>
          <a:p>
            <a:r>
              <a:rPr lang="en-US" dirty="0"/>
              <a:t>Support from a job-coach</a:t>
            </a:r>
          </a:p>
          <a:p>
            <a:r>
              <a:rPr lang="en-US" dirty="0"/>
              <a:t>Help in overcoming barriers &amp; building confidence. </a:t>
            </a:r>
          </a:p>
          <a:p>
            <a:r>
              <a:rPr lang="en-US" dirty="0"/>
              <a:t>Identify disability friendly employers</a:t>
            </a:r>
          </a:p>
          <a:p>
            <a:r>
              <a:rPr lang="en-US" dirty="0"/>
              <a:t>Identifying skills and matching to different types of jobs</a:t>
            </a:r>
          </a:p>
          <a:p>
            <a:r>
              <a:rPr lang="en-US" dirty="0"/>
              <a:t>Support building your job-search toolkit</a:t>
            </a:r>
          </a:p>
          <a:p>
            <a:pPr algn="l"/>
            <a:r>
              <a:rPr lang="en-US" dirty="0"/>
              <a:t>In-work support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>
                <a:cs typeface="+mn-lt"/>
              </a:rPr>
              <a:t>🧩 Inclusive Employers: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target employers to build their understanding of Neurodiversity and Learning Disabilities. </a:t>
            </a:r>
          </a:p>
          <a:p>
            <a:pPr algn="l"/>
            <a:r>
              <a:rPr lang="en-US" dirty="0"/>
              <a:t>We speak to employers about individuals we support &amp; what personal skills and strengths they can offer.</a:t>
            </a:r>
          </a:p>
          <a:p>
            <a:pPr algn="l"/>
            <a:r>
              <a:rPr lang="en-US" dirty="0"/>
              <a:t>We discuss Reasonable Adjustments - the right support needed from the employer and the workplace environment, which meets the individuals’ specific needs.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>
                <a:cs typeface="+mn-lt"/>
              </a:rPr>
              <a:t>On-the-Job Support: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Once you have put in the hard-work to secure employment, we continue to deliver our support to help you keep it. </a:t>
            </a:r>
          </a:p>
          <a:p>
            <a:pPr algn="l"/>
            <a:r>
              <a:rPr lang="en-US" dirty="0"/>
              <a:t>For some, this can be the most challenging part of a new job and having someone there to support and make sure everything is going well can make a biggest difference.</a:t>
            </a:r>
          </a:p>
          <a:p>
            <a:pPr algn="l"/>
            <a:r>
              <a:rPr lang="en-US" dirty="0"/>
              <a:t>Discuss career progression options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069E7-3573-4860-B86E-46189EAF8CA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Glenn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Sithee</a:t>
            </a:r>
          </a:p>
          <a:p>
            <a:pPr algn="l"/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Disability Confident encourages employers “…to think differently about disability and take action to improve how they recruit, retain, and develop disabled people.</a:t>
            </a:r>
          </a:p>
          <a:p>
            <a:pPr algn="l"/>
            <a:endParaRPr lang="en-GB" b="0" i="0" dirty="0">
              <a:solidFill>
                <a:srgbClr val="1A1A1A"/>
              </a:solidFill>
              <a:effectLst/>
              <a:latin typeface="public sans"/>
            </a:endParaRPr>
          </a:p>
          <a:p>
            <a:pPr algn="l"/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By signing up to the scheme, employers are acknowledging the value of disabled employees. The website explains how the </a:t>
            </a:r>
            <a:r>
              <a:rPr lang="en-GB" b="0" i="0" u="sng" dirty="0">
                <a:solidFill>
                  <a:srgbClr val="002347"/>
                </a:solidFill>
                <a:effectLst/>
                <a:latin typeface="public sans"/>
                <a:hlinkClick r:id="rId3"/>
              </a:rPr>
              <a:t>Disability Confident scheme</a:t>
            </a:r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 helps employers recruit and retain great people, and: </a:t>
            </a:r>
          </a:p>
          <a:p>
            <a:pPr algn="l"/>
            <a:endParaRPr lang="en-GB" b="0" i="0" dirty="0">
              <a:solidFill>
                <a:srgbClr val="1A1A1A"/>
              </a:solidFill>
              <a:effectLst/>
              <a:latin typeface="public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Challenges attitudes and increases understanding of disability;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Draws from the widest possible pool of talent;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Secures high-quality staff who are skilled, loyal, and hard working; and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A1A1A"/>
                </a:solidFill>
                <a:effectLst/>
                <a:latin typeface="public sans"/>
              </a:rPr>
              <a:t>Improves employee morale and commitment by demonstrating fair treatment. </a:t>
            </a:r>
          </a:p>
          <a:p>
            <a:endParaRPr lang="en-US" dirty="0"/>
          </a:p>
          <a:p>
            <a:r>
              <a:rPr lang="en-US" dirty="0"/>
              <a:t>We start with employers with the DF badge.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Ambitious about Autism</a:t>
            </a:r>
          </a:p>
        </p:txBody>
      </p:sp>
    </p:spTree>
    <p:extLst>
      <p:ext uri="{BB962C8B-B14F-4D97-AF65-F5344CB8AC3E}">
        <p14:creationId xmlns:p14="http://schemas.microsoft.com/office/powerpoint/2010/main" val="18585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4A452-86EC-D2FA-8FF7-53D8D7FE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D4B4B-F266-97CC-8F59-D379021BF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7FE05-B751-6725-3375-792DEE650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Glenn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76855-82BA-CD8B-FE9D-22B55AB67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7CDC7-6A57-414A-8134-1E50D3EF67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0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11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67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94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1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16481" y="4525409"/>
            <a:ext cx="8735579" cy="41060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64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64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2840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1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75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27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93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58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31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9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9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472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9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14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8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43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78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63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06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4081276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6" y="3755137"/>
            <a:ext cx="4081274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558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3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1" y="3203623"/>
            <a:ext cx="4842803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3081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2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2" r:id="rId19"/>
    <p:sldLayoutId id="2147483703" r:id="rId20"/>
    <p:sldLayoutId id="2147483704" r:id="rId21"/>
    <p:sldLayoutId id="2147483705" r:id="rId22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ways-to-work.campaign.sheffield.gov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nfident.campaign.gov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xceptionalindividuals.com/candidates/neurodiverse-jobs-board-uk/" TargetMode="External"/><Relationship Id="rId3" Type="http://schemas.openxmlformats.org/officeDocument/2006/relationships/hyperlink" Target="https://www.gov.uk/government/collections/disability-confident-campaign" TargetMode="External"/><Relationship Id="rId7" Type="http://schemas.openxmlformats.org/officeDocument/2006/relationships/hyperlink" Target="https://enna.org/jobs-boar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pe.org.uk/advice-and-support/disability-friendly-employers#Job-websites-for-disabled-people-click" TargetMode="External"/><Relationship Id="rId5" Type="http://schemas.openxmlformats.org/officeDocument/2006/relationships/hyperlink" Target="https://www.gov.uk/government/publications/disability-confident-employers-that-have-signed-up" TargetMode="External"/><Relationship Id="rId4" Type="http://schemas.openxmlformats.org/officeDocument/2006/relationships/hyperlink" Target="https://findajob.dwp.gov.uk/search?dc=1&amp;loc=8638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3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87297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dirty="0">
                <a:latin typeface="Libre Baskerville"/>
                <a:ea typeface="Libre Baskerville" pitchFamily="34" charset="-122"/>
                <a:cs typeface="Libre Baskerville" pitchFamily="34" charset="-120"/>
              </a:rPr>
              <a:t>Connect to Work: Supported Employment Programme</a:t>
            </a:r>
            <a:endParaRPr lang="en-US" sz="4450" dirty="0">
              <a:latin typeface="Libre Baskerville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63069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latin typeface="Open Sans"/>
                <a:ea typeface="Open Sans"/>
                <a:cs typeface="Open Sans"/>
              </a:rPr>
              <a:t>This presentation introduces the Opportunity Sheffield Supported Employment </a:t>
            </a:r>
            <a:r>
              <a:rPr lang="en-US" sz="1750" dirty="0" err="1">
                <a:latin typeface="Open Sans"/>
                <a:ea typeface="Open Sans"/>
                <a:cs typeface="Open Sans"/>
              </a:rPr>
              <a:t>Programme</a:t>
            </a:r>
            <a:r>
              <a:rPr lang="en-US" sz="1750" dirty="0">
                <a:latin typeface="Open Sans"/>
                <a:ea typeface="Open Sans"/>
                <a:cs typeface="Open Sans"/>
              </a:rPr>
              <a:t>, Connect to Work, funded by the Department for Work and Pensions (DWP) to help autistic people and/or individuals with learning disabilities find meaningful employment.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4071F-FE39-5D83-C53E-BDD182B02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5254" y="0"/>
            <a:ext cx="1507064" cy="151798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1A420CF-DF58-E1F1-7222-28797D0E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785" y="6563988"/>
            <a:ext cx="1532665" cy="1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41452-0551-F708-2290-C04D97346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13" y="7006048"/>
            <a:ext cx="4002277" cy="876842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4EDB9032-4D76-5E1F-E42B-961BF71C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69" y="6876612"/>
            <a:ext cx="2149316" cy="1194064"/>
          </a:xfrm>
          <a:prstGeom prst="rect">
            <a:avLst/>
          </a:prstGeom>
        </p:spPr>
      </p:pic>
      <p:pic>
        <p:nvPicPr>
          <p:cNvPr id="10" name="Picture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D23874E-BA86-EE60-1224-20F97CE00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74" y="6861153"/>
            <a:ext cx="1166632" cy="1166632"/>
          </a:xfrm>
          <a:prstGeom prst="rect">
            <a:avLst/>
          </a:prstGeom>
        </p:spPr>
      </p:pic>
      <p:pic>
        <p:nvPicPr>
          <p:cNvPr id="11" name="Picture 10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4607707A-D14F-2291-5027-BE7C7B889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3" y="425446"/>
            <a:ext cx="2484620" cy="955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0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847" y="2964537"/>
            <a:ext cx="6250424" cy="606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Supporting the Employer</a:t>
            </a:r>
            <a:endParaRPr lang="en-US" sz="3800"/>
          </a:p>
        </p:txBody>
      </p:sp>
      <p:sp>
        <p:nvSpPr>
          <p:cNvPr id="4" name="Shape 1"/>
          <p:cNvSpPr/>
          <p:nvPr/>
        </p:nvSpPr>
        <p:spPr>
          <a:xfrm>
            <a:off x="679847" y="5777984"/>
            <a:ext cx="13270706" cy="22860"/>
          </a:xfrm>
          <a:prstGeom prst="roundRect">
            <a:avLst>
              <a:gd name="adj" fmla="val 12746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3937516" y="5098137"/>
            <a:ext cx="22860" cy="679847"/>
          </a:xfrm>
          <a:prstGeom prst="roundRect">
            <a:avLst>
              <a:gd name="adj" fmla="val 12746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3730466" y="5559504"/>
            <a:ext cx="436959" cy="43695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3883938" y="5632252"/>
            <a:ext cx="129897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50"/>
          </a:p>
        </p:txBody>
      </p:sp>
      <p:sp>
        <p:nvSpPr>
          <p:cNvPr id="8" name="Text 5"/>
          <p:cNvSpPr/>
          <p:nvPr/>
        </p:nvSpPr>
        <p:spPr>
          <a:xfrm>
            <a:off x="2734866" y="3862864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Start Small</a:t>
            </a:r>
            <a:endParaRPr lang="en-US" sz="1900"/>
          </a:p>
        </p:txBody>
      </p:sp>
      <p:sp>
        <p:nvSpPr>
          <p:cNvPr id="9" name="Text 6"/>
          <p:cNvSpPr/>
          <p:nvPr/>
        </p:nvSpPr>
        <p:spPr>
          <a:xfrm>
            <a:off x="874038" y="4282678"/>
            <a:ext cx="6149816" cy="621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 with small changes, like reviewing recruitment processes or implementing reasonable adjustments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651" y="5777984"/>
            <a:ext cx="22860" cy="679847"/>
          </a:xfrm>
          <a:prstGeom prst="roundRect">
            <a:avLst>
              <a:gd name="adj" fmla="val 12746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096601" y="5559504"/>
            <a:ext cx="436959" cy="43695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7225308" y="5632252"/>
            <a:ext cx="179427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50"/>
          </a:p>
        </p:txBody>
      </p:sp>
      <p:sp>
        <p:nvSpPr>
          <p:cNvPr id="13" name="Text 10"/>
          <p:cNvSpPr/>
          <p:nvPr/>
        </p:nvSpPr>
        <p:spPr>
          <a:xfrm>
            <a:off x="6101120" y="6652022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Seek Guidance</a:t>
            </a:r>
            <a:endParaRPr lang="en-US" sz="1900"/>
          </a:p>
        </p:txBody>
      </p:sp>
      <p:sp>
        <p:nvSpPr>
          <p:cNvPr id="14" name="Text 11"/>
          <p:cNvSpPr/>
          <p:nvPr/>
        </p:nvSpPr>
        <p:spPr>
          <a:xfrm>
            <a:off x="4240173" y="7071836"/>
            <a:ext cx="6149935" cy="621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support and guidance from organisations that specialise in supporting employers and disabled workers.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9905" y="5098137"/>
            <a:ext cx="22860" cy="679847"/>
          </a:xfrm>
          <a:prstGeom prst="roundRect">
            <a:avLst>
              <a:gd name="adj" fmla="val 12746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10462855" y="5559504"/>
            <a:ext cx="436959" cy="43695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10591562" y="5632252"/>
            <a:ext cx="179427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50"/>
          </a:p>
        </p:txBody>
      </p:sp>
      <p:sp>
        <p:nvSpPr>
          <p:cNvPr id="18" name="Text 15"/>
          <p:cNvSpPr/>
          <p:nvPr/>
        </p:nvSpPr>
        <p:spPr>
          <a:xfrm>
            <a:off x="9459039" y="3862864"/>
            <a:ext cx="2444710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Offer Support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8128326" y="4245403"/>
            <a:ext cx="5285325" cy="621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In work support and support with Access to Work application</a:t>
            </a:r>
            <a:endParaRPr lang="en-US" sz="1500" dirty="0"/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55415F57-79EB-4A03-4E56-85434DDA3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18" y="6922527"/>
            <a:ext cx="1149023" cy="114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23961"/>
            <a:ext cx="58025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Team Members</a:t>
            </a:r>
            <a:endParaRPr lang="en-US" sz="4450"/>
          </a:p>
        </p:txBody>
      </p:sp>
      <p:sp>
        <p:nvSpPr>
          <p:cNvPr id="5" name="Text 1"/>
          <p:cNvSpPr/>
          <p:nvPr/>
        </p:nvSpPr>
        <p:spPr>
          <a:xfrm>
            <a:off x="793790" y="158050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Sithee Povey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2289163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Sithee.Povey@Sheffield.gov.uk</a:t>
            </a:r>
            <a:endParaRPr lang="en-US" sz="1750" dirty="0"/>
          </a:p>
        </p:txBody>
      </p:sp>
      <p:sp>
        <p:nvSpPr>
          <p:cNvPr id="8" name="Text 3"/>
          <p:cNvSpPr/>
          <p:nvPr/>
        </p:nvSpPr>
        <p:spPr>
          <a:xfrm>
            <a:off x="835978" y="302087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Gayle Brogan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</a:rPr>
              <a:t>Job Coach</a:t>
            </a:r>
            <a:endParaRPr lang="en-US" sz="2200"/>
          </a:p>
        </p:txBody>
      </p:sp>
      <p:sp>
        <p:nvSpPr>
          <p:cNvPr id="9" name="Text 4"/>
          <p:cNvSpPr/>
          <p:nvPr/>
        </p:nvSpPr>
        <p:spPr>
          <a:xfrm>
            <a:off x="793790" y="3725876"/>
            <a:ext cx="37406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latin typeface="Open Sans" pitchFamily="34" charset="0"/>
                <a:ea typeface="Open Sans" pitchFamily="34" charset="-122"/>
                <a:cs typeface="Open Sans" pitchFamily="34" charset="-120"/>
              </a:rPr>
              <a:t>Gayle.Brogan@Sheffield.gov.uk</a:t>
            </a:r>
            <a:endParaRPr lang="en-US" sz="1750"/>
          </a:p>
        </p:txBody>
      </p:sp>
      <p:sp>
        <p:nvSpPr>
          <p:cNvPr id="11" name="Text 5"/>
          <p:cNvSpPr/>
          <p:nvPr/>
        </p:nvSpPr>
        <p:spPr>
          <a:xfrm>
            <a:off x="803457" y="5998332"/>
            <a:ext cx="457190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Erika Mariella-Worrall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09458" y="6816931"/>
            <a:ext cx="457190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Erika.Mariella-Worrall@Sheffield.gov.uk</a:t>
            </a:r>
            <a:endParaRPr lang="en-US" sz="1750" dirty="0"/>
          </a:p>
        </p:txBody>
      </p:sp>
      <p:sp>
        <p:nvSpPr>
          <p:cNvPr id="14" name="Text 7"/>
          <p:cNvSpPr/>
          <p:nvPr/>
        </p:nvSpPr>
        <p:spPr>
          <a:xfrm>
            <a:off x="803457" y="43993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Craig Turton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</a:rPr>
              <a:t>Job Coach</a:t>
            </a:r>
            <a:endParaRPr lang="en-US" sz="2200"/>
          </a:p>
        </p:txBody>
      </p:sp>
      <p:sp>
        <p:nvSpPr>
          <p:cNvPr id="15" name="Text 8"/>
          <p:cNvSpPr/>
          <p:nvPr/>
        </p:nvSpPr>
        <p:spPr>
          <a:xfrm>
            <a:off x="793790" y="5162589"/>
            <a:ext cx="33450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latin typeface="Open Sans" pitchFamily="34" charset="0"/>
                <a:ea typeface="Open Sans" pitchFamily="34" charset="-122"/>
                <a:cs typeface="Open Sans" pitchFamily="34" charset="-120"/>
              </a:rPr>
              <a:t>Craig.Turton@Sheffield.gov.uk</a:t>
            </a:r>
            <a:endParaRPr lang="en-US" sz="175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D13DD3E-FBE9-FF83-D186-092B38C1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18" y="6922527"/>
            <a:ext cx="1149023" cy="1149023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F2D4CD1F-BF09-E5F9-EAC4-DE511BBD3A7F}"/>
              </a:ext>
            </a:extLst>
          </p:cNvPr>
          <p:cNvSpPr/>
          <p:nvPr/>
        </p:nvSpPr>
        <p:spPr>
          <a:xfrm>
            <a:off x="6160807" y="1459719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Glenn Swindell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1F467FE7-2B8A-FCF5-2938-28F2273EC816}"/>
              </a:ext>
            </a:extLst>
          </p:cNvPr>
          <p:cNvSpPr/>
          <p:nvPr/>
        </p:nvSpPr>
        <p:spPr>
          <a:xfrm>
            <a:off x="6160807" y="2168379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Glenn.swindell@Sheffield.gov.uk</a:t>
            </a:r>
            <a:endParaRPr lang="en-US" sz="1750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F4EB38B3-8578-79A7-3A24-DB2FC6DBE5DD}"/>
              </a:ext>
            </a:extLst>
          </p:cNvPr>
          <p:cNvSpPr/>
          <p:nvPr/>
        </p:nvSpPr>
        <p:spPr>
          <a:xfrm>
            <a:off x="6160807" y="294986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Kes Bradley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CF7618D8-A7BB-8FE8-351C-EC8055EDE297}"/>
              </a:ext>
            </a:extLst>
          </p:cNvPr>
          <p:cNvSpPr/>
          <p:nvPr/>
        </p:nvSpPr>
        <p:spPr>
          <a:xfrm>
            <a:off x="6160807" y="3658526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Kes.bradley@Sheffield.gov.uk</a:t>
            </a:r>
            <a:endParaRPr lang="en-US" sz="1750" dirty="0"/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5986E4C7-9906-F7FE-40B9-7F8A6391CADF}"/>
              </a:ext>
            </a:extLst>
          </p:cNvPr>
          <p:cNvSpPr/>
          <p:nvPr/>
        </p:nvSpPr>
        <p:spPr>
          <a:xfrm>
            <a:off x="6160807" y="438433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Joao Bento Galinha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5056758D-8453-422E-7536-A4E5AD084BDB}"/>
              </a:ext>
            </a:extLst>
          </p:cNvPr>
          <p:cNvSpPr/>
          <p:nvPr/>
        </p:nvSpPr>
        <p:spPr>
          <a:xfrm>
            <a:off x="6160807" y="5092991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Joao.BentoGalinha@sheffield.gov.uk</a:t>
            </a:r>
            <a:endParaRPr lang="en-US" sz="1750" dirty="0"/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5B62CDB4-4D63-FFEC-8572-FFBD6AEE8FD3}"/>
              </a:ext>
            </a:extLst>
          </p:cNvPr>
          <p:cNvSpPr/>
          <p:nvPr/>
        </p:nvSpPr>
        <p:spPr>
          <a:xfrm>
            <a:off x="6160807" y="598333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Rosie Probyn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74BD06DF-F89C-D68B-8020-CB0F25831137}"/>
              </a:ext>
            </a:extLst>
          </p:cNvPr>
          <p:cNvSpPr/>
          <p:nvPr/>
        </p:nvSpPr>
        <p:spPr>
          <a:xfrm>
            <a:off x="6160807" y="6691991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Rosie.probyn@sheffield.gov.uk</a:t>
            </a:r>
            <a:endParaRPr lang="en-US" sz="1750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65A9B885-3481-FFD1-52CA-9780418A6B79}"/>
              </a:ext>
            </a:extLst>
          </p:cNvPr>
          <p:cNvSpPr/>
          <p:nvPr/>
        </p:nvSpPr>
        <p:spPr>
          <a:xfrm>
            <a:off x="10955646" y="299290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Jenat Shah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6FF30096-A281-3D65-F304-60EDDF341FFA}"/>
              </a:ext>
            </a:extLst>
          </p:cNvPr>
          <p:cNvSpPr/>
          <p:nvPr/>
        </p:nvSpPr>
        <p:spPr>
          <a:xfrm>
            <a:off x="10955646" y="3701567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Jenat.shah1@Sheffield.gov.uk</a:t>
            </a:r>
            <a:endParaRPr lang="en-US" sz="1750" dirty="0"/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27C22CA4-6BE6-73E0-1E32-4630220FC98D}"/>
              </a:ext>
            </a:extLst>
          </p:cNvPr>
          <p:cNvSpPr/>
          <p:nvPr/>
        </p:nvSpPr>
        <p:spPr>
          <a:xfrm>
            <a:off x="10993120" y="4550404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Nicola Shaw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</a:rPr>
              <a:t>Job Coach</a:t>
            </a:r>
            <a:endParaRPr lang="en-US" sz="2200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EF250545-952D-A52A-14D8-6E9CEC73DD76}"/>
              </a:ext>
            </a:extLst>
          </p:cNvPr>
          <p:cNvSpPr/>
          <p:nvPr/>
        </p:nvSpPr>
        <p:spPr>
          <a:xfrm>
            <a:off x="10993120" y="5259064"/>
            <a:ext cx="377815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Nicola.shaw@Sheffield.gov.uk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81090" y="491176"/>
            <a:ext cx="59827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How to Get Involved</a:t>
            </a:r>
            <a:endParaRPr lang="en-US" sz="4450"/>
          </a:p>
        </p:txBody>
      </p:sp>
      <p:sp>
        <p:nvSpPr>
          <p:cNvPr id="4" name="Shape 1"/>
          <p:cNvSpPr/>
          <p:nvPr/>
        </p:nvSpPr>
        <p:spPr>
          <a:xfrm>
            <a:off x="1213667" y="1636566"/>
            <a:ext cx="5550195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1441959" y="1863381"/>
            <a:ext cx="42937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Referrals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29292" y="2353799"/>
            <a:ext cx="518415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If you are an organisation working with individuals who may benefit from this programme, please refer them for support via the triage team on </a:t>
            </a:r>
            <a:r>
              <a:rPr lang="en-US" sz="1750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opportunity@Sheffield.gov.uk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7417467" y="1605221"/>
            <a:ext cx="6034274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7765637" y="1832036"/>
            <a:ext cx="49224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Contact Information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711742" y="2322454"/>
            <a:ext cx="526153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Reach out to the programme team by email or phone for any further information or to make a referral.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13667" y="4707297"/>
            <a:ext cx="12099851" cy="1952468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1444607" y="4934111"/>
            <a:ext cx="45399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Website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80522" y="5424529"/>
            <a:ext cx="11736661" cy="1340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Visit the Opportunity Sheffield website for more details on the programmes and available resources </a:t>
            </a:r>
            <a:r>
              <a:rPr lang="en-GB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| Pathways to Work</a:t>
            </a:r>
            <a:endParaRPr lang="en-US" sz="1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1A8BC829-11BA-5FE0-7A84-9C6415C47CD1}"/>
              </a:ext>
            </a:extLst>
          </p:cNvPr>
          <p:cNvSpPr/>
          <p:nvPr/>
        </p:nvSpPr>
        <p:spPr>
          <a:xfrm>
            <a:off x="1213667" y="70767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Email</a:t>
            </a:r>
            <a:endParaRPr lang="en-US" sz="2200" dirty="0"/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1B447A43-636F-CBB2-12D5-E83E2A06D6C0}"/>
              </a:ext>
            </a:extLst>
          </p:cNvPr>
          <p:cNvSpPr/>
          <p:nvPr/>
        </p:nvSpPr>
        <p:spPr>
          <a:xfrm>
            <a:off x="1213667" y="748200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opportunity@Sheffield.gov.uk</a:t>
            </a:r>
            <a:endParaRPr lang="en-US" sz="1750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37D6EA3B-34FA-574E-88BD-59B6CF7F169A}"/>
              </a:ext>
            </a:extLst>
          </p:cNvPr>
          <p:cNvSpPr/>
          <p:nvPr/>
        </p:nvSpPr>
        <p:spPr>
          <a:xfrm>
            <a:off x="5242153" y="7040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Phone</a:t>
            </a:r>
            <a:endParaRPr lang="en-US" sz="2200" dirty="0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3AD0C13C-982C-E32E-F91E-1AD5763F974A}"/>
              </a:ext>
            </a:extLst>
          </p:cNvPr>
          <p:cNvSpPr/>
          <p:nvPr/>
        </p:nvSpPr>
        <p:spPr>
          <a:xfrm>
            <a:off x="5240603" y="7456950"/>
            <a:ext cx="3875234" cy="45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0114 229 6188</a:t>
            </a:r>
            <a:endParaRPr lang="en-US" sz="1750" dirty="0"/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930E99EA-F875-BE83-63BB-1F1EB0146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350" y="6789828"/>
            <a:ext cx="1149023" cy="1149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990" y="34775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Eligibility</a:t>
            </a:r>
            <a:r>
              <a:rPr lang="en-US" sz="445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Criteria</a:t>
            </a:r>
            <a:endParaRPr lang="en-US" sz="4450"/>
          </a:p>
        </p:txBody>
      </p:sp>
      <p:sp>
        <p:nvSpPr>
          <p:cNvPr id="4" name="Shape 1"/>
          <p:cNvSpPr/>
          <p:nvPr/>
        </p:nvSpPr>
        <p:spPr>
          <a:xfrm>
            <a:off x="742990" y="482873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 sz="1400"/>
          </a:p>
        </p:txBody>
      </p:sp>
      <p:sp>
        <p:nvSpPr>
          <p:cNvPr id="5" name="Text 2"/>
          <p:cNvSpPr/>
          <p:nvPr/>
        </p:nvSpPr>
        <p:spPr>
          <a:xfrm>
            <a:off x="1366639" y="4828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Disability Criteria</a:t>
            </a:r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366639" y="5319157"/>
            <a:ext cx="226556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Participants must have a learning disability and/or neurodiversity and meet the 2010 Equality Act definition of disability.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3934262" y="482873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 sz="1400"/>
          </a:p>
        </p:txBody>
      </p:sp>
      <p:sp>
        <p:nvSpPr>
          <p:cNvPr id="8" name="Text 5"/>
          <p:cNvSpPr/>
          <p:nvPr/>
        </p:nvSpPr>
        <p:spPr>
          <a:xfrm>
            <a:off x="4557911" y="4828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Age Criteria</a:t>
            </a:r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557911" y="5319157"/>
            <a:ext cx="19698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Applicants must be 18 years of age or older.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083861" y="4842073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 sz="1400"/>
          </a:p>
        </p:txBody>
      </p:sp>
      <p:sp>
        <p:nvSpPr>
          <p:cNvPr id="11" name="Text 8"/>
          <p:cNvSpPr/>
          <p:nvPr/>
        </p:nvSpPr>
        <p:spPr>
          <a:xfrm>
            <a:off x="7707511" y="4842073"/>
            <a:ext cx="28763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Employment Status</a:t>
            </a:r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707511" y="5332492"/>
            <a:ext cx="270557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Individuals must be currently not be in education or paid employment. Must want to secure paid work within 12 months.</a:t>
            </a:r>
            <a:endParaRPr lang="en-US" sz="1400" dirty="0"/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23C515A2-E7A5-4AF1-CA71-691D6EACF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79" y="7004039"/>
            <a:ext cx="1149023" cy="1149023"/>
          </a:xfrm>
          <a:prstGeom prst="rect">
            <a:avLst/>
          </a:prstGeom>
        </p:spPr>
      </p:pic>
      <p:sp>
        <p:nvSpPr>
          <p:cNvPr id="17" name="Shape 7">
            <a:extLst>
              <a:ext uri="{FF2B5EF4-FFF2-40B4-BE49-F238E27FC236}">
                <a16:creationId xmlns:a16="http://schemas.microsoft.com/office/drawing/2014/main" id="{D85A9C05-858F-9DF9-DEF0-86B98FDDD597}"/>
              </a:ext>
            </a:extLst>
          </p:cNvPr>
          <p:cNvSpPr/>
          <p:nvPr/>
        </p:nvSpPr>
        <p:spPr>
          <a:xfrm>
            <a:off x="10705187" y="474848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 sz="140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9A578A73-1D92-E397-CDEE-67F3C3077191}"/>
              </a:ext>
            </a:extLst>
          </p:cNvPr>
          <p:cNvSpPr/>
          <p:nvPr/>
        </p:nvSpPr>
        <p:spPr>
          <a:xfrm>
            <a:off x="11328837" y="4748489"/>
            <a:ext cx="28763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Location</a:t>
            </a:r>
            <a:endParaRPr lang="en-US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48DA3662-4D2C-D015-746B-A2FA8ECA3383}"/>
              </a:ext>
            </a:extLst>
          </p:cNvPr>
          <p:cNvSpPr/>
          <p:nvPr/>
        </p:nvSpPr>
        <p:spPr>
          <a:xfrm>
            <a:off x="11328837" y="5238908"/>
            <a:ext cx="26800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40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Must have a Sheffield post code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36028E0-C4FA-6449-80F0-D1867BEB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54864" rIns="109728" bIns="54864" rtlCol="0" anchor="ctr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900" b="1" dirty="0">
                <a:latin typeface="Libre Baskerville"/>
                <a:cs typeface="Quire Sans"/>
              </a:rPr>
              <a:t>Connect to Work - Supported Employment Programme</a:t>
            </a:r>
            <a:br>
              <a:rPr lang="en-GB" sz="2400" dirty="0">
                <a:latin typeface="Libre Baskerville"/>
                <a:cs typeface="Quire Sans"/>
              </a:rPr>
            </a:br>
            <a:endParaRPr lang="en-US" sz="1400" i="1" dirty="0">
              <a:latin typeface="Libre Baskerville"/>
              <a:cs typeface="Quire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6E21EC-6C97-9F2A-F49D-ABC1357A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736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5104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472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91840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0208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8576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6944" algn="l" defTabSz="1316736" rtl="0" eaLnBrk="1" latinLnBrk="0" hangingPunct="1"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A couple of men sitting at a table looking at a computer&#10;&#10;AI-generated content may be incorrect.">
            <a:extLst>
              <a:ext uri="{FF2B5EF4-FFF2-40B4-BE49-F238E27FC236}">
                <a16:creationId xmlns:a16="http://schemas.microsoft.com/office/drawing/2014/main" id="{1D3568DF-37A4-7628-1AAE-D988A113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5" y="3023203"/>
            <a:ext cx="4404360" cy="2911356"/>
          </a:xfrm>
          <a:prstGeom prst="roundRect">
            <a:avLst/>
          </a:prstGeom>
        </p:spPr>
      </p:pic>
      <p:pic>
        <p:nvPicPr>
          <p:cNvPr id="6" name="Picture 5" descr="A white and orange sign with a wheelchair symbol&#10;&#10;AI-generated content may be incorrect.">
            <a:extLst>
              <a:ext uri="{FF2B5EF4-FFF2-40B4-BE49-F238E27FC236}">
                <a16:creationId xmlns:a16="http://schemas.microsoft.com/office/drawing/2014/main" id="{7C987C07-0112-CB7F-0B5C-19C75F249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319" y="3034286"/>
            <a:ext cx="4381654" cy="2907201"/>
          </a:xfrm>
          <a:prstGeom prst="roundRect">
            <a:avLst/>
          </a:prstGeom>
        </p:spPr>
      </p:pic>
      <p:pic>
        <p:nvPicPr>
          <p:cNvPr id="7" name="Picture 6" descr="A person and person working at a coffee machine&#10;&#10;AI-generated content may be incorrect.">
            <a:extLst>
              <a:ext uri="{FF2B5EF4-FFF2-40B4-BE49-F238E27FC236}">
                <a16:creationId xmlns:a16="http://schemas.microsoft.com/office/drawing/2014/main" id="{68BDA0E8-CE43-7E01-B186-69F49038B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645" y="3021042"/>
            <a:ext cx="4362774" cy="2913682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5ECA4-5D50-A938-65B6-281028AB0426}"/>
              </a:ext>
            </a:extLst>
          </p:cNvPr>
          <p:cNvSpPr txBox="1"/>
          <p:nvPr/>
        </p:nvSpPr>
        <p:spPr>
          <a:xfrm>
            <a:off x="4191953" y="6751875"/>
            <a:ext cx="567969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/>
            </a:pPr>
            <a:r>
              <a:rPr lang="en-GB" sz="2400" dirty="0"/>
              <a:t>232</a:t>
            </a:r>
            <a:r>
              <a:rPr sz="2400" dirty="0"/>
              <a:t> people supported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92 into employment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1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302" y="566499"/>
            <a:ext cx="4988004" cy="623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 Stages of Support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303770" y="1588889"/>
            <a:ext cx="22860" cy="6074093"/>
          </a:xfrm>
          <a:prstGeom prst="roundRect">
            <a:avLst>
              <a:gd name="adj" fmla="val 130920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6415326" y="2026325"/>
            <a:ext cx="698302" cy="22860"/>
          </a:xfrm>
          <a:prstGeom prst="roundRect">
            <a:avLst>
              <a:gd name="adj" fmla="val 130920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7090767" y="1813322"/>
            <a:ext cx="448866" cy="44886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7248406" y="1888093"/>
            <a:ext cx="133469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5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2133838" y="1788319"/>
            <a:ext cx="4084082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Stage 1: Participant Engagement</a:t>
            </a:r>
            <a:endParaRPr lang="en-US" sz="1950"/>
          </a:p>
        </p:txBody>
      </p:sp>
      <p:sp>
        <p:nvSpPr>
          <p:cNvPr id="9" name="Shape 7"/>
          <p:cNvSpPr/>
          <p:nvPr/>
        </p:nvSpPr>
        <p:spPr>
          <a:xfrm>
            <a:off x="7516773" y="3023830"/>
            <a:ext cx="698302" cy="22860"/>
          </a:xfrm>
          <a:prstGeom prst="roundRect">
            <a:avLst>
              <a:gd name="adj" fmla="val 130920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7090767" y="2810828"/>
            <a:ext cx="448866" cy="44886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7222927" y="2885599"/>
            <a:ext cx="184428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50">
              <a:solidFill>
                <a:schemeClr val="bg1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8412480" y="2785824"/>
            <a:ext cx="358271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Stage 2: Vocational Profiling</a:t>
            </a:r>
            <a:endParaRPr lang="en-US" sz="1950"/>
          </a:p>
        </p:txBody>
      </p:sp>
      <p:sp>
        <p:nvSpPr>
          <p:cNvPr id="14" name="Shape 12"/>
          <p:cNvSpPr/>
          <p:nvPr/>
        </p:nvSpPr>
        <p:spPr>
          <a:xfrm>
            <a:off x="6415326" y="4013597"/>
            <a:ext cx="698302" cy="22860"/>
          </a:xfrm>
          <a:prstGeom prst="roundRect">
            <a:avLst>
              <a:gd name="adj" fmla="val 130920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7090767" y="3800594"/>
            <a:ext cx="448866" cy="44886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7222927" y="3875365"/>
            <a:ext cx="184428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50">
              <a:solidFill>
                <a:schemeClr val="bg1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2516743" y="3775591"/>
            <a:ext cx="370117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Stage 3: Engaging Employers</a:t>
            </a:r>
            <a:endParaRPr lang="en-US" sz="1950"/>
          </a:p>
        </p:txBody>
      </p:sp>
      <p:sp>
        <p:nvSpPr>
          <p:cNvPr id="19" name="Shape 17"/>
          <p:cNvSpPr/>
          <p:nvPr/>
        </p:nvSpPr>
        <p:spPr>
          <a:xfrm>
            <a:off x="7516773" y="5007173"/>
            <a:ext cx="698302" cy="22860"/>
          </a:xfrm>
          <a:prstGeom prst="roundRect">
            <a:avLst>
              <a:gd name="adj" fmla="val 130920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7090767" y="4794171"/>
            <a:ext cx="448866" cy="44886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7227570" y="4868942"/>
            <a:ext cx="175141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350">
              <a:solidFill>
                <a:schemeClr val="bg1"/>
              </a:solidFill>
            </a:endParaRPr>
          </a:p>
        </p:txBody>
      </p:sp>
      <p:sp>
        <p:nvSpPr>
          <p:cNvPr id="22" name="Text 20"/>
          <p:cNvSpPr/>
          <p:nvPr/>
        </p:nvSpPr>
        <p:spPr>
          <a:xfrm>
            <a:off x="8412480" y="4769168"/>
            <a:ext cx="274748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Stage 4: Job Matching</a:t>
            </a:r>
            <a:endParaRPr lang="en-US" sz="1950"/>
          </a:p>
        </p:txBody>
      </p:sp>
      <p:sp>
        <p:nvSpPr>
          <p:cNvPr id="23" name="Text 21"/>
          <p:cNvSpPr/>
          <p:nvPr/>
        </p:nvSpPr>
        <p:spPr>
          <a:xfrm>
            <a:off x="8412480" y="5200531"/>
            <a:ext cx="5519618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/>
          </a:p>
        </p:txBody>
      </p:sp>
      <p:sp>
        <p:nvSpPr>
          <p:cNvPr id="24" name="Shape 22"/>
          <p:cNvSpPr/>
          <p:nvPr/>
        </p:nvSpPr>
        <p:spPr>
          <a:xfrm>
            <a:off x="6415326" y="6000869"/>
            <a:ext cx="698302" cy="22860"/>
          </a:xfrm>
          <a:prstGeom prst="roundRect">
            <a:avLst>
              <a:gd name="adj" fmla="val 130920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Shape 23"/>
          <p:cNvSpPr/>
          <p:nvPr/>
        </p:nvSpPr>
        <p:spPr>
          <a:xfrm>
            <a:off x="7090767" y="5787866"/>
            <a:ext cx="448866" cy="448866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7230189" y="5862637"/>
            <a:ext cx="170021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>
                <a:solidFill>
                  <a:schemeClr val="bg1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350">
              <a:solidFill>
                <a:schemeClr val="bg1"/>
              </a:solidFill>
            </a:endParaRPr>
          </a:p>
        </p:txBody>
      </p:sp>
      <p:sp>
        <p:nvSpPr>
          <p:cNvPr id="27" name="Text 25"/>
          <p:cNvSpPr/>
          <p:nvPr/>
        </p:nvSpPr>
        <p:spPr>
          <a:xfrm>
            <a:off x="698302" y="5762863"/>
            <a:ext cx="5519618" cy="62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Stage 5: In-Work Support &amp; Career Development</a:t>
            </a:r>
            <a:endParaRPr lang="en-US" sz="1950"/>
          </a:p>
        </p:txBody>
      </p:sp>
      <p:sp>
        <p:nvSpPr>
          <p:cNvPr id="28" name="Text 26"/>
          <p:cNvSpPr/>
          <p:nvPr/>
        </p:nvSpPr>
        <p:spPr>
          <a:xfrm>
            <a:off x="698302" y="6505932"/>
            <a:ext cx="5519618" cy="957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endParaRPr lang="en-US" sz="155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98B2112-9133-8A6F-310D-2EB1CEAF9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18" y="6922527"/>
            <a:ext cx="1149023" cy="114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222421"/>
            <a:ext cx="67345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Government Initiatives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4125686"/>
            <a:ext cx="67720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Disability Confident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1" y="4616104"/>
            <a:ext cx="829642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The </a:t>
            </a:r>
            <a:r>
              <a:rPr lang="en-GB" sz="175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Confident </a:t>
            </a:r>
            <a:r>
              <a:rPr lang="en-US" sz="1750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campaign encourages employers to create inclusive workplaces and recruit and retain disabled employees.</a:t>
            </a:r>
            <a:endParaRPr lang="en-US" sz="17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964774-398B-05F2-1984-B98F0E21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4" y="3009745"/>
            <a:ext cx="3915922" cy="25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10EDBF1C-655E-5624-6521-E8C0097BD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18" y="6922527"/>
            <a:ext cx="1149023" cy="114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0676-5F5A-8B95-78CF-B973BCA9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54864" rIns="109728" bIns="54864" rtlCol="0" anchor="ctr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Libre Baskerville" panose="02000000000000000000" pitchFamily="2" charset="0"/>
                <a:ea typeface="+mj-lt"/>
                <a:cs typeface="+mj-lt"/>
              </a:rPr>
              <a:t>Finding</a:t>
            </a:r>
            <a:r>
              <a:rPr lang="en-US" sz="3200" b="1" dirty="0">
                <a:solidFill>
                  <a:schemeClr val="tx1"/>
                </a:solidFill>
                <a:latin typeface="Quire Sans"/>
                <a:ea typeface="+mj-lt"/>
                <a:cs typeface="+mj-lt"/>
              </a:rPr>
              <a:t> Disability Confident Employers &amp; Specific Job Sites</a:t>
            </a:r>
            <a:endParaRPr lang="en-US" sz="3200" dirty="0">
              <a:solidFill>
                <a:schemeClr val="tx1"/>
              </a:solidFill>
              <a:latin typeface="Quire Sans"/>
              <a:cs typeface="Quir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94C49-0343-FF94-810A-EAEDC39D0827}"/>
              </a:ext>
            </a:extLst>
          </p:cNvPr>
          <p:cNvSpPr txBox="1"/>
          <p:nvPr/>
        </p:nvSpPr>
        <p:spPr>
          <a:xfrm>
            <a:off x="775334" y="2113147"/>
            <a:ext cx="12359640" cy="57615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160" b="1" dirty="0">
              <a:latin typeface="hero-new"/>
              <a:ea typeface="hero-new"/>
              <a:cs typeface="hero-new"/>
            </a:endParaRPr>
          </a:p>
          <a:p>
            <a:pPr marL="342900" indent="-342900">
              <a:buFont typeface="Wingdings"/>
              <a:buChar char="ü"/>
            </a:pPr>
            <a:r>
              <a:rPr lang="en-US" sz="2160" dirty="0">
                <a:latin typeface="Quire Sans"/>
                <a:ea typeface="hero-new"/>
                <a:cs typeface="hero-new"/>
              </a:rPr>
              <a:t>You could consider looking for jobs with companies that are part of the </a:t>
            </a:r>
            <a:r>
              <a:rPr lang="en-US" sz="2160" u="sng" dirty="0">
                <a:latin typeface="Quire Sans"/>
                <a:ea typeface="hero-new"/>
                <a:cs typeface="hero-ne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Confident employer scheme</a:t>
            </a:r>
            <a:r>
              <a:rPr lang="en-US" sz="2160" dirty="0">
                <a:latin typeface="Quire Sans"/>
                <a:ea typeface="hero-new"/>
                <a:cs typeface="hero-new"/>
              </a:rPr>
              <a:t>. </a:t>
            </a:r>
          </a:p>
          <a:p>
            <a:pPr marL="342900" indent="-342900">
              <a:buFont typeface="Wingdings"/>
              <a:buChar char="ü"/>
            </a:pPr>
            <a:endParaRPr lang="en-US" sz="2160" dirty="0">
              <a:latin typeface="Quire Sans"/>
              <a:ea typeface="hero-new"/>
              <a:cs typeface="hero-new"/>
            </a:endParaRPr>
          </a:p>
          <a:p>
            <a:pPr marL="342900" indent="-342900">
              <a:buFont typeface="Wingdings"/>
              <a:buChar char="ü"/>
            </a:pPr>
            <a:r>
              <a:rPr lang="en-US" sz="2160" dirty="0">
                <a:latin typeface="Quire Sans"/>
                <a:ea typeface="hero-new"/>
                <a:cs typeface="hero-new"/>
              </a:rPr>
              <a:t>On the Department for Work and Pension’s </a:t>
            </a:r>
            <a:r>
              <a:rPr lang="en-US" sz="2160" u="sng" dirty="0">
                <a:latin typeface="Quire Sans"/>
                <a:ea typeface="hero-new"/>
                <a:cs typeface="hero-ne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a Job</a:t>
            </a:r>
            <a:r>
              <a:rPr lang="en-US" sz="2160" dirty="0">
                <a:latin typeface="Quire Sans"/>
                <a:ea typeface="hero-new"/>
                <a:cs typeface="hero-new"/>
              </a:rPr>
              <a:t> website you can filter jobs by whether the employer is Disability Confident accredited. </a:t>
            </a:r>
          </a:p>
          <a:p>
            <a:endParaRPr lang="en-US" sz="2160" dirty="0">
              <a:latin typeface="Quire Sans"/>
              <a:ea typeface="hero-new"/>
              <a:cs typeface="hero-new"/>
            </a:endParaRPr>
          </a:p>
          <a:p>
            <a:pPr marL="342900" indent="-342900">
              <a:buFont typeface="Wingdings"/>
              <a:buChar char="ü"/>
            </a:pPr>
            <a:r>
              <a:rPr lang="en-US" sz="2160" dirty="0">
                <a:latin typeface="Quire Sans"/>
                <a:ea typeface="hero-new"/>
                <a:cs typeface="hero-new"/>
              </a:rPr>
              <a:t>The Government website publishes a list of </a:t>
            </a:r>
            <a:r>
              <a:rPr lang="en-US" sz="2160" u="sng" dirty="0">
                <a:latin typeface="Quire Sans"/>
                <a:ea typeface="hero-new"/>
                <a:cs typeface="hero-ne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Employers that have signed up to the Disability Confident scheme</a:t>
            </a:r>
            <a:r>
              <a:rPr lang="en-US" sz="2160" dirty="0">
                <a:latin typeface="Quire Sans"/>
                <a:ea typeface="hero-new"/>
                <a:cs typeface="hero-new"/>
              </a:rPr>
              <a:t>; the list can be filtered by town/city, postcode, sector and the company’s progress or level within the scheme. </a:t>
            </a:r>
            <a:endParaRPr lang="en-US" sz="2160" dirty="0">
              <a:latin typeface="Quire Sans"/>
              <a:cs typeface="Quire Sans"/>
            </a:endParaRPr>
          </a:p>
          <a:p>
            <a:pPr marL="342900" indent="-342900">
              <a:buFont typeface="Wingdings"/>
              <a:buChar char="ü"/>
            </a:pPr>
            <a:endParaRPr lang="en-US" sz="2160" dirty="0">
              <a:latin typeface="Quire Sans"/>
              <a:ea typeface="hero-new"/>
              <a:cs typeface="hero-new"/>
            </a:endParaRPr>
          </a:p>
          <a:p>
            <a:pPr marL="342900" indent="-342900">
              <a:buFont typeface="Wingdings"/>
              <a:buChar char="ü"/>
            </a:pPr>
            <a:r>
              <a:rPr lang="en-US" sz="2160" dirty="0">
                <a:latin typeface="Quire Sans"/>
                <a:ea typeface="hero-new"/>
                <a:cs typeface="hero-new"/>
              </a:rPr>
              <a:t>The disability charity Scope has a list of </a:t>
            </a:r>
            <a:r>
              <a:rPr lang="en-US" sz="2160" u="sng" dirty="0">
                <a:latin typeface="Quire Sans"/>
                <a:ea typeface="hero-new"/>
                <a:cs typeface="hero-ne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sites designed for disabled job seekers</a:t>
            </a:r>
            <a:r>
              <a:rPr lang="en-US" sz="2160" dirty="0">
                <a:latin typeface="Quire Sans"/>
                <a:ea typeface="hero-new"/>
                <a:cs typeface="hero-new"/>
              </a:rPr>
              <a:t>. </a:t>
            </a:r>
          </a:p>
          <a:p>
            <a:pPr marL="342900" indent="-342900">
              <a:buFont typeface="Wingdings"/>
              <a:buChar char="ü"/>
            </a:pPr>
            <a:endParaRPr lang="en-US" sz="2160" dirty="0">
              <a:latin typeface="Quire Sans"/>
              <a:ea typeface="hero-new"/>
              <a:cs typeface="hero-new"/>
            </a:endParaRPr>
          </a:p>
          <a:p>
            <a:pPr marL="342900" indent="-342900">
              <a:buFont typeface="Wingdings"/>
              <a:buChar char="ü"/>
            </a:pPr>
            <a:r>
              <a:rPr lang="en-US" sz="2160" dirty="0">
                <a:latin typeface="Quire Sans"/>
                <a:ea typeface="hero-new"/>
                <a:cs typeface="hero-new"/>
              </a:rPr>
              <a:t>Some job sites are designed specifically for autistic or otherwise neurodivergent jobseekers, including </a:t>
            </a:r>
            <a:r>
              <a:rPr lang="en-US" sz="2160" u="sng" dirty="0">
                <a:latin typeface="Quire Sans"/>
                <a:ea typeface="hero-new"/>
                <a:cs typeface="hero-ne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enna.org/jobs-board</a:t>
            </a:r>
            <a:r>
              <a:rPr lang="en-US" sz="2160" dirty="0">
                <a:latin typeface="Quire Sans"/>
                <a:ea typeface="hero-new"/>
                <a:cs typeface="hero-new"/>
              </a:rPr>
              <a:t> and </a:t>
            </a:r>
            <a:r>
              <a:rPr lang="en-US" sz="2160" u="sng" dirty="0">
                <a:latin typeface="Quire Sans"/>
                <a:ea typeface="hero-new"/>
                <a:cs typeface="hero-ne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exceptionalindividuals.com</a:t>
            </a:r>
            <a:r>
              <a:rPr lang="en-US" sz="2160" dirty="0">
                <a:latin typeface="Quire Sans"/>
                <a:ea typeface="hero-new"/>
                <a:cs typeface="hero-new"/>
              </a:rPr>
              <a:t>. Some autistic job seekers report positive experiences of using these job boards.</a:t>
            </a:r>
          </a:p>
          <a:p>
            <a:pPr algn="ctr"/>
            <a:endParaRPr lang="en-US" sz="2160" dirty="0">
              <a:latin typeface="Quire Sans"/>
              <a:cs typeface="Quire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DADED-7906-9501-DFE3-12D6CE07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E724-0293-4953-AE9D-4D814FA589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5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461135"/>
            <a:ext cx="68054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Collaborative Process</a:t>
            </a:r>
            <a:endParaRPr lang="en-US" sz="4450"/>
          </a:p>
        </p:txBody>
      </p:sp>
      <p:sp>
        <p:nvSpPr>
          <p:cNvPr id="5" name="Text 2"/>
          <p:cNvSpPr/>
          <p:nvPr/>
        </p:nvSpPr>
        <p:spPr>
          <a:xfrm>
            <a:off x="746164" y="2951402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/>
          </a:p>
        </p:txBody>
      </p:sp>
      <p:sp>
        <p:nvSpPr>
          <p:cNvPr id="6" name="Text 3"/>
          <p:cNvSpPr/>
          <p:nvPr/>
        </p:nvSpPr>
        <p:spPr>
          <a:xfrm>
            <a:off x="1304091" y="28663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Jobseeker Support</a:t>
            </a:r>
            <a:endParaRPr lang="en-US" sz="2200"/>
          </a:p>
        </p:txBody>
      </p:sp>
      <p:sp>
        <p:nvSpPr>
          <p:cNvPr id="9" name="Text 6"/>
          <p:cNvSpPr/>
          <p:nvPr/>
        </p:nvSpPr>
        <p:spPr>
          <a:xfrm>
            <a:off x="4609028" y="2951402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/>
          </a:p>
        </p:txBody>
      </p:sp>
      <p:sp>
        <p:nvSpPr>
          <p:cNvPr id="10" name="Text 7"/>
          <p:cNvSpPr/>
          <p:nvPr/>
        </p:nvSpPr>
        <p:spPr>
          <a:xfrm>
            <a:off x="5195768" y="2866392"/>
            <a:ext cx="29114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Employer Guidance</a:t>
            </a:r>
            <a:endParaRPr lang="en-US" sz="2200"/>
          </a:p>
        </p:txBody>
      </p:sp>
      <p:sp>
        <p:nvSpPr>
          <p:cNvPr id="13" name="Text 10"/>
          <p:cNvSpPr/>
          <p:nvPr/>
        </p:nvSpPr>
        <p:spPr>
          <a:xfrm>
            <a:off x="566975" y="5185986"/>
            <a:ext cx="5103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/>
          </a:p>
        </p:txBody>
      </p:sp>
      <p:sp>
        <p:nvSpPr>
          <p:cNvPr id="14" name="Text 11"/>
          <p:cNvSpPr/>
          <p:nvPr/>
        </p:nvSpPr>
        <p:spPr>
          <a:xfrm>
            <a:off x="1304091" y="5093951"/>
            <a:ext cx="25250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Long-Term Commitment</a:t>
            </a:r>
            <a:endParaRPr lang="en-US" sz="2200"/>
          </a:p>
        </p:txBody>
      </p:sp>
      <p:pic>
        <p:nvPicPr>
          <p:cNvPr id="2050" name="Picture 2" descr="SE Model">
            <a:extLst>
              <a:ext uri="{FF2B5EF4-FFF2-40B4-BE49-F238E27FC236}">
                <a16:creationId xmlns:a16="http://schemas.microsoft.com/office/drawing/2014/main" id="{3DD0DC89-6078-B9D3-6D12-ECE31561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96" y="1702080"/>
            <a:ext cx="3323092" cy="61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84289B9E-4AEC-DCA6-DD12-758216360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18" y="6922527"/>
            <a:ext cx="1149023" cy="11490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2247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20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Benefits to Businesses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1131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Increased Talent Pool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latin typeface="Open Sans" pitchFamily="34" charset="0"/>
                <a:ea typeface="Open Sans" pitchFamily="34" charset="-122"/>
                <a:cs typeface="Open Sans" pitchFamily="34" charset="-120"/>
              </a:rPr>
              <a:t>Tap into a broader range of skills and experiences by welcoming individuals with disabilities into the workforce.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31340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Enhanced Innovation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>
                <a:latin typeface="Open Sans" pitchFamily="34" charset="0"/>
                <a:ea typeface="Open Sans" pitchFamily="34" charset="-122"/>
                <a:cs typeface="Open Sans" pitchFamily="34" charset="-120"/>
              </a:rPr>
              <a:t>Diverse perspectives and unique skillsets drive innovation and problem-solving, leading to fresh ideas and better solutions.</a:t>
            </a:r>
            <a:endParaRPr lang="en-US" sz="175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E55F955-85E4-18D2-1EE7-697078F5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18" y="6922527"/>
            <a:ext cx="1149023" cy="1149023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3E24C5F0-7AE4-01DF-8E45-D99EACD6F69D}"/>
              </a:ext>
            </a:extLst>
          </p:cNvPr>
          <p:cNvSpPr/>
          <p:nvPr/>
        </p:nvSpPr>
        <p:spPr>
          <a:xfrm>
            <a:off x="793790" y="908541"/>
            <a:ext cx="92247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</a:rPr>
              <a:t>Employer Engagement</a:t>
            </a:r>
            <a:endParaRPr lang="en-US" sz="4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FF02-A288-85E5-729C-5F2C9405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A5BA1-46A5-6818-1CFC-52FFBE9E5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89765"/>
            <a:ext cx="14630401" cy="1952843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BC91FC2D-E1E0-69CE-3BB5-8C086994D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354" y="6531171"/>
            <a:ext cx="1378828" cy="1378828"/>
          </a:xfrm>
          <a:prstGeom prst="rect">
            <a:avLst/>
          </a:prstGeom>
        </p:spPr>
      </p:pic>
      <p:pic>
        <p:nvPicPr>
          <p:cNvPr id="8" name="Picture 7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5291B2E6-1A9E-2019-71D0-85E64EC6D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" y="6710012"/>
            <a:ext cx="3121915" cy="1199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20914-A7F9-D9D4-2B94-859ECED04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83" y="253882"/>
            <a:ext cx="2839973" cy="1470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C81DB-ECFB-5D80-B04F-8C14A9E60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832" y="440842"/>
            <a:ext cx="2971038" cy="1663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716DC-DFFC-BDB6-183F-12089C117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8643" y="6652411"/>
            <a:ext cx="4248026" cy="1136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0170A8-C062-F00E-4228-5A2EB404F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02" y="2027345"/>
            <a:ext cx="3519954" cy="2344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39AD95-73D4-7B80-B902-091C1D9E4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0234" y="5048608"/>
            <a:ext cx="2652140" cy="682492"/>
          </a:xfrm>
          <a:prstGeom prst="rect">
            <a:avLst/>
          </a:prstGeom>
        </p:spPr>
      </p:pic>
      <p:pic>
        <p:nvPicPr>
          <p:cNvPr id="2050" name="Picture 2" descr="Royal Mail Next Day Delivery - Special ...">
            <a:extLst>
              <a:ext uri="{FF2B5EF4-FFF2-40B4-BE49-F238E27FC236}">
                <a16:creationId xmlns:a16="http://schemas.microsoft.com/office/drawing/2014/main" id="{657929D7-AB88-6D8C-6B42-26DD7AC7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7" y="4534903"/>
            <a:ext cx="1996268" cy="19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7BCC6-96F6-1BFD-8F6B-BD5AB7CA31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5563" y="4758518"/>
            <a:ext cx="3954650" cy="1937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4BEE3-5392-BD5D-E22F-B359B4B228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8643" y="3167750"/>
            <a:ext cx="3348990" cy="1394460"/>
          </a:xfrm>
          <a:prstGeom prst="rect">
            <a:avLst/>
          </a:prstGeom>
        </p:spPr>
      </p:pic>
      <p:pic>
        <p:nvPicPr>
          <p:cNvPr id="2052" name="Picture 4" descr="Advocacy | Speakup Self Advocacy | England">
            <a:extLst>
              <a:ext uri="{FF2B5EF4-FFF2-40B4-BE49-F238E27FC236}">
                <a16:creationId xmlns:a16="http://schemas.microsoft.com/office/drawing/2014/main" id="{FE19F9B9-7CD5-0C74-4E75-97BDC79A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11" y="658397"/>
            <a:ext cx="2239001" cy="21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5B9839-B416-96E3-B3BA-9E1A5608EB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52888" y="701347"/>
            <a:ext cx="3171454" cy="16520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2FAC11-E048-FE36-759D-48E067B694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64446" y="2683243"/>
            <a:ext cx="185166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8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5F5128AFFA34B957228EACBA33D74" ma:contentTypeVersion="15" ma:contentTypeDescription="Create a new document." ma:contentTypeScope="" ma:versionID="bf254c60717fa02517a02c929946d662">
  <xsd:schema xmlns:xsd="http://www.w3.org/2001/XMLSchema" xmlns:xs="http://www.w3.org/2001/XMLSchema" xmlns:p="http://schemas.microsoft.com/office/2006/metadata/properties" xmlns:ns2="6ae618b1-0c2e-4c2b-a0b4-e3037c6012c9" xmlns:ns3="7ee85a2a-d933-4483-8446-7f50a3662221" targetNamespace="http://schemas.microsoft.com/office/2006/metadata/properties" ma:root="true" ma:fieldsID="8b770bc04b02e6d7fa61abd988b06df9" ns2:_="" ns3:_="">
    <xsd:import namespace="6ae618b1-0c2e-4c2b-a0b4-e3037c6012c9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  <xsd:element ref="ns2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618b1-0c2e-4c2b-a0b4-e3037c6012c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Approved" ma:index="22" nillable="true" ma:displayName="Approved" ma:default="1" ma:format="Dropdown" ma:internalName="Appro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d674ad0-17e0-4e9b-9fe9-0344376cbafe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6ae618b1-0c2e-4c2b-a0b4-e3037c6012c9">
      <Terms xmlns="http://schemas.microsoft.com/office/infopath/2007/PartnerControls"/>
    </lcf76f155ced4ddcb4097134ff3c332f>
    <Approved xmlns="6ae618b1-0c2e-4c2b-a0b4-e3037c6012c9">true</Approved>
  </documentManagement>
</p:properties>
</file>

<file path=customXml/itemProps1.xml><?xml version="1.0" encoding="utf-8"?>
<ds:datastoreItem xmlns:ds="http://schemas.openxmlformats.org/officeDocument/2006/customXml" ds:itemID="{9559F4FD-6638-477E-9CDD-A875785CA4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e618b1-0c2e-4c2b-a0b4-e3037c6012c9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299A69-208E-4966-AAF6-0106876243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2203E-2DB8-4807-8EF3-2E39D4B69B5E}">
  <ds:schemaRefs>
    <ds:schemaRef ds:uri="17dd376a-7703-4d16-8034-213cffa61642"/>
    <ds:schemaRef ds:uri="7ee85a2a-d933-4483-8446-7f50a3662221"/>
    <ds:schemaRef ds:uri="http://schemas.microsoft.com/office/2006/metadata/properties"/>
    <ds:schemaRef ds:uri="http://schemas.microsoft.com/office/infopath/2007/PartnerControls"/>
    <ds:schemaRef ds:uri="6ae618b1-0c2e-4c2b-a0b4-e3037c6012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967</Words>
  <Application>Microsoft Office PowerPoint</Application>
  <PresentationFormat>Custom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Libre Baskerville</vt:lpstr>
      <vt:lpstr>Quire Sans</vt:lpstr>
      <vt:lpstr>Arial</vt:lpstr>
      <vt:lpstr>Wingdings 3</vt:lpstr>
      <vt:lpstr>hero-new</vt:lpstr>
      <vt:lpstr>Century Gothic</vt:lpstr>
      <vt:lpstr>public sans</vt:lpstr>
      <vt:lpstr>Open Sans</vt:lpstr>
      <vt:lpstr>Wingdings</vt:lpstr>
      <vt:lpstr>Ion</vt:lpstr>
      <vt:lpstr>PowerPoint Presentation</vt:lpstr>
      <vt:lpstr>PowerPoint Presentation</vt:lpstr>
      <vt:lpstr>Connect to Work - Supported Employment Programme </vt:lpstr>
      <vt:lpstr>PowerPoint Presentation</vt:lpstr>
      <vt:lpstr>PowerPoint Presentation</vt:lpstr>
      <vt:lpstr>Finding Disability Confident Employers &amp; Specific Job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Caitlin Cookson</cp:lastModifiedBy>
  <cp:revision>15</cp:revision>
  <dcterms:created xsi:type="dcterms:W3CDTF">2025-02-24T11:34:41Z</dcterms:created>
  <dcterms:modified xsi:type="dcterms:W3CDTF">2026-04-30T16:27:07Z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2025-02-24T11:35:02Z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f0577563-5978-4967-af02-93fe91de3851</vt:lpwstr>
  </property>
  <property fmtid="{D5CDD505-2E9C-101B-9397-08002B2CF9AE}" pid="8" name="MSIP_Label_c8588358-c3f1-4695-a290-e2f70d15689d_ContentBits">
    <vt:lpwstr>0</vt:lpwstr>
  </property>
  <property fmtid="{D5CDD505-2E9C-101B-9397-08002B2CF9AE}" pid="9" name="MSIP_Label_c8588358-c3f1-4695-a290-e2f70d15689d_Tag">
    <vt:lpwstr>10, 0, 1, 1</vt:lpwstr>
  </property>
  <property fmtid="{D5CDD505-2E9C-101B-9397-08002B2CF9AE}" pid="10" name="ContentTypeId">
    <vt:lpwstr>0x0101005035F5128AFFA34B957228EACBA33D74</vt:lpwstr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</Properties>
</file>