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48" r:id="rId5"/>
  </p:sldMasterIdLst>
  <p:notesMasterIdLst>
    <p:notesMasterId r:id="rId19"/>
  </p:notesMasterIdLst>
  <p:sldIdLst>
    <p:sldId id="283" r:id="rId6"/>
    <p:sldId id="299" r:id="rId7"/>
    <p:sldId id="328" r:id="rId8"/>
    <p:sldId id="297" r:id="rId9"/>
    <p:sldId id="323" r:id="rId10"/>
    <p:sldId id="326" r:id="rId11"/>
    <p:sldId id="325" r:id="rId12"/>
    <p:sldId id="278" r:id="rId13"/>
    <p:sldId id="268" r:id="rId14"/>
    <p:sldId id="274" r:id="rId15"/>
    <p:sldId id="258" r:id="rId16"/>
    <p:sldId id="319" r:id="rId17"/>
    <p:sldId id="330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4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y Pyatt" userId="9e451486-68cc-4463-821b-b187024f4dd0" providerId="ADAL" clId="{E2D2C657-5E2A-4086-B7C3-BF0AE18A8334}"/>
    <pc:docChg chg="undo custSel modSld sldOrd">
      <pc:chgData name="Kirsty Pyatt" userId="9e451486-68cc-4463-821b-b187024f4dd0" providerId="ADAL" clId="{E2D2C657-5E2A-4086-B7C3-BF0AE18A8334}" dt="2026-05-06T08:57:59.061" v="2130" actId="20577"/>
      <pc:docMkLst>
        <pc:docMk/>
      </pc:docMkLst>
      <pc:sldChg chg="modSp mod ord">
        <pc:chgData name="Kirsty Pyatt" userId="9e451486-68cc-4463-821b-b187024f4dd0" providerId="ADAL" clId="{E2D2C657-5E2A-4086-B7C3-BF0AE18A8334}" dt="2026-04-22T11:30:44.596" v="1935" actId="20577"/>
        <pc:sldMkLst>
          <pc:docMk/>
          <pc:sldMk cId="3918287937" sldId="258"/>
        </pc:sldMkLst>
        <pc:spChg chg="mod">
          <ac:chgData name="Kirsty Pyatt" userId="9e451486-68cc-4463-821b-b187024f4dd0" providerId="ADAL" clId="{E2D2C657-5E2A-4086-B7C3-BF0AE18A8334}" dt="2026-04-22T11:30:44.596" v="1935" actId="20577"/>
          <ac:spMkLst>
            <pc:docMk/>
            <pc:sldMk cId="3918287937" sldId="258"/>
            <ac:spMk id="3" creationId="{00000000-0000-0000-0000-000000000000}"/>
          </ac:spMkLst>
        </pc:spChg>
      </pc:sldChg>
      <pc:sldChg chg="modSp mod">
        <pc:chgData name="Kirsty Pyatt" userId="9e451486-68cc-4463-821b-b187024f4dd0" providerId="ADAL" clId="{E2D2C657-5E2A-4086-B7C3-BF0AE18A8334}" dt="2026-04-22T11:34:59.794" v="1941" actId="1076"/>
        <pc:sldMkLst>
          <pc:docMk/>
          <pc:sldMk cId="1873142869" sldId="268"/>
        </pc:sldMkLst>
        <pc:spChg chg="mod">
          <ac:chgData name="Kirsty Pyatt" userId="9e451486-68cc-4463-821b-b187024f4dd0" providerId="ADAL" clId="{E2D2C657-5E2A-4086-B7C3-BF0AE18A8334}" dt="2026-04-22T11:34:59.794" v="1941" actId="1076"/>
          <ac:spMkLst>
            <pc:docMk/>
            <pc:sldMk cId="1873142869" sldId="268"/>
            <ac:spMk id="2" creationId="{00000000-0000-0000-0000-000000000000}"/>
          </ac:spMkLst>
        </pc:spChg>
      </pc:sldChg>
      <pc:sldChg chg="modSp mod">
        <pc:chgData name="Kirsty Pyatt" userId="9e451486-68cc-4463-821b-b187024f4dd0" providerId="ADAL" clId="{E2D2C657-5E2A-4086-B7C3-BF0AE18A8334}" dt="2026-04-22T11:35:17.625" v="1950" actId="1076"/>
        <pc:sldMkLst>
          <pc:docMk/>
          <pc:sldMk cId="2168094903" sldId="274"/>
        </pc:sldMkLst>
        <pc:spChg chg="mod">
          <ac:chgData name="Kirsty Pyatt" userId="9e451486-68cc-4463-821b-b187024f4dd0" providerId="ADAL" clId="{E2D2C657-5E2A-4086-B7C3-BF0AE18A8334}" dt="2026-04-22T11:35:10.603" v="1948" actId="14100"/>
          <ac:spMkLst>
            <pc:docMk/>
            <pc:sldMk cId="2168094903" sldId="274"/>
            <ac:spMk id="2" creationId="{00000000-0000-0000-0000-000000000000}"/>
          </ac:spMkLst>
        </pc:spChg>
        <pc:spChg chg="mod">
          <ac:chgData name="Kirsty Pyatt" userId="9e451486-68cc-4463-821b-b187024f4dd0" providerId="ADAL" clId="{E2D2C657-5E2A-4086-B7C3-BF0AE18A8334}" dt="2026-04-22T11:35:17.625" v="1950" actId="1076"/>
          <ac:spMkLst>
            <pc:docMk/>
            <pc:sldMk cId="2168094903" sldId="274"/>
            <ac:spMk id="3" creationId="{00000000-0000-0000-0000-000000000000}"/>
          </ac:spMkLst>
        </pc:spChg>
      </pc:sldChg>
      <pc:sldChg chg="modSp mod">
        <pc:chgData name="Kirsty Pyatt" userId="9e451486-68cc-4463-821b-b187024f4dd0" providerId="ADAL" clId="{E2D2C657-5E2A-4086-B7C3-BF0AE18A8334}" dt="2026-04-22T11:34:52.747" v="1938" actId="27636"/>
        <pc:sldMkLst>
          <pc:docMk/>
          <pc:sldMk cId="2656980466" sldId="278"/>
        </pc:sldMkLst>
        <pc:spChg chg="mod">
          <ac:chgData name="Kirsty Pyatt" userId="9e451486-68cc-4463-821b-b187024f4dd0" providerId="ADAL" clId="{E2D2C657-5E2A-4086-B7C3-BF0AE18A8334}" dt="2026-04-22T11:34:52.747" v="1938" actId="27636"/>
          <ac:spMkLst>
            <pc:docMk/>
            <pc:sldMk cId="2656980466" sldId="278"/>
            <ac:spMk id="2" creationId="{00000000-0000-0000-0000-000000000000}"/>
          </ac:spMkLst>
        </pc:spChg>
        <pc:spChg chg="mod">
          <ac:chgData name="Kirsty Pyatt" userId="9e451486-68cc-4463-821b-b187024f4dd0" providerId="ADAL" clId="{E2D2C657-5E2A-4086-B7C3-BF0AE18A8334}" dt="2026-04-22T11:24:12.521" v="1917" actId="20577"/>
          <ac:spMkLst>
            <pc:docMk/>
            <pc:sldMk cId="2656980466" sldId="278"/>
            <ac:spMk id="6" creationId="{883BAB55-06E3-7745-5F77-0D416BA721F9}"/>
          </ac:spMkLst>
        </pc:spChg>
      </pc:sldChg>
      <pc:sldChg chg="addSp delSp modSp mod setBg">
        <pc:chgData name="Kirsty Pyatt" userId="9e451486-68cc-4463-821b-b187024f4dd0" providerId="ADAL" clId="{E2D2C657-5E2A-4086-B7C3-BF0AE18A8334}" dt="2026-04-20T10:56:14.786" v="1203" actId="1076"/>
        <pc:sldMkLst>
          <pc:docMk/>
          <pc:sldMk cId="896873683" sldId="283"/>
        </pc:sldMkLst>
        <pc:spChg chg="mod">
          <ac:chgData name="Kirsty Pyatt" userId="9e451486-68cc-4463-821b-b187024f4dd0" providerId="ADAL" clId="{E2D2C657-5E2A-4086-B7C3-BF0AE18A8334}" dt="2026-04-20T10:52:50.935" v="1197" actId="26606"/>
          <ac:spMkLst>
            <pc:docMk/>
            <pc:sldMk cId="896873683" sldId="283"/>
            <ac:spMk id="2" creationId="{00000000-0000-0000-0000-000000000000}"/>
          </ac:spMkLst>
        </pc:spChg>
        <pc:picChg chg="add mod ord">
          <ac:chgData name="Kirsty Pyatt" userId="9e451486-68cc-4463-821b-b187024f4dd0" providerId="ADAL" clId="{E2D2C657-5E2A-4086-B7C3-BF0AE18A8334}" dt="2026-04-20T10:56:14.786" v="1203" actId="1076"/>
          <ac:picMkLst>
            <pc:docMk/>
            <pc:sldMk cId="896873683" sldId="283"/>
            <ac:picMk id="5" creationId="{4E8A35F6-11F9-92C2-3544-523F49F993B3}"/>
          </ac:picMkLst>
        </pc:picChg>
        <pc:picChg chg="add mod">
          <ac:chgData name="Kirsty Pyatt" userId="9e451486-68cc-4463-821b-b187024f4dd0" providerId="ADAL" clId="{E2D2C657-5E2A-4086-B7C3-BF0AE18A8334}" dt="2026-04-20T10:53:11.544" v="1202" actId="14100"/>
          <ac:picMkLst>
            <pc:docMk/>
            <pc:sldMk cId="896873683" sldId="283"/>
            <ac:picMk id="6" creationId="{585FDF1C-7335-0F6D-4869-826DB43F4750}"/>
          </ac:picMkLst>
        </pc:picChg>
      </pc:sldChg>
      <pc:sldChg chg="modSp mod">
        <pc:chgData name="Kirsty Pyatt" userId="9e451486-68cc-4463-821b-b187024f4dd0" providerId="ADAL" clId="{E2D2C657-5E2A-4086-B7C3-BF0AE18A8334}" dt="2026-05-06T08:57:59.061" v="2130" actId="20577"/>
        <pc:sldMkLst>
          <pc:docMk/>
          <pc:sldMk cId="4196335984" sldId="297"/>
        </pc:sldMkLst>
        <pc:spChg chg="mod">
          <ac:chgData name="Kirsty Pyatt" userId="9e451486-68cc-4463-821b-b187024f4dd0" providerId="ADAL" clId="{E2D2C657-5E2A-4086-B7C3-BF0AE18A8334}" dt="2026-05-06T08:57:59.061" v="2130" actId="20577"/>
          <ac:spMkLst>
            <pc:docMk/>
            <pc:sldMk cId="4196335984" sldId="297"/>
            <ac:spMk id="3" creationId="{00000000-0000-0000-0000-000000000000}"/>
          </ac:spMkLst>
        </pc:spChg>
      </pc:sldChg>
      <pc:sldChg chg="modSp mod">
        <pc:chgData name="Kirsty Pyatt" userId="9e451486-68cc-4463-821b-b187024f4dd0" providerId="ADAL" clId="{E2D2C657-5E2A-4086-B7C3-BF0AE18A8334}" dt="2026-04-22T10:58:46.877" v="1324" actId="948"/>
        <pc:sldMkLst>
          <pc:docMk/>
          <pc:sldMk cId="2196472454" sldId="299"/>
        </pc:sldMkLst>
        <pc:spChg chg="mod">
          <ac:chgData name="Kirsty Pyatt" userId="9e451486-68cc-4463-821b-b187024f4dd0" providerId="ADAL" clId="{E2D2C657-5E2A-4086-B7C3-BF0AE18A8334}" dt="2026-04-22T10:58:46.877" v="1324" actId="948"/>
          <ac:spMkLst>
            <pc:docMk/>
            <pc:sldMk cId="2196472454" sldId="299"/>
            <ac:spMk id="3" creationId="{00000000-0000-0000-0000-000000000000}"/>
          </ac:spMkLst>
        </pc:spChg>
      </pc:sldChg>
      <pc:sldChg chg="modSp mod">
        <pc:chgData name="Kirsty Pyatt" userId="9e451486-68cc-4463-821b-b187024f4dd0" providerId="ADAL" clId="{E2D2C657-5E2A-4086-B7C3-BF0AE18A8334}" dt="2026-04-20T13:29:43.823" v="1292" actId="20577"/>
        <pc:sldMkLst>
          <pc:docMk/>
          <pc:sldMk cId="1360054583" sldId="319"/>
        </pc:sldMkLst>
        <pc:spChg chg="mod">
          <ac:chgData name="Kirsty Pyatt" userId="9e451486-68cc-4463-821b-b187024f4dd0" providerId="ADAL" clId="{E2D2C657-5E2A-4086-B7C3-BF0AE18A8334}" dt="2026-04-20T13:29:43.823" v="1292" actId="20577"/>
          <ac:spMkLst>
            <pc:docMk/>
            <pc:sldMk cId="1360054583" sldId="319"/>
            <ac:spMk id="3" creationId="{00000000-0000-0000-0000-000000000000}"/>
          </ac:spMkLst>
        </pc:spChg>
      </pc:sldChg>
      <pc:sldChg chg="modSp mod">
        <pc:chgData name="Kirsty Pyatt" userId="9e451486-68cc-4463-821b-b187024f4dd0" providerId="ADAL" clId="{E2D2C657-5E2A-4086-B7C3-BF0AE18A8334}" dt="2026-04-22T11:19:22.496" v="1887" actId="20577"/>
        <pc:sldMkLst>
          <pc:docMk/>
          <pc:sldMk cId="1951116486" sldId="323"/>
        </pc:sldMkLst>
        <pc:spChg chg="mod">
          <ac:chgData name="Kirsty Pyatt" userId="9e451486-68cc-4463-821b-b187024f4dd0" providerId="ADAL" clId="{E2D2C657-5E2A-4086-B7C3-BF0AE18A8334}" dt="2026-04-22T11:19:22.496" v="1887" actId="20577"/>
          <ac:spMkLst>
            <pc:docMk/>
            <pc:sldMk cId="1951116486" sldId="323"/>
            <ac:spMk id="3" creationId="{00000000-0000-0000-0000-000000000000}"/>
          </ac:spMkLst>
        </pc:spChg>
      </pc:sldChg>
      <pc:sldChg chg="modSp mod">
        <pc:chgData name="Kirsty Pyatt" userId="9e451486-68cc-4463-821b-b187024f4dd0" providerId="ADAL" clId="{E2D2C657-5E2A-4086-B7C3-BF0AE18A8334}" dt="2026-04-22T11:22:57.491" v="1905" actId="20577"/>
        <pc:sldMkLst>
          <pc:docMk/>
          <pc:sldMk cId="3570798837" sldId="325"/>
        </pc:sldMkLst>
        <pc:spChg chg="mod">
          <ac:chgData name="Kirsty Pyatt" userId="9e451486-68cc-4463-821b-b187024f4dd0" providerId="ADAL" clId="{E2D2C657-5E2A-4086-B7C3-BF0AE18A8334}" dt="2026-04-22T11:22:57.491" v="1905" actId="20577"/>
          <ac:spMkLst>
            <pc:docMk/>
            <pc:sldMk cId="3570798837" sldId="325"/>
            <ac:spMk id="5" creationId="{00000000-0000-0000-0000-000000000000}"/>
          </ac:spMkLst>
        </pc:spChg>
      </pc:sldChg>
      <pc:sldChg chg="modSp mod">
        <pc:chgData name="Kirsty Pyatt" userId="9e451486-68cc-4463-821b-b187024f4dd0" providerId="ADAL" clId="{E2D2C657-5E2A-4086-B7C3-BF0AE18A8334}" dt="2026-04-22T11:21:45.150" v="1897" actId="20577"/>
        <pc:sldMkLst>
          <pc:docMk/>
          <pc:sldMk cId="386784508" sldId="326"/>
        </pc:sldMkLst>
        <pc:spChg chg="mod">
          <ac:chgData name="Kirsty Pyatt" userId="9e451486-68cc-4463-821b-b187024f4dd0" providerId="ADAL" clId="{E2D2C657-5E2A-4086-B7C3-BF0AE18A8334}" dt="2026-04-22T11:21:45.150" v="1897" actId="20577"/>
          <ac:spMkLst>
            <pc:docMk/>
            <pc:sldMk cId="386784508" sldId="326"/>
            <ac:spMk id="3" creationId="{00000000-0000-0000-0000-000000000000}"/>
          </ac:spMkLst>
        </pc:spChg>
      </pc:sldChg>
      <pc:sldChg chg="modSp mod">
        <pc:chgData name="Kirsty Pyatt" userId="9e451486-68cc-4463-821b-b187024f4dd0" providerId="ADAL" clId="{E2D2C657-5E2A-4086-B7C3-BF0AE18A8334}" dt="2026-04-22T10:59:07.613" v="1336" actId="20577"/>
        <pc:sldMkLst>
          <pc:docMk/>
          <pc:sldMk cId="129830384" sldId="328"/>
        </pc:sldMkLst>
        <pc:spChg chg="mod">
          <ac:chgData name="Kirsty Pyatt" userId="9e451486-68cc-4463-821b-b187024f4dd0" providerId="ADAL" clId="{E2D2C657-5E2A-4086-B7C3-BF0AE18A8334}" dt="2026-04-22T10:59:07.613" v="1336" actId="20577"/>
          <ac:spMkLst>
            <pc:docMk/>
            <pc:sldMk cId="129830384" sldId="328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3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14197-BCB9-4675-BCEF-15F315C50BD5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4" y="4715831"/>
            <a:ext cx="5436909" cy="4466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273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3" y="9428273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675EE-D9CA-465C-A091-7147CE6FC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550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675EE-D9CA-465C-A091-7147CE6FCAA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975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675EE-D9CA-465C-A091-7147CE6FCAA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294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675EE-D9CA-465C-A091-7147CE6FCAA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471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675EE-D9CA-465C-A091-7147CE6FCAA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55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675EE-D9CA-465C-A091-7147CE6FCAA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37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675EE-D9CA-465C-A091-7147CE6FCAA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703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11.05 -12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675EE-D9CA-465C-A091-7147CE6FCAAF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58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675EE-D9CA-465C-A091-7147CE6FCAA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871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675EE-D9CA-465C-A091-7147CE6FCAA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008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675EE-D9CA-465C-A091-7147CE6FCAA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783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675EE-D9CA-465C-A091-7147CE6FCAA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86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1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47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83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60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01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07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15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92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18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2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64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41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13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5A05-EF0C-1245-A2A1-873F804DB0F7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9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2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7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9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9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2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9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69AA-75D5-2A41-977A-319B4478A1F4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1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569AA-75D5-2A41-977A-319B4478A1F4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F3B96-8B7D-3044-BCDC-00BF4352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9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6600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A5A05-EF0C-1245-A2A1-873F804DB0F7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ED3A4-CE43-F141-A3F6-3A7D7EA8E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1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6600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asc.howdenhouse@sheffield.gov.u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sharedlives@sheffield.gov.uk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ur03.safelinks.protection.outlook.com/?url=https%3A%2F%2Fyoutu.be%2F_RtmrlBIbec&amp;data=05%7C02%7CKirsty.Pyatt%40sheffield.gov.uk%7Cbbb18912c8ad49a6a92908de0574db5c%7Ca1ba59b9720448d8a3607770245ad4a9%7C0%7C0%7C638954196637842724%7CUnknown%7CTWFpbGZsb3d8eyJFbXB0eU1hcGkiOnRydWUsIlYiOiIwLjAuMDAwMCIsIlAiOiJXaW4zMiIsIkFOIjoiTWFpbCIsIldUIjoyfQ%3D%3D%7C0%7C%7C%7C&amp;sdata=joHCw3iu9tMz5rhPgVxn7KopsSUtraUczxvdOWfWWWk%3D&amp;reserved=0" TargetMode="External"/><Relationship Id="rId3" Type="http://schemas.openxmlformats.org/officeDocument/2006/relationships/hyperlink" Target="https://www.youtube.com/watch?v=uDXgpi-ovkM" TargetMode="External"/><Relationship Id="rId7" Type="http://schemas.openxmlformats.org/officeDocument/2006/relationships/hyperlink" Target="https://youtu.be/kK0_Bz4FdTQ?si=EvLVy2WFhsPI_52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1ufXfQqNp5A?si=a95oqpLfPFqzi-wu&amp;t=19s" TargetMode="External"/><Relationship Id="rId5" Type="http://schemas.openxmlformats.org/officeDocument/2006/relationships/hyperlink" Target="https://vimeo.com/reddoorfilmandmedia/review/1044611292/649dd10f76" TargetMode="External"/><Relationship Id="rId4" Type="http://schemas.openxmlformats.org/officeDocument/2006/relationships/image" Target="../media/image5.jpg"/><Relationship Id="rId9" Type="http://schemas.openxmlformats.org/officeDocument/2006/relationships/hyperlink" Target="https://www.youtube.com/watch?v=V2sNztDDOI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Shared Lives</a:t>
            </a:r>
            <a:endParaRPr lang="en-GB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E8A35F6-11F9-92C2-3544-523F49F993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318" t="33750" r="34930" b="27083"/>
          <a:stretch>
            <a:fillRect/>
          </a:stretch>
        </p:blipFill>
        <p:spPr>
          <a:xfrm>
            <a:off x="374905" y="1554798"/>
            <a:ext cx="4168397" cy="2642298"/>
          </a:xfrm>
          <a:prstGeom prst="rect">
            <a:avLst/>
          </a:prstGeom>
        </p:spPr>
      </p:pic>
      <p:pic>
        <p:nvPicPr>
          <p:cNvPr id="6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85FDF1C-7335-0F6D-4869-826DB43F47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376" t="34746" r="40051" b="40416"/>
          <a:stretch>
            <a:fillRect/>
          </a:stretch>
        </p:blipFill>
        <p:spPr>
          <a:xfrm>
            <a:off x="4688724" y="1554798"/>
            <a:ext cx="4080371" cy="264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73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5210"/>
          </a:xfrm>
        </p:spPr>
        <p:txBody>
          <a:bodyPr>
            <a:normAutofit/>
          </a:bodyPr>
          <a:lstStyle/>
          <a:p>
            <a:r>
              <a:rPr lang="en-GB" dirty="0"/>
              <a:t>Shared Lives Costs 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456"/>
            <a:ext cx="8229600" cy="452596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GB" dirty="0"/>
              <a:t>Long term </a:t>
            </a:r>
            <a:r>
              <a:rPr lang="en-GB" b="1" i="1" dirty="0"/>
              <a:t>without</a:t>
            </a:r>
            <a:r>
              <a:rPr lang="en-GB" dirty="0"/>
              <a:t> personal care per week - £522.28 </a:t>
            </a:r>
          </a:p>
          <a:p>
            <a:pPr marL="0" indent="0">
              <a:buNone/>
            </a:pPr>
            <a:r>
              <a:rPr lang="en-GB" sz="2600" dirty="0"/>
              <a:t>+ £63 (board and lodgings paid by the individual to the carer)</a:t>
            </a:r>
          </a:p>
          <a:p>
            <a:pPr marL="0" indent="0">
              <a:buNone/>
            </a:pPr>
            <a:endParaRPr lang="en-GB" dirty="0">
              <a:cs typeface="Arial"/>
            </a:endParaRPr>
          </a:p>
          <a:p>
            <a:r>
              <a:rPr lang="en-GB" dirty="0"/>
              <a:t>Long Term </a:t>
            </a:r>
            <a:r>
              <a:rPr lang="en-GB" b="1" i="1" dirty="0"/>
              <a:t>with</a:t>
            </a:r>
            <a:r>
              <a:rPr lang="en-GB" dirty="0"/>
              <a:t> personal care per week - £596.69 </a:t>
            </a:r>
          </a:p>
          <a:p>
            <a:pPr marL="0" indent="0">
              <a:buNone/>
            </a:pPr>
            <a:r>
              <a:rPr lang="en-GB" sz="2600" dirty="0"/>
              <a:t>+ £63 (board and lodgings paid by the individual to the carer)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Respite/Short Break per night – £97.84 </a:t>
            </a:r>
          </a:p>
          <a:p>
            <a:pPr marL="0" indent="0">
              <a:buNone/>
            </a:pPr>
            <a:r>
              <a:rPr lang="en-GB" sz="2600" dirty="0"/>
              <a:t>+ £9 (board and lodgings paid by the individual) </a:t>
            </a:r>
          </a:p>
          <a:p>
            <a:endParaRPr lang="en-GB" dirty="0"/>
          </a:p>
          <a:p>
            <a:r>
              <a:rPr lang="en-GB" dirty="0"/>
              <a:t>Emergency Respite per night - £108.37 </a:t>
            </a:r>
          </a:p>
          <a:p>
            <a:pPr marL="0" indent="0">
              <a:buNone/>
            </a:pPr>
            <a:r>
              <a:rPr lang="en-GB" sz="2600" dirty="0"/>
              <a:t>this includes the nightly board and lodging contribution.</a:t>
            </a:r>
            <a:endParaRPr lang="en-GB" sz="2600" dirty="0">
              <a:cs typeface="Arial"/>
            </a:endParaRP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Day Support - £13.27 per hour</a:t>
            </a:r>
            <a:endParaRPr lang="en-GB" dirty="0"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094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387"/>
            <a:ext cx="8229600" cy="551558"/>
          </a:xfrm>
        </p:spPr>
        <p:txBody>
          <a:bodyPr>
            <a:normAutofit fontScale="90000"/>
          </a:bodyPr>
          <a:lstStyle/>
          <a:p>
            <a:r>
              <a:rPr lang="en-US" dirty="0"/>
              <a:t>Referrals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960120"/>
            <a:ext cx="8503920" cy="55778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1400"/>
              </a:spcBef>
              <a:spcAft>
                <a:spcPts val="200"/>
              </a:spcAft>
              <a:buNone/>
            </a:pPr>
            <a:r>
              <a:rPr lang="en-GB" sz="2400" dirty="0">
                <a:latin typeface="Arial"/>
                <a:cs typeface="Arial"/>
              </a:rPr>
              <a:t>Referrals to the scheme are via a Social Worker or Social Care Practitioner.</a:t>
            </a:r>
          </a:p>
          <a:p>
            <a:pPr marL="0" indent="0">
              <a:spcBef>
                <a:spcPts val="1400"/>
              </a:spcBef>
              <a:spcAft>
                <a:spcPts val="200"/>
              </a:spcAft>
              <a:buNone/>
            </a:pPr>
            <a:r>
              <a:rPr lang="en-GB" sz="2400" dirty="0">
                <a:latin typeface="Arial"/>
                <a:cs typeface="Arial"/>
              </a:rPr>
              <a:t>If an Individual does not have a Social Worker or a current support package with Adult Social Care, please phone the First Contact Team on 0114 2734908 or email them at </a:t>
            </a:r>
            <a:r>
              <a:rPr lang="en-GB" sz="2400" dirty="0">
                <a:latin typeface="Arial"/>
                <a:cs typeface="Arial"/>
                <a:hlinkClick r:id="rId4"/>
              </a:rPr>
              <a:t>asc.howdenhouse@sheffield.gov.uk</a:t>
            </a:r>
            <a:r>
              <a:rPr lang="en-GB" sz="2400" dirty="0">
                <a:latin typeface="Arial"/>
                <a:cs typeface="Arial"/>
              </a:rPr>
              <a:t>. The First Contact Team will arrange for a Care Act Assessment to be completed.</a:t>
            </a:r>
          </a:p>
          <a:p>
            <a:pPr marL="0" indent="0">
              <a:spcBef>
                <a:spcPts val="1400"/>
              </a:spcBef>
              <a:spcAft>
                <a:spcPts val="200"/>
              </a:spcAft>
              <a:buNone/>
            </a:pPr>
            <a:r>
              <a:rPr lang="en-GB" sz="2400" dirty="0">
                <a:latin typeface="Arial"/>
                <a:cs typeface="Arial"/>
              </a:rPr>
              <a:t>Once a referral is received by the Shared Lives Team, it will be discussed at the Matching Meeting which is held weekly on a Tuesday.</a:t>
            </a:r>
          </a:p>
          <a:p>
            <a:pPr marL="0" indent="0">
              <a:spcBef>
                <a:spcPts val="1400"/>
              </a:spcBef>
              <a:spcAft>
                <a:spcPts val="200"/>
              </a:spcAft>
              <a:buNone/>
            </a:pPr>
            <a:r>
              <a:rPr lang="en-GB" sz="2400" dirty="0">
                <a:latin typeface="Arial"/>
                <a:cs typeface="Arial"/>
              </a:rPr>
              <a:t>Emergency referrals will be discussed as a matter of urgency on the day they are received.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8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42"/>
            <a:ext cx="8229600" cy="583078"/>
          </a:xfrm>
        </p:spPr>
        <p:txBody>
          <a:bodyPr>
            <a:normAutofit fontScale="90000"/>
          </a:bodyPr>
          <a:lstStyle/>
          <a:p>
            <a:r>
              <a:rPr lang="en-GB" dirty="0"/>
              <a:t>Shared Lives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828303"/>
            <a:ext cx="8240538" cy="56526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b="1" dirty="0"/>
              <a:t>Telephone</a:t>
            </a:r>
            <a:r>
              <a:rPr lang="en-GB" sz="2400" dirty="0"/>
              <a:t> – 0114 2735275</a:t>
            </a:r>
            <a:endParaRPr lang="en-GB" sz="2400" b="1" dirty="0">
              <a:cs typeface="Arial"/>
            </a:endParaRPr>
          </a:p>
          <a:p>
            <a:r>
              <a:rPr lang="en-GB" sz="2400" b="1" dirty="0">
                <a:cs typeface="Arial"/>
              </a:rPr>
              <a:t>Email</a:t>
            </a:r>
            <a:r>
              <a:rPr lang="en-GB" sz="2400" dirty="0">
                <a:cs typeface="Arial"/>
              </a:rPr>
              <a:t> – </a:t>
            </a:r>
            <a:r>
              <a:rPr lang="en-GB" sz="2400" dirty="0">
                <a:cs typeface="Arial"/>
                <a:hlinkClick r:id="rId4"/>
              </a:rPr>
              <a:t>sharedlives@sheffield.gov.uk</a:t>
            </a:r>
            <a:endParaRPr lang="en-GB" sz="2400" dirty="0">
              <a:cs typeface="Arial"/>
            </a:endParaRPr>
          </a:p>
          <a:p>
            <a:pPr marL="0" indent="0">
              <a:buNone/>
            </a:pPr>
            <a:endParaRPr lang="en-GB" sz="2400" dirty="0">
              <a:cs typeface="Arial"/>
            </a:endParaRPr>
          </a:p>
          <a:p>
            <a:r>
              <a:rPr lang="en-GB" sz="2400" b="1" dirty="0"/>
              <a:t>Service Manager </a:t>
            </a:r>
            <a:r>
              <a:rPr lang="en-GB" sz="2400" dirty="0"/>
              <a:t>–</a:t>
            </a:r>
            <a:r>
              <a:rPr lang="en-GB" sz="2400" b="1" dirty="0"/>
              <a:t> </a:t>
            </a:r>
            <a:r>
              <a:rPr lang="en-GB" sz="2400" dirty="0"/>
              <a:t>Tony Middleton</a:t>
            </a:r>
            <a:endParaRPr lang="en-GB" sz="2400" dirty="0">
              <a:cs typeface="Arial"/>
            </a:endParaRPr>
          </a:p>
          <a:p>
            <a:r>
              <a:rPr lang="en-GB" sz="2400" b="1" dirty="0"/>
              <a:t>Operations Manager </a:t>
            </a:r>
            <a:r>
              <a:rPr lang="en-GB" sz="2400" dirty="0"/>
              <a:t>– Trisha Higgins</a:t>
            </a:r>
            <a:endParaRPr lang="en-GB" sz="2400" dirty="0">
              <a:cs typeface="Arial"/>
            </a:endParaRPr>
          </a:p>
          <a:p>
            <a:r>
              <a:rPr lang="en-GB" sz="2400" b="1" dirty="0"/>
              <a:t>First Line Manager</a:t>
            </a:r>
            <a:r>
              <a:rPr lang="en-GB" sz="2400" dirty="0"/>
              <a:t> – Jayne Hellewell</a:t>
            </a:r>
            <a:endParaRPr lang="en-GB" sz="2400" dirty="0">
              <a:cs typeface="Arial"/>
            </a:endParaRPr>
          </a:p>
          <a:p>
            <a:r>
              <a:rPr lang="en-GB" sz="2400" b="1" dirty="0"/>
              <a:t>Adult Social Care Practitioners</a:t>
            </a:r>
            <a:r>
              <a:rPr lang="en-GB" sz="2400" dirty="0"/>
              <a:t> – Kirsty Pyatt, Roxanne Kirk, Thomas Richardson</a:t>
            </a:r>
          </a:p>
          <a:p>
            <a:r>
              <a:rPr lang="en-GB" sz="2400" b="1" dirty="0">
                <a:cs typeface="Arial"/>
              </a:rPr>
              <a:t>Trainee Social Worker </a:t>
            </a:r>
            <a:r>
              <a:rPr lang="en-GB" sz="2400" dirty="0">
                <a:cs typeface="Arial"/>
              </a:rPr>
              <a:t>– Madeleine Taha</a:t>
            </a:r>
          </a:p>
          <a:p>
            <a:r>
              <a:rPr lang="en-GB" sz="2400" b="1" dirty="0"/>
              <a:t>Carer Support Worker</a:t>
            </a:r>
            <a:r>
              <a:rPr lang="en-GB" sz="2400" dirty="0"/>
              <a:t> – Ruth Fletcher</a:t>
            </a:r>
            <a:endParaRPr lang="en-GB" sz="2400" dirty="0">
              <a:cs typeface="Arial"/>
            </a:endParaRPr>
          </a:p>
          <a:p>
            <a:r>
              <a:rPr lang="en-GB" sz="2400" b="1" dirty="0"/>
              <a:t>Business Support Manager </a:t>
            </a:r>
            <a:r>
              <a:rPr lang="en-GB" sz="2400" dirty="0"/>
              <a:t>–</a:t>
            </a:r>
            <a:r>
              <a:rPr lang="en-GB" sz="2400" b="1" dirty="0"/>
              <a:t> </a:t>
            </a:r>
            <a:r>
              <a:rPr lang="en-GB" sz="2400" dirty="0"/>
              <a:t>Sue Strong</a:t>
            </a:r>
            <a:endParaRPr lang="en-GB" sz="2400" dirty="0">
              <a:cs typeface="Arial"/>
            </a:endParaRPr>
          </a:p>
          <a:p>
            <a:r>
              <a:rPr lang="en-GB" sz="2400" b="1" dirty="0"/>
              <a:t>Business Support Officers </a:t>
            </a:r>
            <a:r>
              <a:rPr lang="en-GB" sz="2400" dirty="0"/>
              <a:t>– Susan Gregory and Mohammed Rashid</a:t>
            </a:r>
            <a:endParaRPr lang="en-GB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0054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C Powerpointfad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41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3498"/>
          </a:xfrm>
        </p:spPr>
        <p:txBody>
          <a:bodyPr>
            <a:normAutofit/>
          </a:bodyPr>
          <a:lstStyle/>
          <a:p>
            <a:r>
              <a:rPr lang="en-US" dirty="0"/>
              <a:t>Shared Lives Films 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518"/>
            <a:ext cx="8229600" cy="452596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>
                <a:hlinkClick r:id="rId5"/>
              </a:rPr>
              <a:t>Shared Lives Sheffield 2025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GB" u="sng" dirty="0">
                <a:ea typeface="Calibri"/>
                <a:cs typeface="Calibri"/>
                <a:hlinkClick r:id="rId6"/>
              </a:rPr>
              <a:t>SCIE Film Kurtis and Eddie Transitions</a:t>
            </a:r>
            <a:endParaRPr lang="en-GB" u="sng" dirty="0">
              <a:ea typeface="Calibri"/>
              <a:cs typeface="Calibri"/>
            </a:endParaRPr>
          </a:p>
          <a:p>
            <a:pPr marL="0" indent="0" algn="ctr">
              <a:buNone/>
            </a:pPr>
            <a:endParaRPr lang="en-GB" u="sng" dirty="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GB" dirty="0">
                <a:hlinkClick r:id="rId7"/>
              </a:rPr>
              <a:t>Shared Lives Plus Meg's Story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GB" dirty="0">
                <a:hlinkClick r:id="rId8"/>
              </a:rPr>
              <a:t>Shared Lives Plus Care Leaver Film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hlinkClick r:id="rId9"/>
              </a:rPr>
              <a:t>Become a Shared Lives Carer - Care Leaver Film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5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367" y="2904"/>
            <a:ext cx="8229600" cy="1143000"/>
          </a:xfrm>
        </p:spPr>
        <p:txBody>
          <a:bodyPr/>
          <a:lstStyle/>
          <a:p>
            <a:r>
              <a:rPr lang="en-GB" dirty="0"/>
              <a:t>What is Shared Lives?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5904"/>
            <a:ext cx="8227767" cy="50989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1400"/>
              </a:spcBef>
              <a:spcAft>
                <a:spcPts val="1000"/>
              </a:spcAft>
              <a:buNone/>
            </a:pPr>
            <a:r>
              <a:rPr lang="en-GB" sz="2400" dirty="0">
                <a:latin typeface="Arial"/>
                <a:cs typeface="Arial"/>
              </a:rPr>
              <a:t>Shared Lives is a regulated support service much like Fostering, but for Adults with additional needs. The scheme used to be called Adult Family Placements.</a:t>
            </a:r>
          </a:p>
          <a:p>
            <a:pPr marL="0" indent="0">
              <a:spcBef>
                <a:spcPts val="1400"/>
              </a:spcBef>
              <a:spcAft>
                <a:spcPts val="1000"/>
              </a:spcAft>
              <a:buNone/>
            </a:pPr>
            <a:r>
              <a:rPr lang="en-GB" sz="2400" dirty="0">
                <a:latin typeface="Arial"/>
                <a:cs typeface="Arial"/>
              </a:rPr>
              <a:t>Shared Lives Sheffield is guided by the National Organisation, Shared Lives Plus and we are registered with the Care Quality Commission (CQC) and rated “Good”.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spcBef>
                <a:spcPts val="1400"/>
              </a:spcBef>
              <a:spcAft>
                <a:spcPts val="1000"/>
              </a:spcAft>
              <a:buNone/>
            </a:pPr>
            <a:r>
              <a:rPr lang="en-GB" sz="2400" dirty="0">
                <a:latin typeface="Arial"/>
                <a:cs typeface="Arial"/>
              </a:rPr>
              <a:t>Shared Lives works with self-employed Carers and the Carers deliver all the support from their own family homes. </a:t>
            </a:r>
          </a:p>
          <a:p>
            <a:pPr marL="0" indent="0">
              <a:spcBef>
                <a:spcPts val="1400"/>
              </a:spcBef>
              <a:spcAft>
                <a:spcPts val="1000"/>
              </a:spcAft>
              <a:buNone/>
            </a:pPr>
            <a:r>
              <a:rPr lang="en-GB" sz="2400" dirty="0">
                <a:latin typeface="Arial"/>
                <a:cs typeface="Arial"/>
              </a:rPr>
              <a:t>Carers go through a robust recruitment process and agree to complete an ongoing programme of training.</a:t>
            </a:r>
          </a:p>
        </p:txBody>
      </p:sp>
    </p:spTree>
    <p:extLst>
      <p:ext uri="{BB962C8B-B14F-4D97-AF65-F5344CB8AC3E}">
        <p14:creationId xmlns:p14="http://schemas.microsoft.com/office/powerpoint/2010/main" val="219647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447"/>
            <a:ext cx="8229600" cy="1143000"/>
          </a:xfrm>
        </p:spPr>
        <p:txBody>
          <a:bodyPr/>
          <a:lstStyle/>
          <a:p>
            <a:r>
              <a:rPr lang="en-GB" dirty="0"/>
              <a:t>Who We Support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74146"/>
            <a:ext cx="8229600" cy="53028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Arial"/>
                <a:cs typeface="Arial"/>
              </a:rPr>
              <a:t>Shared Lives can support individuals who meet the eligibility criteria for Adult Social Care support. This includes those who:</a:t>
            </a:r>
          </a:p>
          <a:p>
            <a:pPr marL="0" indent="0" algn="ctr">
              <a:buNone/>
            </a:pPr>
            <a:r>
              <a:rPr lang="en-US" sz="2800" dirty="0">
                <a:latin typeface="Arial"/>
                <a:cs typeface="Arial"/>
              </a:rPr>
              <a:t> </a:t>
            </a:r>
          </a:p>
          <a:p>
            <a:r>
              <a:rPr lang="en-US" sz="2800" dirty="0">
                <a:latin typeface="Arial"/>
                <a:cs typeface="Arial"/>
              </a:rPr>
              <a:t>have mental health support needs </a:t>
            </a:r>
          </a:p>
          <a:p>
            <a:r>
              <a:rPr lang="en-US" sz="2800" dirty="0">
                <a:latin typeface="Arial"/>
                <a:cs typeface="Arial"/>
              </a:rPr>
              <a:t>have a physical impairment or disability </a:t>
            </a:r>
          </a:p>
          <a:p>
            <a:r>
              <a:rPr lang="en-US" sz="2800" dirty="0">
                <a:latin typeface="Arial"/>
                <a:cs typeface="Arial"/>
              </a:rPr>
              <a:t>have a learning disability</a:t>
            </a:r>
          </a:p>
          <a:p>
            <a:r>
              <a:rPr lang="en-US" sz="2800" dirty="0">
                <a:latin typeface="Arial"/>
                <a:cs typeface="Arial"/>
              </a:rPr>
              <a:t>are neurodivergent</a:t>
            </a:r>
          </a:p>
          <a:p>
            <a:r>
              <a:rPr lang="en-US" sz="2800" dirty="0">
                <a:latin typeface="Arial"/>
                <a:cs typeface="Arial"/>
              </a:rPr>
              <a:t>have dementia </a:t>
            </a:r>
          </a:p>
          <a:p>
            <a:r>
              <a:rPr lang="en-US" sz="2800" dirty="0">
                <a:latin typeface="Arial"/>
                <a:cs typeface="Arial"/>
              </a:rPr>
              <a:t>are older</a:t>
            </a:r>
          </a:p>
        </p:txBody>
      </p:sp>
    </p:spTree>
    <p:extLst>
      <p:ext uri="{BB962C8B-B14F-4D97-AF65-F5344CB8AC3E}">
        <p14:creationId xmlns:p14="http://schemas.microsoft.com/office/powerpoint/2010/main" val="12983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513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What Can Shared Lives Offer?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513"/>
            <a:ext cx="8229600" cy="531223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800" dirty="0">
                <a:latin typeface="Aptos" panose="020B0004020202020204" pitchFamily="34" charset="0"/>
              </a:rPr>
              <a:t>Short Breaks (Respite)</a:t>
            </a:r>
          </a:p>
          <a:p>
            <a:pPr marL="0" indent="0">
              <a:buNone/>
            </a:pPr>
            <a:r>
              <a:rPr lang="en-GB" sz="2000" dirty="0">
                <a:latin typeface="Aptos" panose="020B0004020202020204" pitchFamily="34" charset="0"/>
              </a:rPr>
              <a:t>From as little as one night per month, several nights on a regular basis, or a week or two at a time for a planned holiday. Most of our arrangements are for 42 nights per year, but we are very flexible.</a:t>
            </a:r>
          </a:p>
          <a:p>
            <a:pPr marL="0" indent="0">
              <a:buNone/>
            </a:pPr>
            <a:endParaRPr lang="en-GB" sz="2000" dirty="0">
              <a:latin typeface="Aptos" panose="020B0004020202020204" pitchFamily="34" charset="0"/>
            </a:endParaRPr>
          </a:p>
          <a:p>
            <a:r>
              <a:rPr lang="en-GB" sz="3600">
                <a:latin typeface="Aptos" panose="020B0004020202020204" pitchFamily="34" charset="0"/>
              </a:rPr>
              <a:t>Da</a:t>
            </a:r>
            <a:r>
              <a:rPr lang="en-GB" sz="3800">
                <a:latin typeface="Aptos" panose="020B0004020202020204" pitchFamily="34" charset="0"/>
              </a:rPr>
              <a:t>y Support   </a:t>
            </a:r>
            <a:endParaRPr lang="en-GB" sz="38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ptos" panose="020B0004020202020204" pitchFamily="34" charset="0"/>
                <a:cs typeface="Arial"/>
              </a:rPr>
              <a:t>Starting with a minimum of 2 hours per week, including evenings and weekends subject to the availability of a carer match. Most of our arrangements are for 8 – 12 hours over 2 or 3 days.</a:t>
            </a:r>
          </a:p>
          <a:p>
            <a:pPr marL="0" indent="0">
              <a:buNone/>
            </a:pPr>
            <a:endParaRPr lang="en-GB" sz="2000" dirty="0">
              <a:latin typeface="Aptos" panose="020B0004020202020204" pitchFamily="34" charset="0"/>
              <a:cs typeface="Arial"/>
            </a:endParaRPr>
          </a:p>
          <a:p>
            <a:r>
              <a:rPr lang="en-GB" sz="3800" dirty="0">
                <a:latin typeface="Aptos" panose="020B0004020202020204" pitchFamily="34" charset="0"/>
              </a:rPr>
              <a:t>Long Term Placement</a:t>
            </a:r>
          </a:p>
          <a:p>
            <a:pPr marL="0" indent="0">
              <a:buNone/>
            </a:pPr>
            <a:r>
              <a:rPr lang="en-GB" sz="2000" dirty="0">
                <a:latin typeface="Aptos" panose="020B0004020202020204" pitchFamily="34" charset="0"/>
              </a:rPr>
              <a:t>A live-in arrangement where the individual moves into the carer’s home full time.</a:t>
            </a:r>
          </a:p>
        </p:txBody>
      </p:sp>
    </p:spTree>
    <p:extLst>
      <p:ext uri="{BB962C8B-B14F-4D97-AF65-F5344CB8AC3E}">
        <p14:creationId xmlns:p14="http://schemas.microsoft.com/office/powerpoint/2010/main" val="419633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124"/>
            <a:ext cx="8229600" cy="814867"/>
          </a:xfrm>
        </p:spPr>
        <p:txBody>
          <a:bodyPr/>
          <a:lstStyle/>
          <a:p>
            <a:r>
              <a:rPr lang="en-GB" dirty="0"/>
              <a:t>Shared Lives Carers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8000"/>
            <a:ext cx="8229600" cy="52916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1400"/>
              </a:spcBef>
              <a:spcAft>
                <a:spcPts val="300"/>
              </a:spcAft>
              <a:buNone/>
            </a:pPr>
            <a:r>
              <a:rPr lang="en-GB" sz="2200" dirty="0">
                <a:latin typeface="Aptos" panose="020B0004020202020204" pitchFamily="34" charset="0"/>
                <a:cs typeface="Arial"/>
              </a:rPr>
              <a:t>A Shared Lives Carer is someone who opens up their home and family life to include an adult with support needs. </a:t>
            </a:r>
            <a:endParaRPr lang="en-US" dirty="0">
              <a:latin typeface="Aptos" panose="020B0004020202020204" pitchFamily="34" charset="0"/>
            </a:endParaRPr>
          </a:p>
          <a:p>
            <a:pPr marL="0" indent="0">
              <a:spcBef>
                <a:spcPts val="1400"/>
              </a:spcBef>
              <a:spcAft>
                <a:spcPts val="300"/>
              </a:spcAft>
              <a:buNone/>
            </a:pPr>
            <a:r>
              <a:rPr lang="en-GB" sz="2200" dirty="0">
                <a:latin typeface="Aptos" panose="020B0004020202020204" pitchFamily="34" charset="0"/>
                <a:cs typeface="Arial"/>
              </a:rPr>
              <a:t>Shared Lives Carers come from all walks of life and don’t need qualifications or experience, just the right attitude and a willingness to truly share their lives with another person. </a:t>
            </a:r>
          </a:p>
          <a:p>
            <a:pPr marL="0" indent="0">
              <a:spcBef>
                <a:spcPts val="1400"/>
              </a:spcBef>
              <a:spcAft>
                <a:spcPts val="300"/>
              </a:spcAft>
              <a:buNone/>
            </a:pPr>
            <a:r>
              <a:rPr lang="en-GB" sz="2200" dirty="0">
                <a:latin typeface="Aptos" panose="020B0004020202020204" pitchFamily="34" charset="0"/>
                <a:cs typeface="Arial"/>
              </a:rPr>
              <a:t>Shared Lives Carers are carefully selected and trained by the scheme and are visited at least every 12 weeks by a member of the team.</a:t>
            </a:r>
          </a:p>
          <a:p>
            <a:pPr marL="0" indent="0">
              <a:spcBef>
                <a:spcPts val="1400"/>
              </a:spcBef>
              <a:spcAft>
                <a:spcPts val="300"/>
              </a:spcAft>
              <a:buNone/>
            </a:pPr>
            <a:r>
              <a:rPr lang="en-GB" sz="2200" dirty="0">
                <a:latin typeface="Aptos" panose="020B0004020202020204" pitchFamily="34" charset="0"/>
                <a:cs typeface="Arial"/>
              </a:rPr>
              <a:t>Some Shared Lives Carers are also Foster Carers, and both types of care can happen simultaneously.</a:t>
            </a:r>
          </a:p>
          <a:p>
            <a:pPr marL="0" indent="0">
              <a:spcBef>
                <a:spcPts val="1400"/>
              </a:spcBef>
              <a:spcAft>
                <a:spcPts val="300"/>
              </a:spcAft>
              <a:buNone/>
            </a:pPr>
            <a:r>
              <a:rPr lang="en-GB" sz="2200" dirty="0">
                <a:latin typeface="Aptos" panose="020B0004020202020204" pitchFamily="34" charset="0"/>
                <a:cs typeface="Arial"/>
              </a:rPr>
              <a:t>Carers are self-employed and have access to preferential tax arrangements called Qualifying Care Relief. </a:t>
            </a:r>
          </a:p>
          <a:p>
            <a:endParaRPr lang="en-GB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1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673" y="89181"/>
            <a:ext cx="8669581" cy="718458"/>
          </a:xfrm>
        </p:spPr>
        <p:txBody>
          <a:bodyPr>
            <a:noAutofit/>
          </a:bodyPr>
          <a:lstStyle/>
          <a:p>
            <a:r>
              <a:rPr lang="en-GB" sz="3600" dirty="0"/>
              <a:t>What Support Can A Carer Offer?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402" y="907870"/>
            <a:ext cx="8450125" cy="56209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0">
              <a:spcBef>
                <a:spcPts val="1400"/>
              </a:spcBef>
              <a:spcAft>
                <a:spcPts val="100"/>
              </a:spcAft>
              <a:buNone/>
            </a:pPr>
            <a:r>
              <a:rPr lang="en-GB" sz="2200" dirty="0">
                <a:latin typeface="Aptos" panose="020B0004020202020204" pitchFamily="34" charset="0"/>
                <a:ea typeface="Calibri"/>
                <a:cs typeface="Calibri"/>
              </a:rPr>
              <a:t>Shared Lives Carers can support individuals to make and attend health and medical appointments.</a:t>
            </a:r>
            <a:endParaRPr lang="en-US" dirty="0">
              <a:latin typeface="Aptos" panose="020B0004020202020204" pitchFamily="34" charset="0"/>
            </a:endParaRPr>
          </a:p>
          <a:p>
            <a:pPr marL="285750" indent="0">
              <a:spcBef>
                <a:spcPts val="1400"/>
              </a:spcBef>
              <a:spcAft>
                <a:spcPts val="100"/>
              </a:spcAft>
              <a:buNone/>
            </a:pPr>
            <a:r>
              <a:rPr lang="en-GB" sz="2200" dirty="0">
                <a:latin typeface="Aptos" panose="020B0004020202020204" pitchFamily="34" charset="0"/>
              </a:rPr>
              <a:t>Carers can assist, or supervise and prompt, with personal care tasks such as showering, dressing, and administering medications.</a:t>
            </a:r>
            <a:endParaRPr lang="en-GB" sz="2200" dirty="0">
              <a:latin typeface="Aptos" panose="020B0004020202020204" pitchFamily="34" charset="0"/>
              <a:ea typeface="Calibri"/>
              <a:cs typeface="Calibri"/>
            </a:endParaRPr>
          </a:p>
          <a:p>
            <a:pPr marL="285750" indent="0">
              <a:spcBef>
                <a:spcPts val="1400"/>
              </a:spcBef>
              <a:spcAft>
                <a:spcPts val="100"/>
              </a:spcAft>
              <a:buNone/>
            </a:pPr>
            <a:r>
              <a:rPr lang="en-GB" sz="2200" dirty="0">
                <a:latin typeface="Aptos" panose="020B0004020202020204" pitchFamily="34" charset="0"/>
                <a:ea typeface="Calibri"/>
                <a:cs typeface="Calibri"/>
              </a:rPr>
              <a:t>Carers can support a person to take part in activities and hobbies of their choosing.</a:t>
            </a:r>
          </a:p>
          <a:p>
            <a:pPr marL="285750" indent="0">
              <a:spcBef>
                <a:spcPts val="1400"/>
              </a:spcBef>
              <a:spcAft>
                <a:spcPts val="100"/>
              </a:spcAft>
              <a:buNone/>
            </a:pPr>
            <a:r>
              <a:rPr lang="en-GB" sz="2200" dirty="0">
                <a:latin typeface="Aptos" panose="020B0004020202020204" pitchFamily="34" charset="0"/>
                <a:ea typeface="Calibri"/>
                <a:cs typeface="Calibri"/>
              </a:rPr>
              <a:t>Carers can support a person to go on holiday or visit places of interest.</a:t>
            </a:r>
          </a:p>
          <a:p>
            <a:pPr marL="285750" indent="0">
              <a:spcBef>
                <a:spcPts val="1400"/>
              </a:spcBef>
              <a:spcAft>
                <a:spcPts val="100"/>
              </a:spcAft>
              <a:buNone/>
            </a:pPr>
            <a:r>
              <a:rPr lang="en-GB" sz="2200" dirty="0">
                <a:latin typeface="Aptos" panose="020B0004020202020204" pitchFamily="34" charset="0"/>
                <a:ea typeface="Calibri"/>
                <a:cs typeface="Calibri"/>
              </a:rPr>
              <a:t> </a:t>
            </a:r>
            <a:r>
              <a:rPr lang="en-GB" sz="2200" dirty="0">
                <a:latin typeface="Aptos" panose="020B0004020202020204" pitchFamily="34" charset="0"/>
              </a:rPr>
              <a:t>There is an expectation that an individual in a long-term arrangement also accesses other day time activities, employment, or volunteering for at least a few hours each week and Shared Lives can help to arrange this. This could even be day care with another Shared Lives family.</a:t>
            </a:r>
            <a:endParaRPr lang="en-US" sz="2200" dirty="0">
              <a:latin typeface="Aptos" panose="020B0004020202020204" pitchFamily="3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78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5636" y="187038"/>
            <a:ext cx="8042564" cy="78179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Shared Lives Carers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15636" y="968830"/>
            <a:ext cx="8312728" cy="552994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spcBef>
                <a:spcPts val="1400"/>
              </a:spcBef>
              <a:spcAft>
                <a:spcPts val="200"/>
              </a:spcAft>
            </a:pPr>
            <a:r>
              <a:rPr lang="en-US" sz="2200" dirty="0">
                <a:solidFill>
                  <a:schemeClr val="tx1"/>
                </a:solidFill>
                <a:latin typeface="Aptos" panose="020B0004020202020204" pitchFamily="34" charset="0"/>
                <a:cs typeface="Arial"/>
              </a:rPr>
              <a:t>When an Individual is in a long-term placement the Shared Lives Carers do not manage their finances, they can however, help them to look after daily spending money.</a:t>
            </a:r>
          </a:p>
          <a:p>
            <a:pPr algn="l">
              <a:spcBef>
                <a:spcPts val="1400"/>
              </a:spcBef>
              <a:spcAft>
                <a:spcPts val="200"/>
              </a:spcAft>
            </a:pPr>
            <a:r>
              <a:rPr lang="en-US" sz="2200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If the Individual does not have the capacity to manage their own finances, an independent appointee will be arranged.</a:t>
            </a:r>
          </a:p>
          <a:p>
            <a:pPr algn="l">
              <a:spcBef>
                <a:spcPts val="1400"/>
              </a:spcBef>
              <a:spcAft>
                <a:spcPts val="200"/>
              </a:spcAft>
            </a:pPr>
            <a:r>
              <a:rPr lang="en-GB" sz="2200" dirty="0">
                <a:solidFill>
                  <a:schemeClr val="tx1"/>
                </a:solidFill>
                <a:latin typeface="Aptos" panose="020B0004020202020204" pitchFamily="34" charset="0"/>
              </a:rPr>
              <a:t>Carers will fill in communication sheets, financial transaction sheets, and MAR sheets for medication. They also contribute to reviews for the Individual they support.</a:t>
            </a:r>
          </a:p>
          <a:p>
            <a:pPr algn="l">
              <a:spcBef>
                <a:spcPts val="1400"/>
              </a:spcBef>
              <a:spcAft>
                <a:spcPts val="200"/>
              </a:spcAft>
            </a:pPr>
            <a:r>
              <a:rPr lang="en-GB" sz="2200" dirty="0">
                <a:solidFill>
                  <a:schemeClr val="tx1"/>
                </a:solidFill>
                <a:latin typeface="Aptos" panose="020B0004020202020204" pitchFamily="34" charset="0"/>
                <a:cs typeface="Arial"/>
              </a:rPr>
              <a:t>If a Carer provides a long-term placement, they will be able to access 6 weeks paid respite leave each year. The Individual will be matched with a respite family within Shared Lives, wherever possible.</a:t>
            </a:r>
          </a:p>
          <a:p>
            <a:pPr algn="l">
              <a:spcBef>
                <a:spcPts val="1400"/>
              </a:spcBef>
              <a:spcAft>
                <a:spcPts val="200"/>
              </a:spcAft>
            </a:pPr>
            <a:r>
              <a:rPr lang="en-GB" sz="2200" dirty="0">
                <a:solidFill>
                  <a:schemeClr val="tx1"/>
                </a:solidFill>
                <a:latin typeface="Aptos" panose="020B0004020202020204" pitchFamily="34" charset="0"/>
              </a:rPr>
              <a:t> Shared Lives Carers are not expected to operate as if they are a 24-hour residential unit. </a:t>
            </a:r>
            <a:endParaRPr lang="en-GB" sz="2200" dirty="0">
              <a:solidFill>
                <a:schemeClr val="tx1"/>
              </a:solidFill>
              <a:latin typeface="Aptos" panose="020B0004020202020204" pitchFamily="34" charset="0"/>
              <a:cs typeface="Arial"/>
            </a:endParaRPr>
          </a:p>
          <a:p>
            <a:pPr marL="457200" indent="-457200" algn="l">
              <a:spcBef>
                <a:spcPts val="14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0798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572"/>
            <a:ext cx="8229600" cy="684956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Shared Lives Matching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3BAB55-06E3-7745-5F77-0D416BA72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4984"/>
            <a:ext cx="8229600" cy="557784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spcBef>
                <a:spcPts val="1400"/>
              </a:spcBef>
              <a:spcAft>
                <a:spcPts val="200"/>
              </a:spcAft>
              <a:buNone/>
            </a:pPr>
            <a:r>
              <a:rPr lang="en-GB" sz="2300" dirty="0"/>
              <a:t>Each Shared Lives family has a unique profile created specifically about them.</a:t>
            </a:r>
            <a:endParaRPr lang="en-GB" sz="2300" dirty="0">
              <a:cs typeface="Arial"/>
            </a:endParaRPr>
          </a:p>
          <a:p>
            <a:pPr marL="0" indent="0">
              <a:spcBef>
                <a:spcPts val="1400"/>
              </a:spcBef>
              <a:spcAft>
                <a:spcPts val="200"/>
              </a:spcAft>
              <a:buNone/>
            </a:pPr>
            <a:r>
              <a:rPr lang="en-GB" sz="2300" dirty="0"/>
              <a:t>Individuals that are referred to the service will have a Support Plan and Risk Assessment completed.</a:t>
            </a:r>
            <a:endParaRPr lang="en-GB" sz="2300" dirty="0">
              <a:cs typeface="Arial"/>
            </a:endParaRPr>
          </a:p>
          <a:p>
            <a:pPr marL="0" indent="0">
              <a:spcBef>
                <a:spcPts val="1400"/>
              </a:spcBef>
              <a:spcAft>
                <a:spcPts val="200"/>
              </a:spcAft>
              <a:buNone/>
            </a:pPr>
            <a:r>
              <a:rPr lang="en-GB" sz="2300" dirty="0">
                <a:cs typeface="Arial"/>
              </a:rPr>
              <a:t>At our weekly Matching Meeting, new referrals will be “matched” to our family’s/carer’s that have a vacancy.</a:t>
            </a:r>
          </a:p>
          <a:p>
            <a:pPr marL="0" indent="0">
              <a:spcBef>
                <a:spcPts val="1400"/>
              </a:spcBef>
              <a:spcAft>
                <a:spcPts val="200"/>
              </a:spcAft>
              <a:buNone/>
            </a:pPr>
            <a:r>
              <a:rPr lang="en-GB" sz="2300" dirty="0">
                <a:cs typeface="Arial"/>
              </a:rPr>
              <a:t>Support Plans will then be sent to the matched carer/family to ask if they would like to meet the individual and vice versa, and then Introductions will be arranged.</a:t>
            </a:r>
          </a:p>
          <a:p>
            <a:pPr marL="0" indent="0">
              <a:spcBef>
                <a:spcPts val="1400"/>
              </a:spcBef>
              <a:spcAft>
                <a:spcPts val="200"/>
              </a:spcAft>
              <a:buNone/>
            </a:pPr>
            <a:r>
              <a:rPr lang="en-GB" sz="2300" dirty="0">
                <a:cs typeface="Arial"/>
              </a:rPr>
              <a:t>After an Introduction, both parties must be in agreement for the next step to go ahead.</a:t>
            </a:r>
          </a:p>
          <a:p>
            <a:pPr marL="0" indent="0">
              <a:spcBef>
                <a:spcPts val="1400"/>
              </a:spcBef>
              <a:spcAft>
                <a:spcPts val="200"/>
              </a:spcAft>
              <a:buNone/>
            </a:pPr>
            <a:r>
              <a:rPr lang="en-GB" sz="2300" dirty="0">
                <a:cs typeface="Arial"/>
              </a:rPr>
              <a:t>The “Matching and Introduction Process” will be tailored to the individual’s needs and can take place over weeks or months as required.</a:t>
            </a:r>
          </a:p>
          <a:p>
            <a:pPr>
              <a:spcBef>
                <a:spcPts val="1400"/>
              </a:spcBef>
              <a:spcAft>
                <a:spcPts val="200"/>
              </a:spcAft>
            </a:pPr>
            <a:endParaRPr lang="en-GB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1400"/>
              </a:spcBef>
              <a:spcAft>
                <a:spcPts val="200"/>
              </a:spcAft>
              <a:buNone/>
            </a:pP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Please remember that care takes place in a family home</a:t>
            </a:r>
            <a:endParaRPr lang="en-GB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6980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065"/>
            <a:ext cx="8229600" cy="702895"/>
          </a:xfrm>
        </p:spPr>
        <p:txBody>
          <a:bodyPr>
            <a:normAutofit fontScale="90000"/>
          </a:bodyPr>
          <a:lstStyle/>
          <a:p>
            <a:r>
              <a:rPr lang="en-GB" dirty="0"/>
              <a:t>Shared Lives Monitoring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31434"/>
            <a:ext cx="8330184" cy="523160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dirty="0">
                <a:cs typeface="Arial"/>
              </a:rPr>
              <a:t>All Carers are allocated to a named Adult Social Care Practitioner who will complete their monitoring.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300" dirty="0">
                <a:cs typeface="Arial"/>
              </a:rPr>
              <a:t>(except for the Manager Visit/Observation).</a:t>
            </a:r>
          </a:p>
          <a:p>
            <a:pPr>
              <a:spcBef>
                <a:spcPts val="1400"/>
              </a:spcBef>
              <a:spcAft>
                <a:spcPts val="200"/>
              </a:spcAft>
            </a:pPr>
            <a:r>
              <a:rPr lang="en-GB" sz="2400" dirty="0">
                <a:cs typeface="Arial"/>
              </a:rPr>
              <a:t>2 Support Visits</a:t>
            </a:r>
            <a:endParaRPr lang="en-GB" dirty="0"/>
          </a:p>
          <a:p>
            <a:pPr>
              <a:spcBef>
                <a:spcPts val="1400"/>
              </a:spcBef>
              <a:spcAft>
                <a:spcPts val="200"/>
              </a:spcAft>
            </a:pPr>
            <a:r>
              <a:rPr lang="en-GB" sz="2400" dirty="0"/>
              <a:t>1 Annual Review</a:t>
            </a:r>
            <a:endParaRPr lang="en-GB" sz="2400" dirty="0">
              <a:cs typeface="Arial"/>
            </a:endParaRPr>
          </a:p>
          <a:p>
            <a:pPr>
              <a:spcBef>
                <a:spcPts val="1400"/>
              </a:spcBef>
              <a:spcAft>
                <a:spcPts val="200"/>
              </a:spcAft>
            </a:pPr>
            <a:r>
              <a:rPr lang="en-GB" sz="2400" dirty="0"/>
              <a:t>1 Manager Visit</a:t>
            </a:r>
          </a:p>
          <a:p>
            <a:pPr>
              <a:spcBef>
                <a:spcPts val="1400"/>
              </a:spcBef>
              <a:spcAft>
                <a:spcPts val="200"/>
              </a:spcAft>
            </a:pPr>
            <a:r>
              <a:rPr lang="en-GB" sz="2400" dirty="0">
                <a:cs typeface="Arial"/>
              </a:rPr>
              <a:t>1 Review Follow Up</a:t>
            </a:r>
          </a:p>
          <a:p>
            <a:pPr>
              <a:spcBef>
                <a:spcPts val="1400"/>
              </a:spcBef>
              <a:spcAft>
                <a:spcPts val="200"/>
              </a:spcAft>
            </a:pPr>
            <a:r>
              <a:rPr lang="en-GB" sz="2400" dirty="0"/>
              <a:t>There is an expectation that Carers attend at least two Carer meetings per year.</a:t>
            </a:r>
            <a:endParaRPr lang="en-GB" sz="2400" dirty="0">
              <a:cs typeface="Arial"/>
            </a:endParaRPr>
          </a:p>
          <a:p>
            <a:pPr>
              <a:spcBef>
                <a:spcPts val="1400"/>
              </a:spcBef>
              <a:spcAft>
                <a:spcPts val="200"/>
              </a:spcAft>
            </a:pPr>
            <a:r>
              <a:rPr lang="en-GB" sz="2400" dirty="0">
                <a:cs typeface="Arial"/>
              </a:rPr>
              <a:t>All carers are self-employed and the Shared Lives Sheffield team co-ordinates the packages of care for the individual with the carer.</a:t>
            </a:r>
            <a:endParaRPr lang="en-US" sz="2400" dirty="0">
              <a:cs typeface="Arial"/>
            </a:endParaRPr>
          </a:p>
          <a:p>
            <a:pPr>
              <a:spcBef>
                <a:spcPts val="1400"/>
              </a:spcBef>
              <a:spcAft>
                <a:spcPts val="200"/>
              </a:spcAft>
            </a:pPr>
            <a:r>
              <a:rPr lang="en-GB" sz="2400" dirty="0">
                <a:cs typeface="Arial"/>
              </a:rPr>
              <a:t>All carers are monitored in accordance with CQC standards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1428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e30f86-a14d-4aaf-91f6-f457f489e12d">
      <Terms xmlns="http://schemas.microsoft.com/office/infopath/2007/PartnerControls"/>
    </lcf76f155ced4ddcb4097134ff3c332f>
    <TaxCatchAll xmlns="b37258ec-cf58-4323-b262-5a59e15433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4845BAB073394DA1CB94D960508F3B" ma:contentTypeVersion="14" ma:contentTypeDescription="Create a new document." ma:contentTypeScope="" ma:versionID="bb73d05b48c0420bd85090b46fa7d193">
  <xsd:schema xmlns:xsd="http://www.w3.org/2001/XMLSchema" xmlns:xs="http://www.w3.org/2001/XMLSchema" xmlns:p="http://schemas.microsoft.com/office/2006/metadata/properties" xmlns:ns2="42e30f86-a14d-4aaf-91f6-f457f489e12d" xmlns:ns3="b37258ec-cf58-4323-b262-5a59e154332a" targetNamespace="http://schemas.microsoft.com/office/2006/metadata/properties" ma:root="true" ma:fieldsID="fac5b4979a1c111373dc7494ef554b17" ns2:_="" ns3:_="">
    <xsd:import namespace="42e30f86-a14d-4aaf-91f6-f457f489e12d"/>
    <xsd:import namespace="b37258ec-cf58-4323-b262-5a59e15433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e30f86-a14d-4aaf-91f6-f457f489e1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4514f55-2398-460d-b1d9-0db7fd9bad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7258ec-cf58-4323-b262-5a59e154332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6c02094-eb45-4aac-94d7-6b74224dad91}" ma:internalName="TaxCatchAll" ma:showField="CatchAllData" ma:web="b37258ec-cf58-4323-b262-5a59e15433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130D57-E2A0-4AAF-A2D4-00DFEF6ACF5C}">
  <ds:schemaRefs>
    <ds:schemaRef ds:uri="http://schemas.microsoft.com/office/2006/metadata/properties"/>
    <ds:schemaRef ds:uri="http://schemas.microsoft.com/office/infopath/2007/PartnerControls"/>
    <ds:schemaRef ds:uri="42e30f86-a14d-4aaf-91f6-f457f489e12d"/>
    <ds:schemaRef ds:uri="b37258ec-cf58-4323-b262-5a59e154332a"/>
  </ds:schemaRefs>
</ds:datastoreItem>
</file>

<file path=customXml/itemProps2.xml><?xml version="1.0" encoding="utf-8"?>
<ds:datastoreItem xmlns:ds="http://schemas.openxmlformats.org/officeDocument/2006/customXml" ds:itemID="{745A68A5-E9B9-475B-951F-D05973C08F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D28492-1082-409D-9121-8DEF39FEBF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e30f86-a14d-4aaf-91f6-f457f489e12d"/>
    <ds:schemaRef ds:uri="b37258ec-cf58-4323-b262-5a59e15433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1207</Words>
  <Application>Microsoft Office PowerPoint</Application>
  <PresentationFormat>On-screen Show (4:3)</PresentationFormat>
  <Paragraphs>114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1_Office Theme</vt:lpstr>
      <vt:lpstr>Office Theme</vt:lpstr>
      <vt:lpstr>Shared Lives</vt:lpstr>
      <vt:lpstr>What is Shared Lives?</vt:lpstr>
      <vt:lpstr>Who We Support </vt:lpstr>
      <vt:lpstr>What Can Shared Lives Offer?</vt:lpstr>
      <vt:lpstr>Shared Lives Carers</vt:lpstr>
      <vt:lpstr>What Support Can A Carer Offer?</vt:lpstr>
      <vt:lpstr>Shared Lives Carers </vt:lpstr>
      <vt:lpstr>Shared Lives Matching</vt:lpstr>
      <vt:lpstr>Shared Lives Monitoring</vt:lpstr>
      <vt:lpstr>Shared Lives Costs </vt:lpstr>
      <vt:lpstr>Referrals</vt:lpstr>
      <vt:lpstr>Shared Lives</vt:lpstr>
      <vt:lpstr>Shared Lives Films </vt:lpstr>
    </vt:vector>
  </TitlesOfParts>
  <Company>SCC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Flanagan</dc:creator>
  <cp:lastModifiedBy>Kirsty Pyatt</cp:lastModifiedBy>
  <cp:revision>511</cp:revision>
  <cp:lastPrinted>2019-11-08T09:22:17Z</cp:lastPrinted>
  <dcterms:created xsi:type="dcterms:W3CDTF">2015-02-03T11:49:43Z</dcterms:created>
  <dcterms:modified xsi:type="dcterms:W3CDTF">2026-05-06T08:58:06Z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2022-01-24T12:44:48Z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fe7255df-c3d8-44d0-92e0-2418b8d81afc</vt:lpwstr>
  </property>
  <property fmtid="{D5CDD505-2E9C-101B-9397-08002B2CF9AE}" pid="8" name="MSIP_Label_c8588358-c3f1-4695-a290-e2f70d15689d_ContentBits">
    <vt:lpwstr>0</vt:lpwstr>
  </property>
  <property fmtid="{D5CDD505-2E9C-101B-9397-08002B2CF9AE}" pid="9" name="ContentTypeId">
    <vt:lpwstr>0x010100EB4845BAB073394DA1CB94D960508F3B</vt:lpwstr>
  </property>
  <property fmtid="{D5CDD505-2E9C-101B-9397-08002B2CF9AE}" pid="10" name="Order">
    <vt:r8>712000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MediaServiceImageTags">
    <vt:lpwstr/>
  </property>
</Properties>
</file>