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449" r:id="rId3"/>
    <p:sldId id="450" r:id="rId4"/>
    <p:sldId id="454" r:id="rId5"/>
    <p:sldId id="451" r:id="rId6"/>
    <p:sldId id="459" r:id="rId7"/>
    <p:sldId id="453" r:id="rId8"/>
    <p:sldId id="462" r:id="rId9"/>
    <p:sldId id="460" r:id="rId10"/>
    <p:sldId id="461" r:id="rId11"/>
    <p:sldId id="464" r:id="rId12"/>
    <p:sldId id="257" r:id="rId13"/>
    <p:sldId id="262" r:id="rId14"/>
    <p:sldId id="263" r:id="rId15"/>
    <p:sldId id="259" r:id="rId16"/>
    <p:sldId id="261" r:id="rId17"/>
    <p:sldId id="26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8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A3F209-95C0-4E0F-A932-9F988702C529}" type="doc">
      <dgm:prSet loTypeId="urn:microsoft.com/office/officeart/2005/8/layout/lProcess1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E6532461-794E-40C4-8875-C613CDAE1918}">
      <dgm:prSet/>
      <dgm:spPr/>
      <dgm:t>
        <a:bodyPr/>
        <a:lstStyle/>
        <a:p>
          <a:r>
            <a:rPr lang="en-GB" b="1" dirty="0"/>
            <a:t>Demographics and Distribution</a:t>
          </a:r>
          <a:r>
            <a:rPr lang="en-GB" dirty="0"/>
            <a:t>:</a:t>
          </a:r>
        </a:p>
      </dgm:t>
    </dgm:pt>
    <dgm:pt modelId="{111C6AB6-28BE-414F-BBAB-706B920726D6}" type="parTrans" cxnId="{71E931AD-C902-49AD-A018-91ED4EEF1268}">
      <dgm:prSet/>
      <dgm:spPr/>
      <dgm:t>
        <a:bodyPr/>
        <a:lstStyle/>
        <a:p>
          <a:endParaRPr lang="en-GB"/>
        </a:p>
      </dgm:t>
    </dgm:pt>
    <dgm:pt modelId="{52719CCC-B2EA-4360-8A19-67182A49797D}" type="sibTrans" cxnId="{71E931AD-C902-49AD-A018-91ED4EEF1268}">
      <dgm:prSet/>
      <dgm:spPr/>
      <dgm:t>
        <a:bodyPr/>
        <a:lstStyle/>
        <a:p>
          <a:endParaRPr lang="en-GB"/>
        </a:p>
      </dgm:t>
    </dgm:pt>
    <dgm:pt modelId="{38C60CF9-6A22-44E1-967E-74ADC0AA5089}">
      <dgm:prSet custT="1"/>
      <dgm:spPr/>
      <dgm:t>
        <a:bodyPr/>
        <a:lstStyle/>
        <a:p>
          <a:r>
            <a:rPr lang="en-GB" sz="1600" dirty="0"/>
            <a:t>Majority of learners </a:t>
          </a:r>
          <a:r>
            <a:rPr lang="en-GB" sz="1600" b="1" dirty="0"/>
            <a:t>(58%) </a:t>
          </a:r>
          <a:r>
            <a:rPr lang="en-GB" sz="1600" dirty="0"/>
            <a:t>are female, and </a:t>
          </a:r>
          <a:r>
            <a:rPr lang="en-GB" sz="1600" b="1" dirty="0"/>
            <a:t>69% </a:t>
          </a:r>
          <a:r>
            <a:rPr lang="en-GB" sz="1600" dirty="0"/>
            <a:t>are white.</a:t>
          </a:r>
        </a:p>
      </dgm:t>
    </dgm:pt>
    <dgm:pt modelId="{CC59686D-6B55-49C6-9D11-EA676E6F9759}" type="parTrans" cxnId="{2FB37072-4D31-410A-8CA1-F0A17D5C87BE}">
      <dgm:prSet/>
      <dgm:spPr/>
      <dgm:t>
        <a:bodyPr/>
        <a:lstStyle/>
        <a:p>
          <a:endParaRPr lang="en-GB"/>
        </a:p>
      </dgm:t>
    </dgm:pt>
    <dgm:pt modelId="{B475010A-5486-4A96-933A-545AF6906FB1}" type="sibTrans" cxnId="{2FB37072-4D31-410A-8CA1-F0A17D5C87BE}">
      <dgm:prSet/>
      <dgm:spPr/>
      <dgm:t>
        <a:bodyPr/>
        <a:lstStyle/>
        <a:p>
          <a:endParaRPr lang="en-GB"/>
        </a:p>
      </dgm:t>
    </dgm:pt>
    <dgm:pt modelId="{9922F394-385C-47AA-9C95-FDD171D56325}">
      <dgm:prSet custT="1"/>
      <dgm:spPr/>
      <dgm:t>
        <a:bodyPr/>
        <a:lstStyle/>
        <a:p>
          <a:r>
            <a:rPr lang="en-GB" sz="1600" b="1" dirty="0"/>
            <a:t>41.8% </a:t>
          </a:r>
          <a:r>
            <a:rPr lang="en-GB" sz="1600" dirty="0"/>
            <a:t>of learners are aged 19+ (due to transitions from specialist schools or progression from college).</a:t>
          </a:r>
        </a:p>
      </dgm:t>
    </dgm:pt>
    <dgm:pt modelId="{89FD2865-78FC-4BE7-8AFB-CB8020CAB9DA}" type="parTrans" cxnId="{C8B9C216-BC67-4AED-B062-43692A55CC1A}">
      <dgm:prSet/>
      <dgm:spPr/>
      <dgm:t>
        <a:bodyPr/>
        <a:lstStyle/>
        <a:p>
          <a:endParaRPr lang="en-GB"/>
        </a:p>
      </dgm:t>
    </dgm:pt>
    <dgm:pt modelId="{109D456F-296B-4FBB-B2EE-616EBCDE030C}" type="sibTrans" cxnId="{C8B9C216-BC67-4AED-B062-43692A55CC1A}">
      <dgm:prSet/>
      <dgm:spPr/>
      <dgm:t>
        <a:bodyPr/>
        <a:lstStyle/>
        <a:p>
          <a:endParaRPr lang="en-GB"/>
        </a:p>
      </dgm:t>
    </dgm:pt>
    <dgm:pt modelId="{DA054641-9E65-4C40-9F00-9AEFDF09B314}">
      <dgm:prSet custT="1"/>
      <dgm:spPr/>
      <dgm:t>
        <a:bodyPr/>
        <a:lstStyle/>
        <a:p>
          <a:r>
            <a:rPr lang="en-GB" sz="1600" dirty="0"/>
            <a:t>Increasing enrolments from Integrated Resources in mainstream schools reflect a broader trend of specialist support needs</a:t>
          </a:r>
          <a:r>
            <a:rPr lang="en-GB" sz="1000" dirty="0"/>
            <a:t>.</a:t>
          </a:r>
        </a:p>
      </dgm:t>
    </dgm:pt>
    <dgm:pt modelId="{940316DC-6525-4C72-B4FE-D48295E44B37}" type="parTrans" cxnId="{A2BBBC2E-F957-48E6-88EA-69F52E027C55}">
      <dgm:prSet/>
      <dgm:spPr/>
      <dgm:t>
        <a:bodyPr/>
        <a:lstStyle/>
        <a:p>
          <a:endParaRPr lang="en-GB"/>
        </a:p>
      </dgm:t>
    </dgm:pt>
    <dgm:pt modelId="{8AFE887C-5FBC-4534-B4FF-3EA802CB968D}" type="sibTrans" cxnId="{A2BBBC2E-F957-48E6-88EA-69F52E027C55}">
      <dgm:prSet/>
      <dgm:spPr/>
      <dgm:t>
        <a:bodyPr/>
        <a:lstStyle/>
        <a:p>
          <a:endParaRPr lang="en-GB"/>
        </a:p>
      </dgm:t>
    </dgm:pt>
    <dgm:pt modelId="{432156FC-CF03-4B4F-B364-EF189181FDA0}">
      <dgm:prSet/>
      <dgm:spPr/>
      <dgm:t>
        <a:bodyPr/>
        <a:lstStyle/>
        <a:p>
          <a:r>
            <a:rPr lang="en-GB" b="1"/>
            <a:t>Economic and Social Context</a:t>
          </a:r>
          <a:r>
            <a:rPr lang="en-GB"/>
            <a:t>:</a:t>
          </a:r>
        </a:p>
      </dgm:t>
    </dgm:pt>
    <dgm:pt modelId="{0509A20F-D73C-4AF4-AE15-07F32EDE1E08}" type="parTrans" cxnId="{2E51B1FA-8CDA-474E-8419-AE7CA1029F67}">
      <dgm:prSet/>
      <dgm:spPr/>
      <dgm:t>
        <a:bodyPr/>
        <a:lstStyle/>
        <a:p>
          <a:endParaRPr lang="en-GB"/>
        </a:p>
      </dgm:t>
    </dgm:pt>
    <dgm:pt modelId="{31C4D369-94EE-4CEC-AE71-9F2CACD589CA}" type="sibTrans" cxnId="{2E51B1FA-8CDA-474E-8419-AE7CA1029F67}">
      <dgm:prSet/>
      <dgm:spPr/>
      <dgm:t>
        <a:bodyPr/>
        <a:lstStyle/>
        <a:p>
          <a:endParaRPr lang="en-GB"/>
        </a:p>
      </dgm:t>
    </dgm:pt>
    <dgm:pt modelId="{822EE22E-A4C4-40E6-84B1-53BE439D809F}">
      <dgm:prSet custT="1"/>
      <dgm:spPr/>
      <dgm:t>
        <a:bodyPr/>
        <a:lstStyle/>
        <a:p>
          <a:r>
            <a:rPr lang="en-GB" sz="1600" dirty="0"/>
            <a:t>Most learners are from highly deprived areas (</a:t>
          </a:r>
          <a:r>
            <a:rPr lang="en-GB" sz="1600" b="1" dirty="0"/>
            <a:t>IMD Band 1</a:t>
          </a:r>
          <a:r>
            <a:rPr lang="en-GB" sz="1600" dirty="0"/>
            <a:t>), correlating with national disability statistics.</a:t>
          </a:r>
        </a:p>
      </dgm:t>
    </dgm:pt>
    <dgm:pt modelId="{E3632806-63F2-4B47-93C6-69B29DFF738D}" type="parTrans" cxnId="{0A9592B7-AC62-4261-8BDE-2F4EB219BCD9}">
      <dgm:prSet/>
      <dgm:spPr/>
      <dgm:t>
        <a:bodyPr/>
        <a:lstStyle/>
        <a:p>
          <a:endParaRPr lang="en-GB"/>
        </a:p>
      </dgm:t>
    </dgm:pt>
    <dgm:pt modelId="{FE42BA5E-9160-472A-AF7A-9A80372614CA}" type="sibTrans" cxnId="{0A9592B7-AC62-4261-8BDE-2F4EB219BCD9}">
      <dgm:prSet/>
      <dgm:spPr/>
      <dgm:t>
        <a:bodyPr/>
        <a:lstStyle/>
        <a:p>
          <a:endParaRPr lang="en-GB"/>
        </a:p>
      </dgm:t>
    </dgm:pt>
    <dgm:pt modelId="{77D68D38-4D91-4677-A411-E0AA3507FDF1}">
      <dgm:prSet custT="1"/>
      <dgm:spPr/>
      <dgm:t>
        <a:bodyPr/>
        <a:lstStyle/>
        <a:p>
          <a:r>
            <a:rPr lang="en-GB" sz="1600" b="1" dirty="0"/>
            <a:t>70% </a:t>
          </a:r>
          <a:r>
            <a:rPr lang="en-GB" sz="1600" dirty="0"/>
            <a:t>of learners in attendance at Hillsborough are from the north of the City and </a:t>
          </a:r>
          <a:r>
            <a:rPr lang="en-GB" sz="1600" b="1" dirty="0"/>
            <a:t>78% </a:t>
          </a:r>
          <a:r>
            <a:rPr lang="en-GB" sz="1600" dirty="0"/>
            <a:t>in attendance at Peaks are from the South.</a:t>
          </a:r>
        </a:p>
      </dgm:t>
    </dgm:pt>
    <dgm:pt modelId="{C1D6E76F-C50B-4F20-8AD5-D7CCA5D4E5D6}" type="parTrans" cxnId="{625153F5-EA34-4F3B-B0C2-A8A5AF5FFDE3}">
      <dgm:prSet/>
      <dgm:spPr/>
      <dgm:t>
        <a:bodyPr/>
        <a:lstStyle/>
        <a:p>
          <a:endParaRPr lang="en-GB"/>
        </a:p>
      </dgm:t>
    </dgm:pt>
    <dgm:pt modelId="{08DA5ABE-75A0-4986-9DA7-B2AD36200DBF}" type="sibTrans" cxnId="{625153F5-EA34-4F3B-B0C2-A8A5AF5FFDE3}">
      <dgm:prSet/>
      <dgm:spPr/>
      <dgm:t>
        <a:bodyPr/>
        <a:lstStyle/>
        <a:p>
          <a:endParaRPr lang="en-GB"/>
        </a:p>
      </dgm:t>
    </dgm:pt>
    <dgm:pt modelId="{5106602A-0E21-470F-84D2-079AFBD666E3}">
      <dgm:prSet/>
      <dgm:spPr/>
      <dgm:t>
        <a:bodyPr/>
        <a:lstStyle/>
        <a:p>
          <a:r>
            <a:rPr lang="en-GB" b="1"/>
            <a:t>Special Educational Needs Trends</a:t>
          </a:r>
          <a:r>
            <a:rPr lang="en-GB"/>
            <a:t>:</a:t>
          </a:r>
        </a:p>
      </dgm:t>
    </dgm:pt>
    <dgm:pt modelId="{434D9DA8-FAC9-46A7-8BEC-792EAF385058}" type="parTrans" cxnId="{8E5709CA-4160-4BE7-983E-27FA026AC199}">
      <dgm:prSet/>
      <dgm:spPr/>
      <dgm:t>
        <a:bodyPr/>
        <a:lstStyle/>
        <a:p>
          <a:endParaRPr lang="en-GB"/>
        </a:p>
      </dgm:t>
    </dgm:pt>
    <dgm:pt modelId="{941BD80B-66F4-46DE-92F1-029B98D04485}" type="sibTrans" cxnId="{8E5709CA-4160-4BE7-983E-27FA026AC199}">
      <dgm:prSet/>
      <dgm:spPr/>
      <dgm:t>
        <a:bodyPr/>
        <a:lstStyle/>
        <a:p>
          <a:endParaRPr lang="en-GB"/>
        </a:p>
      </dgm:t>
    </dgm:pt>
    <dgm:pt modelId="{495A453B-9797-40F0-8E88-5A8FFE0F582E}">
      <dgm:prSet custT="1"/>
      <dgm:spPr/>
      <dgm:t>
        <a:bodyPr/>
        <a:lstStyle/>
        <a:p>
          <a:r>
            <a:rPr lang="en-GB" sz="1600" dirty="0"/>
            <a:t>Rising numbers of students with autism </a:t>
          </a:r>
          <a:r>
            <a:rPr lang="en-GB" sz="1600" b="1" dirty="0"/>
            <a:t>(42%) </a:t>
          </a:r>
          <a:r>
            <a:rPr lang="en-GB" sz="1600" dirty="0"/>
            <a:t>and social, emotional, and mental health (SEMH) needs </a:t>
          </a:r>
          <a:r>
            <a:rPr lang="en-GB" sz="1600" b="1" dirty="0"/>
            <a:t>(9.5%).</a:t>
          </a:r>
        </a:p>
        <a:p>
          <a:r>
            <a:rPr lang="en-GB" sz="1600" dirty="0"/>
            <a:t>SEMH as a primary need has increased by </a:t>
          </a:r>
          <a:r>
            <a:rPr lang="en-GB" sz="1600" b="1" dirty="0"/>
            <a:t>69.2% </a:t>
          </a:r>
          <a:r>
            <a:rPr lang="en-GB" sz="1600" dirty="0"/>
            <a:t>since 2021, underscoring post-pandemic mental health challenges.</a:t>
          </a:r>
          <a:endParaRPr lang="en-GB" sz="1600" b="1" dirty="0"/>
        </a:p>
        <a:p>
          <a:endParaRPr lang="en-GB" sz="1600" b="1" dirty="0"/>
        </a:p>
      </dgm:t>
    </dgm:pt>
    <dgm:pt modelId="{9E2521F2-3C3E-4E1E-87FC-2A27EE30B8E2}" type="parTrans" cxnId="{02FFAD92-6CE6-4112-8F50-F4707AF2831D}">
      <dgm:prSet/>
      <dgm:spPr/>
      <dgm:t>
        <a:bodyPr/>
        <a:lstStyle/>
        <a:p>
          <a:endParaRPr lang="en-GB"/>
        </a:p>
      </dgm:t>
    </dgm:pt>
    <dgm:pt modelId="{B4E5C6E7-DA22-4B38-A5EF-EE0AF07971CD}" type="sibTrans" cxnId="{02FFAD92-6CE6-4112-8F50-F4707AF2831D}">
      <dgm:prSet/>
      <dgm:spPr/>
      <dgm:t>
        <a:bodyPr/>
        <a:lstStyle/>
        <a:p>
          <a:endParaRPr lang="en-GB"/>
        </a:p>
      </dgm:t>
    </dgm:pt>
    <dgm:pt modelId="{9EE53D47-992A-45BE-BF24-2E74F9DFC343}">
      <dgm:prSet custT="1"/>
      <dgm:spPr/>
      <dgm:t>
        <a:bodyPr/>
        <a:lstStyle/>
        <a:p>
          <a:r>
            <a:rPr lang="en-GB" sz="1600" b="1" dirty="0"/>
            <a:t>152 </a:t>
          </a:r>
          <a:r>
            <a:rPr lang="en-GB" sz="1600" dirty="0"/>
            <a:t>students have EHCP’s</a:t>
          </a:r>
        </a:p>
      </dgm:t>
    </dgm:pt>
    <dgm:pt modelId="{8E0DC418-67FF-4608-A563-21DDC3CA6347}" type="parTrans" cxnId="{F1149C4E-DD52-4521-BB77-C10A3981AD0B}">
      <dgm:prSet/>
      <dgm:spPr/>
      <dgm:t>
        <a:bodyPr/>
        <a:lstStyle/>
        <a:p>
          <a:endParaRPr lang="en-GB"/>
        </a:p>
      </dgm:t>
    </dgm:pt>
    <dgm:pt modelId="{E0CCE058-D5D6-4C7A-AC19-2E2A7A9BE32A}" type="sibTrans" cxnId="{F1149C4E-DD52-4521-BB77-C10A3981AD0B}">
      <dgm:prSet/>
      <dgm:spPr/>
      <dgm:t>
        <a:bodyPr/>
        <a:lstStyle/>
        <a:p>
          <a:endParaRPr lang="en-GB"/>
        </a:p>
      </dgm:t>
    </dgm:pt>
    <dgm:pt modelId="{9904489E-B6E5-4479-84B1-C7E9A3DF3282}">
      <dgm:prSet/>
      <dgm:spPr/>
      <dgm:t>
        <a:bodyPr/>
        <a:lstStyle/>
        <a:p>
          <a:r>
            <a:rPr lang="en-GB" b="1"/>
            <a:t>Progression and Achievement</a:t>
          </a:r>
          <a:r>
            <a:rPr lang="en-GB"/>
            <a:t>:</a:t>
          </a:r>
        </a:p>
      </dgm:t>
    </dgm:pt>
    <dgm:pt modelId="{587A554C-9520-4B59-83ED-97B87AD4DFC1}" type="parTrans" cxnId="{7D5C9553-0109-4226-BB4F-B4024727A062}">
      <dgm:prSet/>
      <dgm:spPr/>
      <dgm:t>
        <a:bodyPr/>
        <a:lstStyle/>
        <a:p>
          <a:endParaRPr lang="en-GB"/>
        </a:p>
      </dgm:t>
    </dgm:pt>
    <dgm:pt modelId="{ACB76CFF-ECF4-4D44-A4C9-F925C9674A2E}" type="sibTrans" cxnId="{7D5C9553-0109-4226-BB4F-B4024727A062}">
      <dgm:prSet/>
      <dgm:spPr/>
      <dgm:t>
        <a:bodyPr/>
        <a:lstStyle/>
        <a:p>
          <a:endParaRPr lang="en-GB"/>
        </a:p>
      </dgm:t>
    </dgm:pt>
    <dgm:pt modelId="{171D9566-C4D1-4121-89FA-C99995D1E52F}">
      <dgm:prSet custT="1"/>
      <dgm:spPr/>
      <dgm:t>
        <a:bodyPr/>
        <a:lstStyle/>
        <a:p>
          <a:r>
            <a:rPr lang="en-GB" sz="1600" dirty="0"/>
            <a:t>Retention is high </a:t>
          </a:r>
          <a:r>
            <a:rPr lang="en-GB" sz="1600" b="1" dirty="0"/>
            <a:t>(97.14%), </a:t>
          </a:r>
          <a:r>
            <a:rPr lang="en-GB" sz="1600" dirty="0"/>
            <a:t>but progression pathways need clarity to ensure meaningful destinations</a:t>
          </a:r>
          <a:r>
            <a:rPr lang="en-GB" sz="1300" dirty="0"/>
            <a:t>.</a:t>
          </a:r>
        </a:p>
      </dgm:t>
    </dgm:pt>
    <dgm:pt modelId="{AEB6AD0A-0DC1-4CFE-B0BB-10F852720AB2}" type="parTrans" cxnId="{682A832F-4983-45DB-9A27-06D23D8F0C9D}">
      <dgm:prSet/>
      <dgm:spPr/>
      <dgm:t>
        <a:bodyPr/>
        <a:lstStyle/>
        <a:p>
          <a:endParaRPr lang="en-GB"/>
        </a:p>
      </dgm:t>
    </dgm:pt>
    <dgm:pt modelId="{4FA993EB-C742-479E-91A4-09962C02BCE0}" type="sibTrans" cxnId="{682A832F-4983-45DB-9A27-06D23D8F0C9D}">
      <dgm:prSet/>
      <dgm:spPr/>
      <dgm:t>
        <a:bodyPr/>
        <a:lstStyle/>
        <a:p>
          <a:endParaRPr lang="en-GB"/>
        </a:p>
      </dgm:t>
    </dgm:pt>
    <dgm:pt modelId="{882E2784-3BA9-45C4-8187-1A2F49B6B5A2}">
      <dgm:prSet custT="1"/>
      <dgm:spPr/>
      <dgm:t>
        <a:bodyPr/>
        <a:lstStyle/>
        <a:p>
          <a:r>
            <a:rPr lang="en-GB" sz="1600" b="1" dirty="0"/>
            <a:t>81.67% </a:t>
          </a:r>
          <a:r>
            <a:rPr lang="en-GB" sz="1600" dirty="0"/>
            <a:t>of learners secured progression routes in 2023/24, up from 71.56% the previous year.</a:t>
          </a:r>
        </a:p>
      </dgm:t>
    </dgm:pt>
    <dgm:pt modelId="{D1334737-7551-4D5D-AB73-7633A8A90DBD}" type="parTrans" cxnId="{73B345FD-1797-4C20-B7B4-8F57C1FA0D17}">
      <dgm:prSet/>
      <dgm:spPr/>
      <dgm:t>
        <a:bodyPr/>
        <a:lstStyle/>
        <a:p>
          <a:endParaRPr lang="en-GB"/>
        </a:p>
      </dgm:t>
    </dgm:pt>
    <dgm:pt modelId="{E0F7C7D5-5939-485D-BE7F-3417B8FA2AC9}" type="sibTrans" cxnId="{73B345FD-1797-4C20-B7B4-8F57C1FA0D17}">
      <dgm:prSet/>
      <dgm:spPr/>
      <dgm:t>
        <a:bodyPr/>
        <a:lstStyle/>
        <a:p>
          <a:endParaRPr lang="en-GB"/>
        </a:p>
      </dgm:t>
    </dgm:pt>
    <dgm:pt modelId="{733A247E-6D5E-46AE-B8B9-17E20C4338FB}" type="pres">
      <dgm:prSet presAssocID="{35A3F209-95C0-4E0F-A932-9F988702C529}" presName="Name0" presStyleCnt="0">
        <dgm:presLayoutVars>
          <dgm:dir/>
          <dgm:animLvl val="lvl"/>
          <dgm:resizeHandles val="exact"/>
        </dgm:presLayoutVars>
      </dgm:prSet>
      <dgm:spPr/>
    </dgm:pt>
    <dgm:pt modelId="{DDCFA9CB-7644-4E06-93BB-66507A072034}" type="pres">
      <dgm:prSet presAssocID="{E6532461-794E-40C4-8875-C613CDAE1918}" presName="vertFlow" presStyleCnt="0"/>
      <dgm:spPr/>
    </dgm:pt>
    <dgm:pt modelId="{C6361308-AFB7-499C-8371-703E6332A264}" type="pres">
      <dgm:prSet presAssocID="{E6532461-794E-40C4-8875-C613CDAE1918}" presName="header" presStyleLbl="node1" presStyleIdx="0" presStyleCnt="4"/>
      <dgm:spPr/>
    </dgm:pt>
    <dgm:pt modelId="{8A6FAD4E-530A-4A7C-87AD-91B220ECD969}" type="pres">
      <dgm:prSet presAssocID="{CC59686D-6B55-49C6-9D11-EA676E6F9759}" presName="parTrans" presStyleLbl="sibTrans2D1" presStyleIdx="0" presStyleCnt="9"/>
      <dgm:spPr/>
    </dgm:pt>
    <dgm:pt modelId="{DE56B1C2-FA15-42FC-9635-034806D85F76}" type="pres">
      <dgm:prSet presAssocID="{38C60CF9-6A22-44E1-967E-74ADC0AA5089}" presName="child" presStyleLbl="alignAccFollowNode1" presStyleIdx="0" presStyleCnt="9" custScaleX="103626" custScaleY="148630">
        <dgm:presLayoutVars>
          <dgm:chMax val="0"/>
          <dgm:bulletEnabled val="1"/>
        </dgm:presLayoutVars>
      </dgm:prSet>
      <dgm:spPr/>
    </dgm:pt>
    <dgm:pt modelId="{503E423B-0FF3-41AA-8136-367AB7E616F8}" type="pres">
      <dgm:prSet presAssocID="{B475010A-5486-4A96-933A-545AF6906FB1}" presName="sibTrans" presStyleLbl="sibTrans2D1" presStyleIdx="1" presStyleCnt="9"/>
      <dgm:spPr/>
    </dgm:pt>
    <dgm:pt modelId="{D16574AF-6BC4-4A06-BCC1-F58C1B1228F3}" type="pres">
      <dgm:prSet presAssocID="{9922F394-385C-47AA-9C95-FDD171D56325}" presName="child" presStyleLbl="alignAccFollowNode1" presStyleIdx="1" presStyleCnt="9" custScaleY="208503">
        <dgm:presLayoutVars>
          <dgm:chMax val="0"/>
          <dgm:bulletEnabled val="1"/>
        </dgm:presLayoutVars>
      </dgm:prSet>
      <dgm:spPr/>
    </dgm:pt>
    <dgm:pt modelId="{979169CA-1C17-4012-B9FE-DFE48257E2BD}" type="pres">
      <dgm:prSet presAssocID="{109D456F-296B-4FBB-B2EE-616EBCDE030C}" presName="sibTrans" presStyleLbl="sibTrans2D1" presStyleIdx="2" presStyleCnt="9"/>
      <dgm:spPr/>
    </dgm:pt>
    <dgm:pt modelId="{B22D373C-7948-45F7-BF09-96B41BFCF321}" type="pres">
      <dgm:prSet presAssocID="{DA054641-9E65-4C40-9F00-9AEFDF09B314}" presName="child" presStyleLbl="alignAccFollowNode1" presStyleIdx="2" presStyleCnt="9" custScaleX="97543" custScaleY="213789">
        <dgm:presLayoutVars>
          <dgm:chMax val="0"/>
          <dgm:bulletEnabled val="1"/>
        </dgm:presLayoutVars>
      </dgm:prSet>
      <dgm:spPr/>
    </dgm:pt>
    <dgm:pt modelId="{37242B8F-0BE2-4A9D-A6AE-07026204D7B3}" type="pres">
      <dgm:prSet presAssocID="{E6532461-794E-40C4-8875-C613CDAE1918}" presName="hSp" presStyleCnt="0"/>
      <dgm:spPr/>
    </dgm:pt>
    <dgm:pt modelId="{2B4F218A-3C09-447B-858F-0E9014604335}" type="pres">
      <dgm:prSet presAssocID="{432156FC-CF03-4B4F-B364-EF189181FDA0}" presName="vertFlow" presStyleCnt="0"/>
      <dgm:spPr/>
    </dgm:pt>
    <dgm:pt modelId="{E5748B4F-C57B-493D-B343-BF67373A3DD9}" type="pres">
      <dgm:prSet presAssocID="{432156FC-CF03-4B4F-B364-EF189181FDA0}" presName="header" presStyleLbl="node1" presStyleIdx="1" presStyleCnt="4"/>
      <dgm:spPr/>
    </dgm:pt>
    <dgm:pt modelId="{FAD3DBA6-013A-42E8-A5EC-2369E26D19B6}" type="pres">
      <dgm:prSet presAssocID="{E3632806-63F2-4B47-93C6-69B29DFF738D}" presName="parTrans" presStyleLbl="sibTrans2D1" presStyleIdx="3" presStyleCnt="9"/>
      <dgm:spPr/>
    </dgm:pt>
    <dgm:pt modelId="{5371F73A-EEAD-467A-86F0-12BC64FDE80A}" type="pres">
      <dgm:prSet presAssocID="{822EE22E-A4C4-40E6-84B1-53BE439D809F}" presName="child" presStyleLbl="alignAccFollowNode1" presStyleIdx="3" presStyleCnt="9" custScaleY="187329">
        <dgm:presLayoutVars>
          <dgm:chMax val="0"/>
          <dgm:bulletEnabled val="1"/>
        </dgm:presLayoutVars>
      </dgm:prSet>
      <dgm:spPr/>
    </dgm:pt>
    <dgm:pt modelId="{DA70B90E-721E-452A-ACEA-A1053A20B48F}" type="pres">
      <dgm:prSet presAssocID="{FE42BA5E-9160-472A-AF7A-9A80372614CA}" presName="sibTrans" presStyleLbl="sibTrans2D1" presStyleIdx="4" presStyleCnt="9"/>
      <dgm:spPr/>
    </dgm:pt>
    <dgm:pt modelId="{2209DC2F-C161-4713-808D-AEA00B6A7F25}" type="pres">
      <dgm:prSet presAssocID="{77D68D38-4D91-4677-A411-E0AA3507FDF1}" presName="child" presStyleLbl="alignAccFollowNode1" presStyleIdx="4" presStyleCnt="9" custScaleY="326699">
        <dgm:presLayoutVars>
          <dgm:chMax val="0"/>
          <dgm:bulletEnabled val="1"/>
        </dgm:presLayoutVars>
      </dgm:prSet>
      <dgm:spPr/>
    </dgm:pt>
    <dgm:pt modelId="{10D308C5-FAD4-40C1-B4CF-93FFE277286D}" type="pres">
      <dgm:prSet presAssocID="{432156FC-CF03-4B4F-B364-EF189181FDA0}" presName="hSp" presStyleCnt="0"/>
      <dgm:spPr/>
    </dgm:pt>
    <dgm:pt modelId="{0C1BB641-7D3F-4FDE-A05B-259FE0BEDD21}" type="pres">
      <dgm:prSet presAssocID="{5106602A-0E21-470F-84D2-079AFBD666E3}" presName="vertFlow" presStyleCnt="0"/>
      <dgm:spPr/>
    </dgm:pt>
    <dgm:pt modelId="{99CB778A-28DE-4128-B3CC-B27366C05663}" type="pres">
      <dgm:prSet presAssocID="{5106602A-0E21-470F-84D2-079AFBD666E3}" presName="header" presStyleLbl="node1" presStyleIdx="2" presStyleCnt="4"/>
      <dgm:spPr/>
    </dgm:pt>
    <dgm:pt modelId="{B535B563-DD1B-4D3D-955A-9730E22770E4}" type="pres">
      <dgm:prSet presAssocID="{9E2521F2-3C3E-4E1E-87FC-2A27EE30B8E2}" presName="parTrans" presStyleLbl="sibTrans2D1" presStyleIdx="5" presStyleCnt="9"/>
      <dgm:spPr/>
    </dgm:pt>
    <dgm:pt modelId="{051D6F92-31A6-471D-9DA8-41D1EB25532B}" type="pres">
      <dgm:prSet presAssocID="{495A453B-9797-40F0-8E88-5A8FFE0F582E}" presName="child" presStyleLbl="alignAccFollowNode1" presStyleIdx="5" presStyleCnt="9" custScaleX="87618" custScaleY="476483">
        <dgm:presLayoutVars>
          <dgm:chMax val="0"/>
          <dgm:bulletEnabled val="1"/>
        </dgm:presLayoutVars>
      </dgm:prSet>
      <dgm:spPr/>
    </dgm:pt>
    <dgm:pt modelId="{4FDD7A81-26EA-4530-AB9E-7064C5C283A5}" type="pres">
      <dgm:prSet presAssocID="{B4E5C6E7-DA22-4B38-A5EF-EE0AF07971CD}" presName="sibTrans" presStyleLbl="sibTrans2D1" presStyleIdx="6" presStyleCnt="9"/>
      <dgm:spPr/>
    </dgm:pt>
    <dgm:pt modelId="{96B59C2F-35AD-47B0-8496-8721F2872949}" type="pres">
      <dgm:prSet presAssocID="{9EE53D47-992A-45BE-BF24-2E74F9DFC343}" presName="child" presStyleLbl="alignAccFollowNode1" presStyleIdx="6" presStyleCnt="9" custScaleX="89287" custScaleY="109775" custLinFactNeighborX="2503" custLinFactNeighborY="8509">
        <dgm:presLayoutVars>
          <dgm:chMax val="0"/>
          <dgm:bulletEnabled val="1"/>
        </dgm:presLayoutVars>
      </dgm:prSet>
      <dgm:spPr/>
    </dgm:pt>
    <dgm:pt modelId="{F3776188-599C-4121-AAD9-2749E3A27F52}" type="pres">
      <dgm:prSet presAssocID="{5106602A-0E21-470F-84D2-079AFBD666E3}" presName="hSp" presStyleCnt="0"/>
      <dgm:spPr/>
    </dgm:pt>
    <dgm:pt modelId="{71262EBB-2CCD-41AB-BF6D-648F4701AE8F}" type="pres">
      <dgm:prSet presAssocID="{9904489E-B6E5-4479-84B1-C7E9A3DF3282}" presName="vertFlow" presStyleCnt="0"/>
      <dgm:spPr/>
    </dgm:pt>
    <dgm:pt modelId="{01133136-DBB1-4CA0-89BC-E6C593B69B8A}" type="pres">
      <dgm:prSet presAssocID="{9904489E-B6E5-4479-84B1-C7E9A3DF3282}" presName="header" presStyleLbl="node1" presStyleIdx="3" presStyleCnt="4"/>
      <dgm:spPr/>
    </dgm:pt>
    <dgm:pt modelId="{4C91FF78-9564-4B0E-B9DB-B31945BB7FC1}" type="pres">
      <dgm:prSet presAssocID="{AEB6AD0A-0DC1-4CFE-B0BB-10F852720AB2}" presName="parTrans" presStyleLbl="sibTrans2D1" presStyleIdx="7" presStyleCnt="9"/>
      <dgm:spPr/>
    </dgm:pt>
    <dgm:pt modelId="{317ED7B5-0722-434A-B468-0FDB00D5E6AD}" type="pres">
      <dgm:prSet presAssocID="{171D9566-C4D1-4121-89FA-C99995D1E52F}" presName="child" presStyleLbl="alignAccFollowNode1" presStyleIdx="7" presStyleCnt="9" custScaleY="294123">
        <dgm:presLayoutVars>
          <dgm:chMax val="0"/>
          <dgm:bulletEnabled val="1"/>
        </dgm:presLayoutVars>
      </dgm:prSet>
      <dgm:spPr/>
    </dgm:pt>
    <dgm:pt modelId="{AB6FC381-EA20-491F-801B-E531D3EC0CBD}" type="pres">
      <dgm:prSet presAssocID="{4FA993EB-C742-479E-91A4-09962C02BCE0}" presName="sibTrans" presStyleLbl="sibTrans2D1" presStyleIdx="8" presStyleCnt="9"/>
      <dgm:spPr/>
    </dgm:pt>
    <dgm:pt modelId="{D6AB9773-4682-4D16-A0B9-B352D9504B5A}" type="pres">
      <dgm:prSet presAssocID="{882E2784-3BA9-45C4-8187-1A2F49B6B5A2}" presName="child" presStyleLbl="alignAccFollowNode1" presStyleIdx="8" presStyleCnt="9" custScaleY="213617">
        <dgm:presLayoutVars>
          <dgm:chMax val="0"/>
          <dgm:bulletEnabled val="1"/>
        </dgm:presLayoutVars>
      </dgm:prSet>
      <dgm:spPr/>
    </dgm:pt>
  </dgm:ptLst>
  <dgm:cxnLst>
    <dgm:cxn modelId="{4B1F8307-FCFA-4903-A71F-1A40D2921E7C}" type="presOf" srcId="{9904489E-B6E5-4479-84B1-C7E9A3DF3282}" destId="{01133136-DBB1-4CA0-89BC-E6C593B69B8A}" srcOrd="0" destOrd="0" presId="urn:microsoft.com/office/officeart/2005/8/layout/lProcess1"/>
    <dgm:cxn modelId="{711ECC07-523B-4EB5-A6C2-A47021EF8C19}" type="presOf" srcId="{E3632806-63F2-4B47-93C6-69B29DFF738D}" destId="{FAD3DBA6-013A-42E8-A5EC-2369E26D19B6}" srcOrd="0" destOrd="0" presId="urn:microsoft.com/office/officeart/2005/8/layout/lProcess1"/>
    <dgm:cxn modelId="{C8B9C216-BC67-4AED-B062-43692A55CC1A}" srcId="{E6532461-794E-40C4-8875-C613CDAE1918}" destId="{9922F394-385C-47AA-9C95-FDD171D56325}" srcOrd="1" destOrd="0" parTransId="{89FD2865-78FC-4BE7-8AFB-CB8020CAB9DA}" sibTransId="{109D456F-296B-4FBB-B2EE-616EBCDE030C}"/>
    <dgm:cxn modelId="{71276C1C-AD08-4CE3-BDB6-1910B830E1E5}" type="presOf" srcId="{495A453B-9797-40F0-8E88-5A8FFE0F582E}" destId="{051D6F92-31A6-471D-9DA8-41D1EB25532B}" srcOrd="0" destOrd="0" presId="urn:microsoft.com/office/officeart/2005/8/layout/lProcess1"/>
    <dgm:cxn modelId="{A2BBBC2E-F957-48E6-88EA-69F52E027C55}" srcId="{E6532461-794E-40C4-8875-C613CDAE1918}" destId="{DA054641-9E65-4C40-9F00-9AEFDF09B314}" srcOrd="2" destOrd="0" parTransId="{940316DC-6525-4C72-B4FE-D48295E44B37}" sibTransId="{8AFE887C-5FBC-4534-B4FF-3EA802CB968D}"/>
    <dgm:cxn modelId="{682A832F-4983-45DB-9A27-06D23D8F0C9D}" srcId="{9904489E-B6E5-4479-84B1-C7E9A3DF3282}" destId="{171D9566-C4D1-4121-89FA-C99995D1E52F}" srcOrd="0" destOrd="0" parTransId="{AEB6AD0A-0DC1-4CFE-B0BB-10F852720AB2}" sibTransId="{4FA993EB-C742-479E-91A4-09962C02BCE0}"/>
    <dgm:cxn modelId="{B8FF0C3A-50DC-4311-AFB1-2FEF29A27EAA}" type="presOf" srcId="{9EE53D47-992A-45BE-BF24-2E74F9DFC343}" destId="{96B59C2F-35AD-47B0-8496-8721F2872949}" srcOrd="0" destOrd="0" presId="urn:microsoft.com/office/officeart/2005/8/layout/lProcess1"/>
    <dgm:cxn modelId="{67896A3A-1560-4741-8DD6-B21AC86FD4D0}" type="presOf" srcId="{882E2784-3BA9-45C4-8187-1A2F49B6B5A2}" destId="{D6AB9773-4682-4D16-A0B9-B352D9504B5A}" srcOrd="0" destOrd="0" presId="urn:microsoft.com/office/officeart/2005/8/layout/lProcess1"/>
    <dgm:cxn modelId="{D45DD23B-3400-4966-8960-FB4C9ABC50FE}" type="presOf" srcId="{E6532461-794E-40C4-8875-C613CDAE1918}" destId="{C6361308-AFB7-499C-8371-703E6332A264}" srcOrd="0" destOrd="0" presId="urn:microsoft.com/office/officeart/2005/8/layout/lProcess1"/>
    <dgm:cxn modelId="{AB45195C-7361-4A46-87F9-49680A392631}" type="presOf" srcId="{171D9566-C4D1-4121-89FA-C99995D1E52F}" destId="{317ED7B5-0722-434A-B468-0FDB00D5E6AD}" srcOrd="0" destOrd="0" presId="urn:microsoft.com/office/officeart/2005/8/layout/lProcess1"/>
    <dgm:cxn modelId="{F1149C4E-DD52-4521-BB77-C10A3981AD0B}" srcId="{5106602A-0E21-470F-84D2-079AFBD666E3}" destId="{9EE53D47-992A-45BE-BF24-2E74F9DFC343}" srcOrd="1" destOrd="0" parTransId="{8E0DC418-67FF-4608-A563-21DDC3CA6347}" sibTransId="{E0CCE058-D5D6-4C7A-AC19-2E2A7A9BE32A}"/>
    <dgm:cxn modelId="{2FB37072-4D31-410A-8CA1-F0A17D5C87BE}" srcId="{E6532461-794E-40C4-8875-C613CDAE1918}" destId="{38C60CF9-6A22-44E1-967E-74ADC0AA5089}" srcOrd="0" destOrd="0" parTransId="{CC59686D-6B55-49C6-9D11-EA676E6F9759}" sibTransId="{B475010A-5486-4A96-933A-545AF6906FB1}"/>
    <dgm:cxn modelId="{EB938072-879B-408E-8B26-D0199A014290}" type="presOf" srcId="{35A3F209-95C0-4E0F-A932-9F988702C529}" destId="{733A247E-6D5E-46AE-B8B9-17E20C4338FB}" srcOrd="0" destOrd="0" presId="urn:microsoft.com/office/officeart/2005/8/layout/lProcess1"/>
    <dgm:cxn modelId="{7D5C9553-0109-4226-BB4F-B4024727A062}" srcId="{35A3F209-95C0-4E0F-A932-9F988702C529}" destId="{9904489E-B6E5-4479-84B1-C7E9A3DF3282}" srcOrd="3" destOrd="0" parTransId="{587A554C-9520-4B59-83ED-97B87AD4DFC1}" sibTransId="{ACB76CFF-ECF4-4D44-A4C9-F925C9674A2E}"/>
    <dgm:cxn modelId="{89859474-264C-42EC-A215-FCFE2D6A19CA}" type="presOf" srcId="{9922F394-385C-47AA-9C95-FDD171D56325}" destId="{D16574AF-6BC4-4A06-BCC1-F58C1B1228F3}" srcOrd="0" destOrd="0" presId="urn:microsoft.com/office/officeart/2005/8/layout/lProcess1"/>
    <dgm:cxn modelId="{39E02875-07E2-4809-8983-240D48B6CE7A}" type="presOf" srcId="{38C60CF9-6A22-44E1-967E-74ADC0AA5089}" destId="{DE56B1C2-FA15-42FC-9635-034806D85F76}" srcOrd="0" destOrd="0" presId="urn:microsoft.com/office/officeart/2005/8/layout/lProcess1"/>
    <dgm:cxn modelId="{A2A79056-FD41-490F-9110-277BEC4BC13C}" type="presOf" srcId="{DA054641-9E65-4C40-9F00-9AEFDF09B314}" destId="{B22D373C-7948-45F7-BF09-96B41BFCF321}" srcOrd="0" destOrd="0" presId="urn:microsoft.com/office/officeart/2005/8/layout/lProcess1"/>
    <dgm:cxn modelId="{F56E5157-CF3A-49B2-8A19-C0E8131CE8C5}" type="presOf" srcId="{822EE22E-A4C4-40E6-84B1-53BE439D809F}" destId="{5371F73A-EEAD-467A-86F0-12BC64FDE80A}" srcOrd="0" destOrd="0" presId="urn:microsoft.com/office/officeart/2005/8/layout/lProcess1"/>
    <dgm:cxn modelId="{9BD10C58-255B-4B9C-B216-05FA3BCFE5AE}" type="presOf" srcId="{FE42BA5E-9160-472A-AF7A-9A80372614CA}" destId="{DA70B90E-721E-452A-ACEA-A1053A20B48F}" srcOrd="0" destOrd="0" presId="urn:microsoft.com/office/officeart/2005/8/layout/lProcess1"/>
    <dgm:cxn modelId="{02FFAD92-6CE6-4112-8F50-F4707AF2831D}" srcId="{5106602A-0E21-470F-84D2-079AFBD666E3}" destId="{495A453B-9797-40F0-8E88-5A8FFE0F582E}" srcOrd="0" destOrd="0" parTransId="{9E2521F2-3C3E-4E1E-87FC-2A27EE30B8E2}" sibTransId="{B4E5C6E7-DA22-4B38-A5EF-EE0AF07971CD}"/>
    <dgm:cxn modelId="{E7A64A98-7862-4AED-A23F-C616A47DB875}" type="presOf" srcId="{77D68D38-4D91-4677-A411-E0AA3507FDF1}" destId="{2209DC2F-C161-4713-808D-AEA00B6A7F25}" srcOrd="0" destOrd="0" presId="urn:microsoft.com/office/officeart/2005/8/layout/lProcess1"/>
    <dgm:cxn modelId="{C32DD599-4599-400A-8062-50BD0DACB9FF}" type="presOf" srcId="{AEB6AD0A-0DC1-4CFE-B0BB-10F852720AB2}" destId="{4C91FF78-9564-4B0E-B9DB-B31945BB7FC1}" srcOrd="0" destOrd="0" presId="urn:microsoft.com/office/officeart/2005/8/layout/lProcess1"/>
    <dgm:cxn modelId="{444D9A9F-66CD-40BB-8232-46C0C4E32DE0}" type="presOf" srcId="{9E2521F2-3C3E-4E1E-87FC-2A27EE30B8E2}" destId="{B535B563-DD1B-4D3D-955A-9730E22770E4}" srcOrd="0" destOrd="0" presId="urn:microsoft.com/office/officeart/2005/8/layout/lProcess1"/>
    <dgm:cxn modelId="{94DF02A1-F1DF-40BC-915D-3E5ADDDB68CF}" type="presOf" srcId="{CC59686D-6B55-49C6-9D11-EA676E6F9759}" destId="{8A6FAD4E-530A-4A7C-87AD-91B220ECD969}" srcOrd="0" destOrd="0" presId="urn:microsoft.com/office/officeart/2005/8/layout/lProcess1"/>
    <dgm:cxn modelId="{B37931A8-DAFD-422B-BFC2-C0867703FB9E}" type="presOf" srcId="{109D456F-296B-4FBB-B2EE-616EBCDE030C}" destId="{979169CA-1C17-4012-B9FE-DFE48257E2BD}" srcOrd="0" destOrd="0" presId="urn:microsoft.com/office/officeart/2005/8/layout/lProcess1"/>
    <dgm:cxn modelId="{71E931AD-C902-49AD-A018-91ED4EEF1268}" srcId="{35A3F209-95C0-4E0F-A932-9F988702C529}" destId="{E6532461-794E-40C4-8875-C613CDAE1918}" srcOrd="0" destOrd="0" parTransId="{111C6AB6-28BE-414F-BBAB-706B920726D6}" sibTransId="{52719CCC-B2EA-4360-8A19-67182A49797D}"/>
    <dgm:cxn modelId="{0A9592B7-AC62-4261-8BDE-2F4EB219BCD9}" srcId="{432156FC-CF03-4B4F-B364-EF189181FDA0}" destId="{822EE22E-A4C4-40E6-84B1-53BE439D809F}" srcOrd="0" destOrd="0" parTransId="{E3632806-63F2-4B47-93C6-69B29DFF738D}" sibTransId="{FE42BA5E-9160-472A-AF7A-9A80372614CA}"/>
    <dgm:cxn modelId="{ABCE3BBA-EDEA-4BFA-AA57-3AC52C313D74}" type="presOf" srcId="{B4E5C6E7-DA22-4B38-A5EF-EE0AF07971CD}" destId="{4FDD7A81-26EA-4530-AB9E-7064C5C283A5}" srcOrd="0" destOrd="0" presId="urn:microsoft.com/office/officeart/2005/8/layout/lProcess1"/>
    <dgm:cxn modelId="{8E5709CA-4160-4BE7-983E-27FA026AC199}" srcId="{35A3F209-95C0-4E0F-A932-9F988702C529}" destId="{5106602A-0E21-470F-84D2-079AFBD666E3}" srcOrd="2" destOrd="0" parTransId="{434D9DA8-FAC9-46A7-8BEC-792EAF385058}" sibTransId="{941BD80B-66F4-46DE-92F1-029B98D04485}"/>
    <dgm:cxn modelId="{C003A3D1-D4EE-422D-AB8A-97DFFA08F6E7}" type="presOf" srcId="{4FA993EB-C742-479E-91A4-09962C02BCE0}" destId="{AB6FC381-EA20-491F-801B-E531D3EC0CBD}" srcOrd="0" destOrd="0" presId="urn:microsoft.com/office/officeart/2005/8/layout/lProcess1"/>
    <dgm:cxn modelId="{278F2CDB-7896-4EF0-B5D4-FEAC1D2F9AD6}" type="presOf" srcId="{B475010A-5486-4A96-933A-545AF6906FB1}" destId="{503E423B-0FF3-41AA-8136-367AB7E616F8}" srcOrd="0" destOrd="0" presId="urn:microsoft.com/office/officeart/2005/8/layout/lProcess1"/>
    <dgm:cxn modelId="{D92C38E4-EEC1-4715-BC48-C2ACDB7D387D}" type="presOf" srcId="{5106602A-0E21-470F-84D2-079AFBD666E3}" destId="{99CB778A-28DE-4128-B3CC-B27366C05663}" srcOrd="0" destOrd="0" presId="urn:microsoft.com/office/officeart/2005/8/layout/lProcess1"/>
    <dgm:cxn modelId="{D9DE4BF1-46B6-4BD1-BF9F-A7881946421D}" type="presOf" srcId="{432156FC-CF03-4B4F-B364-EF189181FDA0}" destId="{E5748B4F-C57B-493D-B343-BF67373A3DD9}" srcOrd="0" destOrd="0" presId="urn:microsoft.com/office/officeart/2005/8/layout/lProcess1"/>
    <dgm:cxn modelId="{625153F5-EA34-4F3B-B0C2-A8A5AF5FFDE3}" srcId="{432156FC-CF03-4B4F-B364-EF189181FDA0}" destId="{77D68D38-4D91-4677-A411-E0AA3507FDF1}" srcOrd="1" destOrd="0" parTransId="{C1D6E76F-C50B-4F20-8AD5-D7CCA5D4E5D6}" sibTransId="{08DA5ABE-75A0-4986-9DA7-B2AD36200DBF}"/>
    <dgm:cxn modelId="{2E51B1FA-8CDA-474E-8419-AE7CA1029F67}" srcId="{35A3F209-95C0-4E0F-A932-9F988702C529}" destId="{432156FC-CF03-4B4F-B364-EF189181FDA0}" srcOrd="1" destOrd="0" parTransId="{0509A20F-D73C-4AF4-AE15-07F32EDE1E08}" sibTransId="{31C4D369-94EE-4CEC-AE71-9F2CACD589CA}"/>
    <dgm:cxn modelId="{73B345FD-1797-4C20-B7B4-8F57C1FA0D17}" srcId="{9904489E-B6E5-4479-84B1-C7E9A3DF3282}" destId="{882E2784-3BA9-45C4-8187-1A2F49B6B5A2}" srcOrd="1" destOrd="0" parTransId="{D1334737-7551-4D5D-AB73-7633A8A90DBD}" sibTransId="{E0F7C7D5-5939-485D-BE7F-3417B8FA2AC9}"/>
    <dgm:cxn modelId="{B70BAE54-815D-4058-902F-E10D9C04BB99}" type="presParOf" srcId="{733A247E-6D5E-46AE-B8B9-17E20C4338FB}" destId="{DDCFA9CB-7644-4E06-93BB-66507A072034}" srcOrd="0" destOrd="0" presId="urn:microsoft.com/office/officeart/2005/8/layout/lProcess1"/>
    <dgm:cxn modelId="{32A1EE25-3A63-4723-80F5-7D51B46A0C8D}" type="presParOf" srcId="{DDCFA9CB-7644-4E06-93BB-66507A072034}" destId="{C6361308-AFB7-499C-8371-703E6332A264}" srcOrd="0" destOrd="0" presId="urn:microsoft.com/office/officeart/2005/8/layout/lProcess1"/>
    <dgm:cxn modelId="{0D84CD6C-11BE-43AC-884A-5A9FEBF92628}" type="presParOf" srcId="{DDCFA9CB-7644-4E06-93BB-66507A072034}" destId="{8A6FAD4E-530A-4A7C-87AD-91B220ECD969}" srcOrd="1" destOrd="0" presId="urn:microsoft.com/office/officeart/2005/8/layout/lProcess1"/>
    <dgm:cxn modelId="{228B6CB1-ED3F-4454-B2A0-B014105CA94C}" type="presParOf" srcId="{DDCFA9CB-7644-4E06-93BB-66507A072034}" destId="{DE56B1C2-FA15-42FC-9635-034806D85F76}" srcOrd="2" destOrd="0" presId="urn:microsoft.com/office/officeart/2005/8/layout/lProcess1"/>
    <dgm:cxn modelId="{9EF1CC8D-1A3F-4965-9447-4C4FB4654B61}" type="presParOf" srcId="{DDCFA9CB-7644-4E06-93BB-66507A072034}" destId="{503E423B-0FF3-41AA-8136-367AB7E616F8}" srcOrd="3" destOrd="0" presId="urn:microsoft.com/office/officeart/2005/8/layout/lProcess1"/>
    <dgm:cxn modelId="{6545C429-CD99-4872-8895-C919E2478ABD}" type="presParOf" srcId="{DDCFA9CB-7644-4E06-93BB-66507A072034}" destId="{D16574AF-6BC4-4A06-BCC1-F58C1B1228F3}" srcOrd="4" destOrd="0" presId="urn:microsoft.com/office/officeart/2005/8/layout/lProcess1"/>
    <dgm:cxn modelId="{85E45211-7BD3-401F-9BAF-57FA806A0C21}" type="presParOf" srcId="{DDCFA9CB-7644-4E06-93BB-66507A072034}" destId="{979169CA-1C17-4012-B9FE-DFE48257E2BD}" srcOrd="5" destOrd="0" presId="urn:microsoft.com/office/officeart/2005/8/layout/lProcess1"/>
    <dgm:cxn modelId="{D0B06BF9-AE60-4B75-AC63-20888DC68C9B}" type="presParOf" srcId="{DDCFA9CB-7644-4E06-93BB-66507A072034}" destId="{B22D373C-7948-45F7-BF09-96B41BFCF321}" srcOrd="6" destOrd="0" presId="urn:microsoft.com/office/officeart/2005/8/layout/lProcess1"/>
    <dgm:cxn modelId="{8798964A-19D0-408F-B9D2-1723F73A1468}" type="presParOf" srcId="{733A247E-6D5E-46AE-B8B9-17E20C4338FB}" destId="{37242B8F-0BE2-4A9D-A6AE-07026204D7B3}" srcOrd="1" destOrd="0" presId="urn:microsoft.com/office/officeart/2005/8/layout/lProcess1"/>
    <dgm:cxn modelId="{46C45150-E870-4A3F-AA2C-0D94A4732CEE}" type="presParOf" srcId="{733A247E-6D5E-46AE-B8B9-17E20C4338FB}" destId="{2B4F218A-3C09-447B-858F-0E9014604335}" srcOrd="2" destOrd="0" presId="urn:microsoft.com/office/officeart/2005/8/layout/lProcess1"/>
    <dgm:cxn modelId="{6E1835A6-EB0D-455A-84EC-58BF867DE0FF}" type="presParOf" srcId="{2B4F218A-3C09-447B-858F-0E9014604335}" destId="{E5748B4F-C57B-493D-B343-BF67373A3DD9}" srcOrd="0" destOrd="0" presId="urn:microsoft.com/office/officeart/2005/8/layout/lProcess1"/>
    <dgm:cxn modelId="{C241BE21-6B7F-4050-9C76-9483F741FF3C}" type="presParOf" srcId="{2B4F218A-3C09-447B-858F-0E9014604335}" destId="{FAD3DBA6-013A-42E8-A5EC-2369E26D19B6}" srcOrd="1" destOrd="0" presId="urn:microsoft.com/office/officeart/2005/8/layout/lProcess1"/>
    <dgm:cxn modelId="{3B4E59D3-8E73-4703-AD01-93337173D25F}" type="presParOf" srcId="{2B4F218A-3C09-447B-858F-0E9014604335}" destId="{5371F73A-EEAD-467A-86F0-12BC64FDE80A}" srcOrd="2" destOrd="0" presId="urn:microsoft.com/office/officeart/2005/8/layout/lProcess1"/>
    <dgm:cxn modelId="{AC247A35-1D05-47E5-8936-582CF48C9F55}" type="presParOf" srcId="{2B4F218A-3C09-447B-858F-0E9014604335}" destId="{DA70B90E-721E-452A-ACEA-A1053A20B48F}" srcOrd="3" destOrd="0" presId="urn:microsoft.com/office/officeart/2005/8/layout/lProcess1"/>
    <dgm:cxn modelId="{52528090-61F0-4AD3-832D-9B3BDDFDB22C}" type="presParOf" srcId="{2B4F218A-3C09-447B-858F-0E9014604335}" destId="{2209DC2F-C161-4713-808D-AEA00B6A7F25}" srcOrd="4" destOrd="0" presId="urn:microsoft.com/office/officeart/2005/8/layout/lProcess1"/>
    <dgm:cxn modelId="{12BFF403-8793-468B-92F2-F2E0D17CAA00}" type="presParOf" srcId="{733A247E-6D5E-46AE-B8B9-17E20C4338FB}" destId="{10D308C5-FAD4-40C1-B4CF-93FFE277286D}" srcOrd="3" destOrd="0" presId="urn:microsoft.com/office/officeart/2005/8/layout/lProcess1"/>
    <dgm:cxn modelId="{4C18D248-8BF9-4AE4-A167-DC68B82592DB}" type="presParOf" srcId="{733A247E-6D5E-46AE-B8B9-17E20C4338FB}" destId="{0C1BB641-7D3F-4FDE-A05B-259FE0BEDD21}" srcOrd="4" destOrd="0" presId="urn:microsoft.com/office/officeart/2005/8/layout/lProcess1"/>
    <dgm:cxn modelId="{ED5BD5EB-3CAD-49BB-88B0-D7768EF05C98}" type="presParOf" srcId="{0C1BB641-7D3F-4FDE-A05B-259FE0BEDD21}" destId="{99CB778A-28DE-4128-B3CC-B27366C05663}" srcOrd="0" destOrd="0" presId="urn:microsoft.com/office/officeart/2005/8/layout/lProcess1"/>
    <dgm:cxn modelId="{1A57CBDC-49AE-4F34-A3D3-D1DAC1967B2C}" type="presParOf" srcId="{0C1BB641-7D3F-4FDE-A05B-259FE0BEDD21}" destId="{B535B563-DD1B-4D3D-955A-9730E22770E4}" srcOrd="1" destOrd="0" presId="urn:microsoft.com/office/officeart/2005/8/layout/lProcess1"/>
    <dgm:cxn modelId="{7CF9D479-DDA2-4BB3-B552-6C74AF77DBEB}" type="presParOf" srcId="{0C1BB641-7D3F-4FDE-A05B-259FE0BEDD21}" destId="{051D6F92-31A6-471D-9DA8-41D1EB25532B}" srcOrd="2" destOrd="0" presId="urn:microsoft.com/office/officeart/2005/8/layout/lProcess1"/>
    <dgm:cxn modelId="{A8FA826A-B6CA-4C04-82D3-1D50FBC3AFD3}" type="presParOf" srcId="{0C1BB641-7D3F-4FDE-A05B-259FE0BEDD21}" destId="{4FDD7A81-26EA-4530-AB9E-7064C5C283A5}" srcOrd="3" destOrd="0" presId="urn:microsoft.com/office/officeart/2005/8/layout/lProcess1"/>
    <dgm:cxn modelId="{744BDDED-5374-476D-A9C0-2C43ABFF1BA0}" type="presParOf" srcId="{0C1BB641-7D3F-4FDE-A05B-259FE0BEDD21}" destId="{96B59C2F-35AD-47B0-8496-8721F2872949}" srcOrd="4" destOrd="0" presId="urn:microsoft.com/office/officeart/2005/8/layout/lProcess1"/>
    <dgm:cxn modelId="{B9411908-3E51-4AD3-A616-A00EE2D05DE3}" type="presParOf" srcId="{733A247E-6D5E-46AE-B8B9-17E20C4338FB}" destId="{F3776188-599C-4121-AAD9-2749E3A27F52}" srcOrd="5" destOrd="0" presId="urn:microsoft.com/office/officeart/2005/8/layout/lProcess1"/>
    <dgm:cxn modelId="{DBB5D6C5-43E1-4656-ABA7-E02C9F50F28C}" type="presParOf" srcId="{733A247E-6D5E-46AE-B8B9-17E20C4338FB}" destId="{71262EBB-2CCD-41AB-BF6D-648F4701AE8F}" srcOrd="6" destOrd="0" presId="urn:microsoft.com/office/officeart/2005/8/layout/lProcess1"/>
    <dgm:cxn modelId="{F7C67188-FC4B-4711-987C-06E6EF42F11E}" type="presParOf" srcId="{71262EBB-2CCD-41AB-BF6D-648F4701AE8F}" destId="{01133136-DBB1-4CA0-89BC-E6C593B69B8A}" srcOrd="0" destOrd="0" presId="urn:microsoft.com/office/officeart/2005/8/layout/lProcess1"/>
    <dgm:cxn modelId="{2D51B757-E28D-4060-8752-3B0B704D663E}" type="presParOf" srcId="{71262EBB-2CCD-41AB-BF6D-648F4701AE8F}" destId="{4C91FF78-9564-4B0E-B9DB-B31945BB7FC1}" srcOrd="1" destOrd="0" presId="urn:microsoft.com/office/officeart/2005/8/layout/lProcess1"/>
    <dgm:cxn modelId="{B586F7B1-1C18-4C74-A393-C4571F274FDD}" type="presParOf" srcId="{71262EBB-2CCD-41AB-BF6D-648F4701AE8F}" destId="{317ED7B5-0722-434A-B468-0FDB00D5E6AD}" srcOrd="2" destOrd="0" presId="urn:microsoft.com/office/officeart/2005/8/layout/lProcess1"/>
    <dgm:cxn modelId="{7DCFA872-B54E-4AC8-ABC1-4B80D896ADB7}" type="presParOf" srcId="{71262EBB-2CCD-41AB-BF6D-648F4701AE8F}" destId="{AB6FC381-EA20-491F-801B-E531D3EC0CBD}" srcOrd="3" destOrd="0" presId="urn:microsoft.com/office/officeart/2005/8/layout/lProcess1"/>
    <dgm:cxn modelId="{1C7894B6-9234-425A-A477-D1580E7E4AAE}" type="presParOf" srcId="{71262EBB-2CCD-41AB-BF6D-648F4701AE8F}" destId="{D6AB9773-4682-4D16-A0B9-B352D9504B5A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E3A24DE-4B77-4C44-95DB-6512211AEBD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415E2580-FD75-4136-B735-DD155EB0CDEE}">
      <dgm:prSet/>
      <dgm:spPr/>
      <dgm:t>
        <a:bodyPr/>
        <a:lstStyle/>
        <a:p>
          <a:r>
            <a:rPr lang="en-GB"/>
            <a:t>Bespoke timetables operating on a matrix system </a:t>
          </a:r>
        </a:p>
      </dgm:t>
    </dgm:pt>
    <dgm:pt modelId="{61F1A73D-1781-4902-B166-F8C59C1BA77B}" type="parTrans" cxnId="{CD20B3E3-824F-49AD-906D-FAF4DF596768}">
      <dgm:prSet/>
      <dgm:spPr/>
      <dgm:t>
        <a:bodyPr/>
        <a:lstStyle/>
        <a:p>
          <a:endParaRPr lang="en-GB"/>
        </a:p>
      </dgm:t>
    </dgm:pt>
    <dgm:pt modelId="{23741060-CB78-4A30-80EC-5CE009A23788}" type="sibTrans" cxnId="{CD20B3E3-824F-49AD-906D-FAF4DF596768}">
      <dgm:prSet/>
      <dgm:spPr/>
      <dgm:t>
        <a:bodyPr/>
        <a:lstStyle/>
        <a:p>
          <a:endParaRPr lang="en-GB"/>
        </a:p>
      </dgm:t>
    </dgm:pt>
    <dgm:pt modelId="{20816784-F525-43EA-B615-83C057929ED6}">
      <dgm:prSet/>
      <dgm:spPr/>
      <dgm:t>
        <a:bodyPr/>
        <a:lstStyle/>
        <a:p>
          <a:r>
            <a:rPr lang="en-GB" dirty="0"/>
            <a:t>Emphasis on vocational profiling to improve access to work and further qualifications.</a:t>
          </a:r>
        </a:p>
      </dgm:t>
    </dgm:pt>
    <dgm:pt modelId="{5F1AD671-7F63-426D-AE90-641734A2338B}" type="parTrans" cxnId="{8D9682A2-2A53-4C48-8F75-2089716D934B}">
      <dgm:prSet/>
      <dgm:spPr/>
      <dgm:t>
        <a:bodyPr/>
        <a:lstStyle/>
        <a:p>
          <a:endParaRPr lang="en-GB"/>
        </a:p>
      </dgm:t>
    </dgm:pt>
    <dgm:pt modelId="{44A42B21-DF78-42A7-B442-0ED6CAF86C60}" type="sibTrans" cxnId="{8D9682A2-2A53-4C48-8F75-2089716D934B}">
      <dgm:prSet/>
      <dgm:spPr/>
      <dgm:t>
        <a:bodyPr/>
        <a:lstStyle/>
        <a:p>
          <a:endParaRPr lang="en-GB"/>
        </a:p>
      </dgm:t>
    </dgm:pt>
    <dgm:pt modelId="{DEF9F877-4A70-4F5F-AF09-158B9092C09E}">
      <dgm:prSet/>
      <dgm:spPr/>
      <dgm:t>
        <a:bodyPr/>
        <a:lstStyle/>
        <a:p>
          <a:r>
            <a:rPr lang="en-GB"/>
            <a:t>Progressive pathways aligned with reforms.</a:t>
          </a:r>
        </a:p>
      </dgm:t>
    </dgm:pt>
    <dgm:pt modelId="{80F30FE4-CEDB-4A0F-9527-8799C32D34FA}" type="parTrans" cxnId="{4325F91F-4163-47A3-8323-797E293E7444}">
      <dgm:prSet/>
      <dgm:spPr/>
      <dgm:t>
        <a:bodyPr/>
        <a:lstStyle/>
        <a:p>
          <a:endParaRPr lang="en-GB"/>
        </a:p>
      </dgm:t>
    </dgm:pt>
    <dgm:pt modelId="{84A746A6-87B4-4A9C-92C7-5BB27B4D7681}" type="sibTrans" cxnId="{4325F91F-4163-47A3-8323-797E293E7444}">
      <dgm:prSet/>
      <dgm:spPr/>
      <dgm:t>
        <a:bodyPr/>
        <a:lstStyle/>
        <a:p>
          <a:endParaRPr lang="en-GB"/>
        </a:p>
      </dgm:t>
    </dgm:pt>
    <dgm:pt modelId="{7D134497-7409-4139-8B22-173493D60E31}">
      <dgm:prSet/>
      <dgm:spPr/>
      <dgm:t>
        <a:bodyPr/>
        <a:lstStyle/>
        <a:p>
          <a:r>
            <a:rPr lang="en-GB"/>
            <a:t>Incorporates SIQAF standards for employment-focused pathways.</a:t>
          </a:r>
        </a:p>
      </dgm:t>
    </dgm:pt>
    <dgm:pt modelId="{3548968D-2969-4EC2-A460-4F6911C55848}" type="parTrans" cxnId="{F2C2628F-157A-49B4-87EE-E46C504D71E0}">
      <dgm:prSet/>
      <dgm:spPr/>
      <dgm:t>
        <a:bodyPr/>
        <a:lstStyle/>
        <a:p>
          <a:endParaRPr lang="en-GB"/>
        </a:p>
      </dgm:t>
    </dgm:pt>
    <dgm:pt modelId="{231DFE94-BA4F-4F77-A5C4-B8760739A26E}" type="sibTrans" cxnId="{F2C2628F-157A-49B4-87EE-E46C504D71E0}">
      <dgm:prSet/>
      <dgm:spPr/>
      <dgm:t>
        <a:bodyPr/>
        <a:lstStyle/>
        <a:p>
          <a:endParaRPr lang="en-GB"/>
        </a:p>
      </dgm:t>
    </dgm:pt>
    <dgm:pt modelId="{E56F0063-0339-4C16-A15D-625246CA1D38}" type="pres">
      <dgm:prSet presAssocID="{9E3A24DE-4B77-4C44-95DB-6512211AEBDB}" presName="linear" presStyleCnt="0">
        <dgm:presLayoutVars>
          <dgm:animLvl val="lvl"/>
          <dgm:resizeHandles val="exact"/>
        </dgm:presLayoutVars>
      </dgm:prSet>
      <dgm:spPr/>
    </dgm:pt>
    <dgm:pt modelId="{F5DD8817-607F-4CB1-9047-0B0C1810263F}" type="pres">
      <dgm:prSet presAssocID="{415E2580-FD75-4136-B735-DD155EB0CDE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E3D888D-EE90-4D17-94F9-864FF193F885}" type="pres">
      <dgm:prSet presAssocID="{23741060-CB78-4A30-80EC-5CE009A23788}" presName="spacer" presStyleCnt="0"/>
      <dgm:spPr/>
    </dgm:pt>
    <dgm:pt modelId="{9A90F961-468C-4D87-9FCA-CBD246F301BE}" type="pres">
      <dgm:prSet presAssocID="{20816784-F525-43EA-B615-83C057929ED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7BCC876-6C6C-4340-9944-498126696194}" type="pres">
      <dgm:prSet presAssocID="{44A42B21-DF78-42A7-B442-0ED6CAF86C60}" presName="spacer" presStyleCnt="0"/>
      <dgm:spPr/>
    </dgm:pt>
    <dgm:pt modelId="{263841C6-25E6-40D9-8DDE-AD4F69B73D57}" type="pres">
      <dgm:prSet presAssocID="{DEF9F877-4A70-4F5F-AF09-158B9092C09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DB13DA5-87A8-4A01-864F-FD3DBF2DF95A}" type="pres">
      <dgm:prSet presAssocID="{84A746A6-87B4-4A9C-92C7-5BB27B4D7681}" presName="spacer" presStyleCnt="0"/>
      <dgm:spPr/>
    </dgm:pt>
    <dgm:pt modelId="{3DEB7C0A-0D23-4ABC-ACDA-90C0717C376D}" type="pres">
      <dgm:prSet presAssocID="{7D134497-7409-4139-8B22-173493D60E3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3AABE0A-6E07-41EA-BA92-B2AE3F8FB819}" type="presOf" srcId="{DEF9F877-4A70-4F5F-AF09-158B9092C09E}" destId="{263841C6-25E6-40D9-8DDE-AD4F69B73D57}" srcOrd="0" destOrd="0" presId="urn:microsoft.com/office/officeart/2005/8/layout/vList2"/>
    <dgm:cxn modelId="{4325F91F-4163-47A3-8323-797E293E7444}" srcId="{9E3A24DE-4B77-4C44-95DB-6512211AEBDB}" destId="{DEF9F877-4A70-4F5F-AF09-158B9092C09E}" srcOrd="2" destOrd="0" parTransId="{80F30FE4-CEDB-4A0F-9527-8799C32D34FA}" sibTransId="{84A746A6-87B4-4A9C-92C7-5BB27B4D7681}"/>
    <dgm:cxn modelId="{69F37424-9B35-4E2B-9B82-110537FB8FBB}" type="presOf" srcId="{415E2580-FD75-4136-B735-DD155EB0CDEE}" destId="{F5DD8817-607F-4CB1-9047-0B0C1810263F}" srcOrd="0" destOrd="0" presId="urn:microsoft.com/office/officeart/2005/8/layout/vList2"/>
    <dgm:cxn modelId="{C5187D64-6F44-4698-AE98-480D548A1950}" type="presOf" srcId="{9E3A24DE-4B77-4C44-95DB-6512211AEBDB}" destId="{E56F0063-0339-4C16-A15D-625246CA1D38}" srcOrd="0" destOrd="0" presId="urn:microsoft.com/office/officeart/2005/8/layout/vList2"/>
    <dgm:cxn modelId="{82AA7C86-13EC-4866-AEA4-A756DBA948ED}" type="presOf" srcId="{20816784-F525-43EA-B615-83C057929ED6}" destId="{9A90F961-468C-4D87-9FCA-CBD246F301BE}" srcOrd="0" destOrd="0" presId="urn:microsoft.com/office/officeart/2005/8/layout/vList2"/>
    <dgm:cxn modelId="{F2C2628F-157A-49B4-87EE-E46C504D71E0}" srcId="{9E3A24DE-4B77-4C44-95DB-6512211AEBDB}" destId="{7D134497-7409-4139-8B22-173493D60E31}" srcOrd="3" destOrd="0" parTransId="{3548968D-2969-4EC2-A460-4F6911C55848}" sibTransId="{231DFE94-BA4F-4F77-A5C4-B8760739A26E}"/>
    <dgm:cxn modelId="{8D9682A2-2A53-4C48-8F75-2089716D934B}" srcId="{9E3A24DE-4B77-4C44-95DB-6512211AEBDB}" destId="{20816784-F525-43EA-B615-83C057929ED6}" srcOrd="1" destOrd="0" parTransId="{5F1AD671-7F63-426D-AE90-641734A2338B}" sibTransId="{44A42B21-DF78-42A7-B442-0ED6CAF86C60}"/>
    <dgm:cxn modelId="{4E8ACBC0-5A0C-423D-B9C0-EAA3C7FFFD7E}" type="presOf" srcId="{7D134497-7409-4139-8B22-173493D60E31}" destId="{3DEB7C0A-0D23-4ABC-ACDA-90C0717C376D}" srcOrd="0" destOrd="0" presId="urn:microsoft.com/office/officeart/2005/8/layout/vList2"/>
    <dgm:cxn modelId="{CD20B3E3-824F-49AD-906D-FAF4DF596768}" srcId="{9E3A24DE-4B77-4C44-95DB-6512211AEBDB}" destId="{415E2580-FD75-4136-B735-DD155EB0CDEE}" srcOrd="0" destOrd="0" parTransId="{61F1A73D-1781-4902-B166-F8C59C1BA77B}" sibTransId="{23741060-CB78-4A30-80EC-5CE009A23788}"/>
    <dgm:cxn modelId="{AC9BA9AD-720E-4200-B689-69400C0BA397}" type="presParOf" srcId="{E56F0063-0339-4C16-A15D-625246CA1D38}" destId="{F5DD8817-607F-4CB1-9047-0B0C1810263F}" srcOrd="0" destOrd="0" presId="urn:microsoft.com/office/officeart/2005/8/layout/vList2"/>
    <dgm:cxn modelId="{E4FAEAC8-CEC9-40DC-98F7-91531A47BE79}" type="presParOf" srcId="{E56F0063-0339-4C16-A15D-625246CA1D38}" destId="{BE3D888D-EE90-4D17-94F9-864FF193F885}" srcOrd="1" destOrd="0" presId="urn:microsoft.com/office/officeart/2005/8/layout/vList2"/>
    <dgm:cxn modelId="{F1493DD9-3C2D-44EB-B12C-3F72F389AEAE}" type="presParOf" srcId="{E56F0063-0339-4C16-A15D-625246CA1D38}" destId="{9A90F961-468C-4D87-9FCA-CBD246F301BE}" srcOrd="2" destOrd="0" presId="urn:microsoft.com/office/officeart/2005/8/layout/vList2"/>
    <dgm:cxn modelId="{93E0DBEE-8C91-4DB1-A27C-1F85D03C8AC2}" type="presParOf" srcId="{E56F0063-0339-4C16-A15D-625246CA1D38}" destId="{C7BCC876-6C6C-4340-9944-498126696194}" srcOrd="3" destOrd="0" presId="urn:microsoft.com/office/officeart/2005/8/layout/vList2"/>
    <dgm:cxn modelId="{B5EF4C4B-9882-4B3D-86BF-66DA3F0A126D}" type="presParOf" srcId="{E56F0063-0339-4C16-A15D-625246CA1D38}" destId="{263841C6-25E6-40D9-8DDE-AD4F69B73D57}" srcOrd="4" destOrd="0" presId="urn:microsoft.com/office/officeart/2005/8/layout/vList2"/>
    <dgm:cxn modelId="{37282D1D-4B3A-439B-9E64-94ACE356BF89}" type="presParOf" srcId="{E56F0063-0339-4C16-A15D-625246CA1D38}" destId="{1DB13DA5-87A8-4A01-864F-FD3DBF2DF95A}" srcOrd="5" destOrd="0" presId="urn:microsoft.com/office/officeart/2005/8/layout/vList2"/>
    <dgm:cxn modelId="{A24A0058-BD00-4963-ADE9-9F925B6EC9E1}" type="presParOf" srcId="{E56F0063-0339-4C16-A15D-625246CA1D38}" destId="{3DEB7C0A-0D23-4ABC-ACDA-90C0717C376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7433B5E-40CE-4BB3-ACA5-BC921EF10622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CD0F51F0-1D33-4944-8FE1-F655A516DDF5}">
      <dgm:prSet phldrT="[Text]"/>
      <dgm:spPr/>
      <dgm:t>
        <a:bodyPr/>
        <a:lstStyle/>
        <a:p>
          <a:r>
            <a:rPr lang="en-GB" dirty="0"/>
            <a:t>Year 1:</a:t>
          </a:r>
        </a:p>
        <a:p>
          <a:r>
            <a:rPr lang="en-GB" dirty="0"/>
            <a:t>Learning</a:t>
          </a:r>
        </a:p>
      </dgm:t>
    </dgm:pt>
    <dgm:pt modelId="{0A91DBAC-040F-4994-B6CE-90BA8F5C95E8}" type="parTrans" cxnId="{24D80A7D-24CA-4FA8-9733-9C80EFA1F85E}">
      <dgm:prSet/>
      <dgm:spPr/>
      <dgm:t>
        <a:bodyPr/>
        <a:lstStyle/>
        <a:p>
          <a:endParaRPr lang="en-GB"/>
        </a:p>
      </dgm:t>
    </dgm:pt>
    <dgm:pt modelId="{6ED98298-71DE-4AF2-B750-F1B406CF69E7}" type="sibTrans" cxnId="{24D80A7D-24CA-4FA8-9733-9C80EFA1F85E}">
      <dgm:prSet/>
      <dgm:spPr/>
      <dgm:t>
        <a:bodyPr/>
        <a:lstStyle/>
        <a:p>
          <a:endParaRPr lang="en-GB"/>
        </a:p>
      </dgm:t>
    </dgm:pt>
    <dgm:pt modelId="{5C4CE5CA-BD2C-435D-A292-134A910D4343}">
      <dgm:prSet phldrT="[Text]"/>
      <dgm:spPr/>
      <dgm:t>
        <a:bodyPr/>
        <a:lstStyle/>
        <a:p>
          <a:r>
            <a:rPr lang="en-GB" dirty="0"/>
            <a:t>Year 2: Knowing</a:t>
          </a:r>
        </a:p>
      </dgm:t>
    </dgm:pt>
    <dgm:pt modelId="{7F3DAC9B-B572-4F5E-9D4C-3FB7E1A66A81}" type="parTrans" cxnId="{38F74C9B-CEC5-4A60-BAC4-1E61D5488CB0}">
      <dgm:prSet/>
      <dgm:spPr/>
      <dgm:t>
        <a:bodyPr/>
        <a:lstStyle/>
        <a:p>
          <a:endParaRPr lang="en-GB"/>
        </a:p>
      </dgm:t>
    </dgm:pt>
    <dgm:pt modelId="{4A028D1D-44F4-4F50-B96B-2BF6BA7C4571}" type="sibTrans" cxnId="{38F74C9B-CEC5-4A60-BAC4-1E61D5488CB0}">
      <dgm:prSet/>
      <dgm:spPr/>
      <dgm:t>
        <a:bodyPr/>
        <a:lstStyle/>
        <a:p>
          <a:endParaRPr lang="en-GB"/>
        </a:p>
      </dgm:t>
    </dgm:pt>
    <dgm:pt modelId="{BA06ACBD-1231-4965-BDA1-46D03B863419}">
      <dgm:prSet phldrT="[Text]"/>
      <dgm:spPr/>
      <dgm:t>
        <a:bodyPr/>
        <a:lstStyle/>
        <a:p>
          <a:r>
            <a:rPr lang="en-GB" dirty="0"/>
            <a:t>Year 3: Doing</a:t>
          </a:r>
        </a:p>
      </dgm:t>
    </dgm:pt>
    <dgm:pt modelId="{FCF4FD1B-2B90-4184-9B28-778F999D8CDE}" type="parTrans" cxnId="{5223CD21-D70B-44FE-89CA-E95055BBAF87}">
      <dgm:prSet/>
      <dgm:spPr/>
      <dgm:t>
        <a:bodyPr/>
        <a:lstStyle/>
        <a:p>
          <a:endParaRPr lang="en-GB"/>
        </a:p>
      </dgm:t>
    </dgm:pt>
    <dgm:pt modelId="{B7129CE3-D3CB-486A-A5D5-849C1420E470}" type="sibTrans" cxnId="{5223CD21-D70B-44FE-89CA-E95055BBAF87}">
      <dgm:prSet/>
      <dgm:spPr/>
      <dgm:t>
        <a:bodyPr/>
        <a:lstStyle/>
        <a:p>
          <a:endParaRPr lang="en-GB"/>
        </a:p>
      </dgm:t>
    </dgm:pt>
    <dgm:pt modelId="{8F483B57-01C3-4921-A509-577CB8C62C74}" type="pres">
      <dgm:prSet presAssocID="{C7433B5E-40CE-4BB3-ACA5-BC921EF10622}" presName="CompostProcess" presStyleCnt="0">
        <dgm:presLayoutVars>
          <dgm:dir/>
          <dgm:resizeHandles val="exact"/>
        </dgm:presLayoutVars>
      </dgm:prSet>
      <dgm:spPr/>
    </dgm:pt>
    <dgm:pt modelId="{C5D48E1D-B360-41F7-9A32-AE6C7EE14A74}" type="pres">
      <dgm:prSet presAssocID="{C7433B5E-40CE-4BB3-ACA5-BC921EF10622}" presName="arrow" presStyleLbl="bgShp" presStyleIdx="0" presStyleCnt="1" custLinFactNeighborY="10754"/>
      <dgm:spPr/>
    </dgm:pt>
    <dgm:pt modelId="{80719AC5-F8E3-4D4C-A631-AC1809326782}" type="pres">
      <dgm:prSet presAssocID="{C7433B5E-40CE-4BB3-ACA5-BC921EF10622}" presName="linearProcess" presStyleCnt="0"/>
      <dgm:spPr/>
    </dgm:pt>
    <dgm:pt modelId="{0591E2E4-5B0F-4894-856C-D7B47FFB1CDB}" type="pres">
      <dgm:prSet presAssocID="{CD0F51F0-1D33-4944-8FE1-F655A516DDF5}" presName="textNode" presStyleLbl="node1" presStyleIdx="0" presStyleCnt="3">
        <dgm:presLayoutVars>
          <dgm:bulletEnabled val="1"/>
        </dgm:presLayoutVars>
      </dgm:prSet>
      <dgm:spPr/>
    </dgm:pt>
    <dgm:pt modelId="{2F999D2F-6ECB-45E6-81CC-20A23FBB4585}" type="pres">
      <dgm:prSet presAssocID="{6ED98298-71DE-4AF2-B750-F1B406CF69E7}" presName="sibTrans" presStyleCnt="0"/>
      <dgm:spPr/>
    </dgm:pt>
    <dgm:pt modelId="{9938C83A-91A8-4801-A535-3ACCFD344D7A}" type="pres">
      <dgm:prSet presAssocID="{5C4CE5CA-BD2C-435D-A292-134A910D4343}" presName="textNode" presStyleLbl="node1" presStyleIdx="1" presStyleCnt="3">
        <dgm:presLayoutVars>
          <dgm:bulletEnabled val="1"/>
        </dgm:presLayoutVars>
      </dgm:prSet>
      <dgm:spPr/>
    </dgm:pt>
    <dgm:pt modelId="{A9BB9A56-1A91-473D-A04B-1DEBCD279FA1}" type="pres">
      <dgm:prSet presAssocID="{4A028D1D-44F4-4F50-B96B-2BF6BA7C4571}" presName="sibTrans" presStyleCnt="0"/>
      <dgm:spPr/>
    </dgm:pt>
    <dgm:pt modelId="{6CF849E5-74C4-4CF1-AB76-9D3E379032E7}" type="pres">
      <dgm:prSet presAssocID="{BA06ACBD-1231-4965-BDA1-46D03B863419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5223CD21-D70B-44FE-89CA-E95055BBAF87}" srcId="{C7433B5E-40CE-4BB3-ACA5-BC921EF10622}" destId="{BA06ACBD-1231-4965-BDA1-46D03B863419}" srcOrd="2" destOrd="0" parTransId="{FCF4FD1B-2B90-4184-9B28-778F999D8CDE}" sibTransId="{B7129CE3-D3CB-486A-A5D5-849C1420E470}"/>
    <dgm:cxn modelId="{76C11574-6095-4EEA-A108-17AD8820CE18}" type="presOf" srcId="{C7433B5E-40CE-4BB3-ACA5-BC921EF10622}" destId="{8F483B57-01C3-4921-A509-577CB8C62C74}" srcOrd="0" destOrd="0" presId="urn:microsoft.com/office/officeart/2005/8/layout/hProcess9"/>
    <dgm:cxn modelId="{24D80A7D-24CA-4FA8-9733-9C80EFA1F85E}" srcId="{C7433B5E-40CE-4BB3-ACA5-BC921EF10622}" destId="{CD0F51F0-1D33-4944-8FE1-F655A516DDF5}" srcOrd="0" destOrd="0" parTransId="{0A91DBAC-040F-4994-B6CE-90BA8F5C95E8}" sibTransId="{6ED98298-71DE-4AF2-B750-F1B406CF69E7}"/>
    <dgm:cxn modelId="{2A79179A-F41F-4A69-B608-26E0B35B28AE}" type="presOf" srcId="{5C4CE5CA-BD2C-435D-A292-134A910D4343}" destId="{9938C83A-91A8-4801-A535-3ACCFD344D7A}" srcOrd="0" destOrd="0" presId="urn:microsoft.com/office/officeart/2005/8/layout/hProcess9"/>
    <dgm:cxn modelId="{38F74C9B-CEC5-4A60-BAC4-1E61D5488CB0}" srcId="{C7433B5E-40CE-4BB3-ACA5-BC921EF10622}" destId="{5C4CE5CA-BD2C-435D-A292-134A910D4343}" srcOrd="1" destOrd="0" parTransId="{7F3DAC9B-B572-4F5E-9D4C-3FB7E1A66A81}" sibTransId="{4A028D1D-44F4-4F50-B96B-2BF6BA7C4571}"/>
    <dgm:cxn modelId="{5A6564A3-21E6-4284-B8CF-BC837AB38C26}" type="presOf" srcId="{CD0F51F0-1D33-4944-8FE1-F655A516DDF5}" destId="{0591E2E4-5B0F-4894-856C-D7B47FFB1CDB}" srcOrd="0" destOrd="0" presId="urn:microsoft.com/office/officeart/2005/8/layout/hProcess9"/>
    <dgm:cxn modelId="{A5DF64DD-92C6-4A7F-A87F-75022E6A5FEB}" type="presOf" srcId="{BA06ACBD-1231-4965-BDA1-46D03B863419}" destId="{6CF849E5-74C4-4CF1-AB76-9D3E379032E7}" srcOrd="0" destOrd="0" presId="urn:microsoft.com/office/officeart/2005/8/layout/hProcess9"/>
    <dgm:cxn modelId="{DF6D4149-65A5-4053-B1D6-4027DE978F7D}" type="presParOf" srcId="{8F483B57-01C3-4921-A509-577CB8C62C74}" destId="{C5D48E1D-B360-41F7-9A32-AE6C7EE14A74}" srcOrd="0" destOrd="0" presId="urn:microsoft.com/office/officeart/2005/8/layout/hProcess9"/>
    <dgm:cxn modelId="{C52A17DA-985F-4E7B-9325-151BAB98A910}" type="presParOf" srcId="{8F483B57-01C3-4921-A509-577CB8C62C74}" destId="{80719AC5-F8E3-4D4C-A631-AC1809326782}" srcOrd="1" destOrd="0" presId="urn:microsoft.com/office/officeart/2005/8/layout/hProcess9"/>
    <dgm:cxn modelId="{26AAF351-3278-4A45-9E73-8AAE63242853}" type="presParOf" srcId="{80719AC5-F8E3-4D4C-A631-AC1809326782}" destId="{0591E2E4-5B0F-4894-856C-D7B47FFB1CDB}" srcOrd="0" destOrd="0" presId="urn:microsoft.com/office/officeart/2005/8/layout/hProcess9"/>
    <dgm:cxn modelId="{A84439A9-0FFC-4D81-B044-6E5840DEC1F8}" type="presParOf" srcId="{80719AC5-F8E3-4D4C-A631-AC1809326782}" destId="{2F999D2F-6ECB-45E6-81CC-20A23FBB4585}" srcOrd="1" destOrd="0" presId="urn:microsoft.com/office/officeart/2005/8/layout/hProcess9"/>
    <dgm:cxn modelId="{31292F8C-6AC6-497F-A5DC-7653B6BC5059}" type="presParOf" srcId="{80719AC5-F8E3-4D4C-A631-AC1809326782}" destId="{9938C83A-91A8-4801-A535-3ACCFD344D7A}" srcOrd="2" destOrd="0" presId="urn:microsoft.com/office/officeart/2005/8/layout/hProcess9"/>
    <dgm:cxn modelId="{D2D00730-F80F-489B-8901-F725E97A9A33}" type="presParOf" srcId="{80719AC5-F8E3-4D4C-A631-AC1809326782}" destId="{A9BB9A56-1A91-473D-A04B-1DEBCD279FA1}" srcOrd="3" destOrd="0" presId="urn:microsoft.com/office/officeart/2005/8/layout/hProcess9"/>
    <dgm:cxn modelId="{07BC3FE4-1283-475E-9C67-9ACC51162C7D}" type="presParOf" srcId="{80719AC5-F8E3-4D4C-A631-AC1809326782}" destId="{6CF849E5-74C4-4CF1-AB76-9D3E379032E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A34DC9-712C-4EDD-A7AD-F68EACC86416}" type="doc">
      <dgm:prSet loTypeId="urn:microsoft.com/office/officeart/2005/8/layout/b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FEE28B64-DD0F-4E7E-8416-0D105E4ABB32}">
      <dgm:prSet/>
      <dgm:spPr/>
      <dgm:t>
        <a:bodyPr/>
        <a:lstStyle/>
        <a:p>
          <a:r>
            <a:rPr lang="en-GB" b="1" dirty="0"/>
            <a:t>1. Local Skills Improvement Plan</a:t>
          </a:r>
          <a:r>
            <a:rPr lang="en-GB" dirty="0"/>
            <a:t>:</a:t>
          </a:r>
        </a:p>
      </dgm:t>
    </dgm:pt>
    <dgm:pt modelId="{A2C5A720-0AF1-46E4-A5FB-1A575BE6CDFE}" type="parTrans" cxnId="{B61AA55A-C865-4272-9748-C5B8101FF215}">
      <dgm:prSet/>
      <dgm:spPr/>
      <dgm:t>
        <a:bodyPr/>
        <a:lstStyle/>
        <a:p>
          <a:endParaRPr lang="en-GB"/>
        </a:p>
      </dgm:t>
    </dgm:pt>
    <dgm:pt modelId="{2C98A1F0-D957-43AB-BAA5-4729E9E2500E}" type="sibTrans" cxnId="{B61AA55A-C865-4272-9748-C5B8101FF215}">
      <dgm:prSet/>
      <dgm:spPr/>
      <dgm:t>
        <a:bodyPr/>
        <a:lstStyle/>
        <a:p>
          <a:endParaRPr lang="en-GB"/>
        </a:p>
      </dgm:t>
    </dgm:pt>
    <dgm:pt modelId="{2435D400-CF82-4B7A-9C56-7E65BE48DA22}">
      <dgm:prSet custT="1"/>
      <dgm:spPr/>
      <dgm:t>
        <a:bodyPr/>
        <a:lstStyle/>
        <a:p>
          <a:r>
            <a:rPr lang="en-GB" sz="1900" dirty="0"/>
            <a:t>High demand for employability skills and work-based learning to address employment gaps for learners with SEND.</a:t>
          </a:r>
        </a:p>
      </dgm:t>
    </dgm:pt>
    <dgm:pt modelId="{A746BC64-CE10-420B-813C-689C80403BA2}" type="parTrans" cxnId="{EECD2FF7-A111-4C8F-B8B5-CE0F21417156}">
      <dgm:prSet/>
      <dgm:spPr/>
      <dgm:t>
        <a:bodyPr/>
        <a:lstStyle/>
        <a:p>
          <a:endParaRPr lang="en-GB"/>
        </a:p>
      </dgm:t>
    </dgm:pt>
    <dgm:pt modelId="{C6E14148-E00D-4379-B7F7-2BE703587619}" type="sibTrans" cxnId="{EECD2FF7-A111-4C8F-B8B5-CE0F21417156}">
      <dgm:prSet/>
      <dgm:spPr/>
      <dgm:t>
        <a:bodyPr/>
        <a:lstStyle/>
        <a:p>
          <a:endParaRPr lang="en-GB"/>
        </a:p>
      </dgm:t>
    </dgm:pt>
    <dgm:pt modelId="{9B8E403B-74C3-4764-AB1E-36E3E5CD0881}">
      <dgm:prSet custT="1"/>
      <dgm:spPr/>
      <dgm:t>
        <a:bodyPr/>
        <a:lstStyle/>
        <a:p>
          <a:r>
            <a:rPr lang="en-GB" sz="1900" dirty="0"/>
            <a:t>Expansion of supported internships to meet local employer needs and national targets.</a:t>
          </a:r>
        </a:p>
      </dgm:t>
    </dgm:pt>
    <dgm:pt modelId="{9AAEB3E0-720A-4B32-B934-DF1379A3B8B5}" type="parTrans" cxnId="{0F0D152A-D149-4C51-B9B2-77EF8D933581}">
      <dgm:prSet/>
      <dgm:spPr/>
      <dgm:t>
        <a:bodyPr/>
        <a:lstStyle/>
        <a:p>
          <a:endParaRPr lang="en-GB"/>
        </a:p>
      </dgm:t>
    </dgm:pt>
    <dgm:pt modelId="{0DB32746-CDF2-4E1B-AC2B-B644E136D26E}" type="sibTrans" cxnId="{0F0D152A-D149-4C51-B9B2-77EF8D933581}">
      <dgm:prSet/>
      <dgm:spPr/>
      <dgm:t>
        <a:bodyPr/>
        <a:lstStyle/>
        <a:p>
          <a:endParaRPr lang="en-GB"/>
        </a:p>
      </dgm:t>
    </dgm:pt>
    <dgm:pt modelId="{1724857F-039A-41B2-A220-49B6DFACD97B}">
      <dgm:prSet/>
      <dgm:spPr/>
      <dgm:t>
        <a:bodyPr/>
        <a:lstStyle/>
        <a:p>
          <a:r>
            <a:rPr lang="en-GB" b="1"/>
            <a:t>2. Regional Workforce Gaps</a:t>
          </a:r>
          <a:r>
            <a:rPr lang="en-GB"/>
            <a:t>:</a:t>
          </a:r>
        </a:p>
      </dgm:t>
    </dgm:pt>
    <dgm:pt modelId="{7F23908C-B374-4E2A-9976-C3D828174605}" type="parTrans" cxnId="{01FD6748-76DA-4840-B9C3-40829C9330CA}">
      <dgm:prSet/>
      <dgm:spPr/>
      <dgm:t>
        <a:bodyPr/>
        <a:lstStyle/>
        <a:p>
          <a:endParaRPr lang="en-GB"/>
        </a:p>
      </dgm:t>
    </dgm:pt>
    <dgm:pt modelId="{4244C8A7-B6C8-446B-8F99-127D3B5CABF7}" type="sibTrans" cxnId="{01FD6748-76DA-4840-B9C3-40829C9330CA}">
      <dgm:prSet/>
      <dgm:spPr/>
      <dgm:t>
        <a:bodyPr/>
        <a:lstStyle/>
        <a:p>
          <a:endParaRPr lang="en-GB"/>
        </a:p>
      </dgm:t>
    </dgm:pt>
    <dgm:pt modelId="{3FC90478-3815-483E-B20E-FF9462105638}">
      <dgm:prSet custT="1"/>
      <dgm:spPr/>
      <dgm:t>
        <a:bodyPr/>
        <a:lstStyle/>
        <a:p>
          <a:r>
            <a:rPr lang="en-GB" sz="1900" dirty="0"/>
            <a:t>Sheffield's disability employment rate is lower than statistical neighbours and national averages, with only </a:t>
          </a:r>
          <a:r>
            <a:rPr lang="en-GB" sz="1900" b="1" dirty="0"/>
            <a:t>4.8% </a:t>
          </a:r>
          <a:r>
            <a:rPr lang="en-GB" sz="1900" dirty="0"/>
            <a:t>of adults with learning disabilities in paid work.</a:t>
          </a:r>
        </a:p>
      </dgm:t>
    </dgm:pt>
    <dgm:pt modelId="{9499738F-6A88-4664-AC9C-2083D9C2F349}" type="parTrans" cxnId="{4C94362D-1989-4E56-A805-28354EC78E79}">
      <dgm:prSet/>
      <dgm:spPr/>
      <dgm:t>
        <a:bodyPr/>
        <a:lstStyle/>
        <a:p>
          <a:endParaRPr lang="en-GB"/>
        </a:p>
      </dgm:t>
    </dgm:pt>
    <dgm:pt modelId="{649DAC9F-A0EA-4224-9D6A-FEC0187C2FEA}" type="sibTrans" cxnId="{4C94362D-1989-4E56-A805-28354EC78E79}">
      <dgm:prSet/>
      <dgm:spPr/>
      <dgm:t>
        <a:bodyPr/>
        <a:lstStyle/>
        <a:p>
          <a:endParaRPr lang="en-GB"/>
        </a:p>
      </dgm:t>
    </dgm:pt>
    <dgm:pt modelId="{508487EE-EBE3-42E0-B04A-A3FAEB5307E9}">
      <dgm:prSet custT="1"/>
      <dgm:spPr/>
      <dgm:t>
        <a:bodyPr/>
        <a:lstStyle/>
        <a:p>
          <a:r>
            <a:rPr lang="en-GB" sz="1900" dirty="0"/>
            <a:t>Collaboration with local authorities and employers is critical to creating viable employment pathways.</a:t>
          </a:r>
        </a:p>
      </dgm:t>
    </dgm:pt>
    <dgm:pt modelId="{E3EB2D24-637F-46F4-A29B-583F1545DC75}" type="parTrans" cxnId="{E496C6CA-0CA0-4649-A1D3-22EA41D04316}">
      <dgm:prSet/>
      <dgm:spPr/>
      <dgm:t>
        <a:bodyPr/>
        <a:lstStyle/>
        <a:p>
          <a:endParaRPr lang="en-GB"/>
        </a:p>
      </dgm:t>
    </dgm:pt>
    <dgm:pt modelId="{966BF367-2CE1-4A4C-A7B8-BA61B398497E}" type="sibTrans" cxnId="{E496C6CA-0CA0-4649-A1D3-22EA41D04316}">
      <dgm:prSet/>
      <dgm:spPr/>
      <dgm:t>
        <a:bodyPr/>
        <a:lstStyle/>
        <a:p>
          <a:endParaRPr lang="en-GB"/>
        </a:p>
      </dgm:t>
    </dgm:pt>
    <dgm:pt modelId="{1CB40AE9-256B-418B-BF85-F2767F60B9D2}">
      <dgm:prSet/>
      <dgm:spPr/>
      <dgm:t>
        <a:bodyPr/>
        <a:lstStyle/>
        <a:p>
          <a:r>
            <a:rPr lang="en-GB" b="1" dirty="0"/>
            <a:t>3.  Local Authority Goals</a:t>
          </a:r>
          <a:r>
            <a:rPr lang="en-GB" dirty="0"/>
            <a:t>:</a:t>
          </a:r>
        </a:p>
      </dgm:t>
    </dgm:pt>
    <dgm:pt modelId="{347186FC-1099-4CE0-B043-B32A6732D9EA}" type="parTrans" cxnId="{161B6AE9-ACF5-4101-9C5C-1C749DD986E2}">
      <dgm:prSet/>
      <dgm:spPr/>
      <dgm:t>
        <a:bodyPr/>
        <a:lstStyle/>
        <a:p>
          <a:endParaRPr lang="en-GB"/>
        </a:p>
      </dgm:t>
    </dgm:pt>
    <dgm:pt modelId="{F40163E7-C2E0-4026-B72A-B3017F9A6D6B}" type="sibTrans" cxnId="{161B6AE9-ACF5-4101-9C5C-1C749DD986E2}">
      <dgm:prSet/>
      <dgm:spPr/>
      <dgm:t>
        <a:bodyPr/>
        <a:lstStyle/>
        <a:p>
          <a:endParaRPr lang="en-GB"/>
        </a:p>
      </dgm:t>
    </dgm:pt>
    <dgm:pt modelId="{98E35B3C-F914-4E02-9E6A-031DEDC5F534}">
      <dgm:prSet custT="1"/>
      <dgm:spPr/>
      <dgm:t>
        <a:bodyPr/>
        <a:lstStyle/>
        <a:p>
          <a:r>
            <a:rPr lang="en-GB" sz="1900" dirty="0"/>
            <a:t>Addressing post-16 and post-18 transition gaps highlighted by Ofsted.</a:t>
          </a:r>
        </a:p>
      </dgm:t>
    </dgm:pt>
    <dgm:pt modelId="{E74BDEFB-F3EE-4149-B665-F278CFF252AA}" type="parTrans" cxnId="{F86FF7A6-796B-4DF2-9804-471B54F58955}">
      <dgm:prSet/>
      <dgm:spPr/>
      <dgm:t>
        <a:bodyPr/>
        <a:lstStyle/>
        <a:p>
          <a:endParaRPr lang="en-GB"/>
        </a:p>
      </dgm:t>
    </dgm:pt>
    <dgm:pt modelId="{98ECF91A-7F84-426D-B6D4-A5CF30013101}" type="sibTrans" cxnId="{F86FF7A6-796B-4DF2-9804-471B54F58955}">
      <dgm:prSet/>
      <dgm:spPr/>
      <dgm:t>
        <a:bodyPr/>
        <a:lstStyle/>
        <a:p>
          <a:endParaRPr lang="en-GB"/>
        </a:p>
      </dgm:t>
    </dgm:pt>
    <dgm:pt modelId="{CF740507-4BAF-4E98-916E-D294F9B123AA}">
      <dgm:prSet custT="1"/>
      <dgm:spPr/>
      <dgm:t>
        <a:bodyPr/>
        <a:lstStyle/>
        <a:p>
          <a:r>
            <a:rPr lang="en-GB" sz="1900" dirty="0"/>
            <a:t>Supporting the accelerated progress plan for SEN provision and high-needs funding expansion.</a:t>
          </a:r>
        </a:p>
      </dgm:t>
    </dgm:pt>
    <dgm:pt modelId="{9976853F-097A-4B10-9D21-A4B77BAA5C3D}" type="parTrans" cxnId="{4B8F5DF2-E116-4BBD-80A2-6ED1A7A1CC51}">
      <dgm:prSet/>
      <dgm:spPr/>
      <dgm:t>
        <a:bodyPr/>
        <a:lstStyle/>
        <a:p>
          <a:endParaRPr lang="en-GB"/>
        </a:p>
      </dgm:t>
    </dgm:pt>
    <dgm:pt modelId="{1AED47B7-68C4-4500-A921-44B80916D0BB}" type="sibTrans" cxnId="{4B8F5DF2-E116-4BBD-80A2-6ED1A7A1CC51}">
      <dgm:prSet/>
      <dgm:spPr/>
      <dgm:t>
        <a:bodyPr/>
        <a:lstStyle/>
        <a:p>
          <a:endParaRPr lang="en-GB"/>
        </a:p>
      </dgm:t>
    </dgm:pt>
    <dgm:pt modelId="{2F9C384F-2C47-4CF0-8214-25C43D55C91B}">
      <dgm:prSet custT="1"/>
      <dgm:spPr/>
      <dgm:t>
        <a:bodyPr/>
        <a:lstStyle/>
        <a:p>
          <a:r>
            <a:rPr lang="en-GB" sz="1900" dirty="0"/>
            <a:t>Sheffield has a disproportionately high number of young people with SEN and EHCPs who are NEET </a:t>
          </a:r>
          <a:r>
            <a:rPr lang="en-GB" sz="1900" b="1" dirty="0"/>
            <a:t>(28.3%),</a:t>
          </a:r>
          <a:r>
            <a:rPr lang="en-GB" sz="1900" dirty="0"/>
            <a:t> highlighting the need for targeted education and employment pathways</a:t>
          </a:r>
          <a:r>
            <a:rPr lang="en-GB" sz="2000" dirty="0"/>
            <a:t>.</a:t>
          </a:r>
        </a:p>
      </dgm:t>
    </dgm:pt>
    <dgm:pt modelId="{E9DD9ADA-558A-4268-9AE6-A8C944A02B58}" type="parTrans" cxnId="{1516B6BB-7EE5-4028-A629-185F219E6441}">
      <dgm:prSet/>
      <dgm:spPr/>
      <dgm:t>
        <a:bodyPr/>
        <a:lstStyle/>
        <a:p>
          <a:endParaRPr lang="en-GB"/>
        </a:p>
      </dgm:t>
    </dgm:pt>
    <dgm:pt modelId="{28815216-5347-4D38-9416-08B95D2D94B6}" type="sibTrans" cxnId="{1516B6BB-7EE5-4028-A629-185F219E6441}">
      <dgm:prSet/>
      <dgm:spPr/>
      <dgm:t>
        <a:bodyPr/>
        <a:lstStyle/>
        <a:p>
          <a:endParaRPr lang="en-GB"/>
        </a:p>
      </dgm:t>
    </dgm:pt>
    <dgm:pt modelId="{B3CCCB58-859E-4C14-904A-D38418E8F8E1}" type="pres">
      <dgm:prSet presAssocID="{CDA34DC9-712C-4EDD-A7AD-F68EACC86416}" presName="diagram" presStyleCnt="0">
        <dgm:presLayoutVars>
          <dgm:dir/>
          <dgm:animLvl val="lvl"/>
          <dgm:resizeHandles val="exact"/>
        </dgm:presLayoutVars>
      </dgm:prSet>
      <dgm:spPr/>
    </dgm:pt>
    <dgm:pt modelId="{BF9BB388-36B3-41C8-870C-54347C9557BE}" type="pres">
      <dgm:prSet presAssocID="{FEE28B64-DD0F-4E7E-8416-0D105E4ABB32}" presName="compNode" presStyleCnt="0"/>
      <dgm:spPr/>
    </dgm:pt>
    <dgm:pt modelId="{FD26200E-623B-4CEB-8531-8542220A8DB1}" type="pres">
      <dgm:prSet presAssocID="{FEE28B64-DD0F-4E7E-8416-0D105E4ABB32}" presName="childRect" presStyleLbl="bgAcc1" presStyleIdx="0" presStyleCnt="3" custScaleY="232422">
        <dgm:presLayoutVars>
          <dgm:bulletEnabled val="1"/>
        </dgm:presLayoutVars>
      </dgm:prSet>
      <dgm:spPr/>
    </dgm:pt>
    <dgm:pt modelId="{984A0366-5501-4CD6-B2D6-DB4236A95D79}" type="pres">
      <dgm:prSet presAssocID="{FEE28B64-DD0F-4E7E-8416-0D105E4ABB3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BE4726F-C8F2-4004-A6CF-DFC95ED1F017}" type="pres">
      <dgm:prSet presAssocID="{FEE28B64-DD0F-4E7E-8416-0D105E4ABB32}" presName="parentRect" presStyleLbl="alignNode1" presStyleIdx="0" presStyleCnt="3" custLinFactNeighborX="-232" custLinFactNeighborY="44951"/>
      <dgm:spPr/>
    </dgm:pt>
    <dgm:pt modelId="{01416F47-6F92-47E5-9F08-3251693820A3}" type="pres">
      <dgm:prSet presAssocID="{FEE28B64-DD0F-4E7E-8416-0D105E4ABB32}" presName="adorn" presStyleLbl="fgAccFollowNode1" presStyleIdx="0" presStyleCnt="3" custLinFactNeighborX="10843" custLinFactNeighborY="1836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F354CD80-FE12-4723-BA1C-36A8E10BD819}" type="pres">
      <dgm:prSet presAssocID="{2C98A1F0-D957-43AB-BAA5-4729E9E2500E}" presName="sibTrans" presStyleLbl="sibTrans2D1" presStyleIdx="0" presStyleCnt="0"/>
      <dgm:spPr/>
    </dgm:pt>
    <dgm:pt modelId="{48E635BD-B827-4EAB-A914-C146299166C5}" type="pres">
      <dgm:prSet presAssocID="{1724857F-039A-41B2-A220-49B6DFACD97B}" presName="compNode" presStyleCnt="0"/>
      <dgm:spPr/>
    </dgm:pt>
    <dgm:pt modelId="{6F896EB9-EB88-41DF-A756-2A3005FCCDA0}" type="pres">
      <dgm:prSet presAssocID="{1724857F-039A-41B2-A220-49B6DFACD97B}" presName="childRect" presStyleLbl="bgAcc1" presStyleIdx="1" presStyleCnt="3" custScaleY="229398">
        <dgm:presLayoutVars>
          <dgm:bulletEnabled val="1"/>
        </dgm:presLayoutVars>
      </dgm:prSet>
      <dgm:spPr/>
    </dgm:pt>
    <dgm:pt modelId="{65B4ABCE-B4F0-416D-882B-A74C6CCEE841}" type="pres">
      <dgm:prSet presAssocID="{1724857F-039A-41B2-A220-49B6DFACD97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3E6C1AB-C6DC-49E2-9D50-F0565564F0AE}" type="pres">
      <dgm:prSet presAssocID="{1724857F-039A-41B2-A220-49B6DFACD97B}" presName="parentRect" presStyleLbl="alignNode1" presStyleIdx="1" presStyleCnt="3" custLinFactNeighborX="-345" custLinFactNeighborY="44951"/>
      <dgm:spPr/>
    </dgm:pt>
    <dgm:pt modelId="{2288E470-F3BE-40C5-9604-4528EA1783EE}" type="pres">
      <dgm:prSet presAssocID="{1724857F-039A-41B2-A220-49B6DFACD97B}" presName="adorn" presStyleLbl="fgAccFollowNode1" presStyleIdx="1" presStyleCnt="3" custLinFactNeighborX="6900" custLinFactNeighborY="1836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  <dgm:pt modelId="{8E426544-E5B9-4613-947B-8E4CCB141531}" type="pres">
      <dgm:prSet presAssocID="{4244C8A7-B6C8-446B-8F99-127D3B5CABF7}" presName="sibTrans" presStyleLbl="sibTrans2D1" presStyleIdx="0" presStyleCnt="0"/>
      <dgm:spPr/>
    </dgm:pt>
    <dgm:pt modelId="{F2675879-793F-49F4-AB98-20E82B3ACBD4}" type="pres">
      <dgm:prSet presAssocID="{1CB40AE9-256B-418B-BF85-F2767F60B9D2}" presName="compNode" presStyleCnt="0"/>
      <dgm:spPr/>
    </dgm:pt>
    <dgm:pt modelId="{90B7B4BB-442F-41BD-B925-E2AEF14F9021}" type="pres">
      <dgm:prSet presAssocID="{1CB40AE9-256B-418B-BF85-F2767F60B9D2}" presName="childRect" presStyleLbl="bgAcc1" presStyleIdx="2" presStyleCnt="3" custScaleY="229953">
        <dgm:presLayoutVars>
          <dgm:bulletEnabled val="1"/>
        </dgm:presLayoutVars>
      </dgm:prSet>
      <dgm:spPr/>
    </dgm:pt>
    <dgm:pt modelId="{D9EB6541-9D79-43C1-9A1B-9C1594E94599}" type="pres">
      <dgm:prSet presAssocID="{1CB40AE9-256B-418B-BF85-F2767F60B9D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03400E0-0BC6-43BA-96BD-883898BD5048}" type="pres">
      <dgm:prSet presAssocID="{1CB40AE9-256B-418B-BF85-F2767F60B9D2}" presName="parentRect" presStyleLbl="alignNode1" presStyleIdx="2" presStyleCnt="3" custLinFactNeighborX="345" custLinFactNeighborY="44951"/>
      <dgm:spPr/>
    </dgm:pt>
    <dgm:pt modelId="{DDA3A213-5CA3-4E39-9038-FF5331B94EAD}" type="pres">
      <dgm:prSet presAssocID="{1CB40AE9-256B-418B-BF85-F2767F60B9D2}" presName="adorn" presStyleLbl="fgAccFollowNode1" presStyleIdx="2" presStyleCnt="3" custLinFactNeighborX="47338" custLinFactNeighborY="1836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EF399A0E-9BA7-4C4E-A3C4-D8F10B282408}" type="presOf" srcId="{1CB40AE9-256B-418B-BF85-F2767F60B9D2}" destId="{D9EB6541-9D79-43C1-9A1B-9C1594E94599}" srcOrd="0" destOrd="0" presId="urn:microsoft.com/office/officeart/2005/8/layout/bList2"/>
    <dgm:cxn modelId="{D5CC0218-1858-46FE-9F3A-8639C0A3F17D}" type="presOf" srcId="{FEE28B64-DD0F-4E7E-8416-0D105E4ABB32}" destId="{984A0366-5501-4CD6-B2D6-DB4236A95D79}" srcOrd="0" destOrd="0" presId="urn:microsoft.com/office/officeart/2005/8/layout/bList2"/>
    <dgm:cxn modelId="{B05B131E-7343-4405-ACAD-682F4B64036D}" type="presOf" srcId="{4244C8A7-B6C8-446B-8F99-127D3B5CABF7}" destId="{8E426544-E5B9-4613-947B-8E4CCB141531}" srcOrd="0" destOrd="0" presId="urn:microsoft.com/office/officeart/2005/8/layout/bList2"/>
    <dgm:cxn modelId="{B12E8321-0CAD-4D80-AE3C-73DDAB08DD8F}" type="presOf" srcId="{CF740507-4BAF-4E98-916E-D294F9B123AA}" destId="{90B7B4BB-442F-41BD-B925-E2AEF14F9021}" srcOrd="0" destOrd="1" presId="urn:microsoft.com/office/officeart/2005/8/layout/bList2"/>
    <dgm:cxn modelId="{0F0D152A-D149-4C51-B9B2-77EF8D933581}" srcId="{FEE28B64-DD0F-4E7E-8416-0D105E4ABB32}" destId="{9B8E403B-74C3-4764-AB1E-36E3E5CD0881}" srcOrd="1" destOrd="0" parTransId="{9AAEB3E0-720A-4B32-B934-DF1379A3B8B5}" sibTransId="{0DB32746-CDF2-4E1B-AC2B-B644E136D26E}"/>
    <dgm:cxn modelId="{F0257E2B-81CD-4290-B69F-047CEC512EE0}" type="presOf" srcId="{1724857F-039A-41B2-A220-49B6DFACD97B}" destId="{63E6C1AB-C6DC-49E2-9D50-F0565564F0AE}" srcOrd="1" destOrd="0" presId="urn:microsoft.com/office/officeart/2005/8/layout/bList2"/>
    <dgm:cxn modelId="{4C94362D-1989-4E56-A805-28354EC78E79}" srcId="{1724857F-039A-41B2-A220-49B6DFACD97B}" destId="{3FC90478-3815-483E-B20E-FF9462105638}" srcOrd="0" destOrd="0" parTransId="{9499738F-6A88-4664-AC9C-2083D9C2F349}" sibTransId="{649DAC9F-A0EA-4224-9D6A-FEC0187C2FEA}"/>
    <dgm:cxn modelId="{88E81635-7D31-4D9A-912D-1C98FD9E1AB2}" type="presOf" srcId="{CDA34DC9-712C-4EDD-A7AD-F68EACC86416}" destId="{B3CCCB58-859E-4C14-904A-D38418E8F8E1}" srcOrd="0" destOrd="0" presId="urn:microsoft.com/office/officeart/2005/8/layout/bList2"/>
    <dgm:cxn modelId="{8286843B-70B4-4EB1-9DF1-72AC8B4203F8}" type="presOf" srcId="{98E35B3C-F914-4E02-9E6A-031DEDC5F534}" destId="{90B7B4BB-442F-41BD-B925-E2AEF14F9021}" srcOrd="0" destOrd="0" presId="urn:microsoft.com/office/officeart/2005/8/layout/bList2"/>
    <dgm:cxn modelId="{A376873C-219B-42A7-BFD7-C8F0C136D4EC}" type="presOf" srcId="{9B8E403B-74C3-4764-AB1E-36E3E5CD0881}" destId="{FD26200E-623B-4CEB-8531-8542220A8DB1}" srcOrd="0" destOrd="1" presId="urn:microsoft.com/office/officeart/2005/8/layout/bList2"/>
    <dgm:cxn modelId="{01FD6748-76DA-4840-B9C3-40829C9330CA}" srcId="{CDA34DC9-712C-4EDD-A7AD-F68EACC86416}" destId="{1724857F-039A-41B2-A220-49B6DFACD97B}" srcOrd="1" destOrd="0" parTransId="{7F23908C-B374-4E2A-9976-C3D828174605}" sibTransId="{4244C8A7-B6C8-446B-8F99-127D3B5CABF7}"/>
    <dgm:cxn modelId="{1C32ED6A-AF9A-431F-90A1-56849D561EB1}" type="presOf" srcId="{1CB40AE9-256B-418B-BF85-F2767F60B9D2}" destId="{203400E0-0BC6-43BA-96BD-883898BD5048}" srcOrd="1" destOrd="0" presId="urn:microsoft.com/office/officeart/2005/8/layout/bList2"/>
    <dgm:cxn modelId="{E57F7B70-89E0-41FB-B5EA-A7AFC26EC693}" type="presOf" srcId="{2F9C384F-2C47-4CF0-8214-25C43D55C91B}" destId="{90B7B4BB-442F-41BD-B925-E2AEF14F9021}" srcOrd="0" destOrd="2" presId="urn:microsoft.com/office/officeart/2005/8/layout/bList2"/>
    <dgm:cxn modelId="{5F008273-5CD5-42C5-A803-A5D6591EC5DD}" type="presOf" srcId="{1724857F-039A-41B2-A220-49B6DFACD97B}" destId="{65B4ABCE-B4F0-416D-882B-A74C6CCEE841}" srcOrd="0" destOrd="0" presId="urn:microsoft.com/office/officeart/2005/8/layout/bList2"/>
    <dgm:cxn modelId="{B61AA55A-C865-4272-9748-C5B8101FF215}" srcId="{CDA34DC9-712C-4EDD-A7AD-F68EACC86416}" destId="{FEE28B64-DD0F-4E7E-8416-0D105E4ABB32}" srcOrd="0" destOrd="0" parTransId="{A2C5A720-0AF1-46E4-A5FB-1A575BE6CDFE}" sibTransId="{2C98A1F0-D957-43AB-BAA5-4729E9E2500E}"/>
    <dgm:cxn modelId="{3D0A8F97-14E6-4D5F-A98C-0D455C1D47A9}" type="presOf" srcId="{FEE28B64-DD0F-4E7E-8416-0D105E4ABB32}" destId="{BBE4726F-C8F2-4004-A6CF-DFC95ED1F017}" srcOrd="1" destOrd="0" presId="urn:microsoft.com/office/officeart/2005/8/layout/bList2"/>
    <dgm:cxn modelId="{E44FC998-341E-4CD4-90AC-28517C5B5FBD}" type="presOf" srcId="{508487EE-EBE3-42E0-B04A-A3FAEB5307E9}" destId="{6F896EB9-EB88-41DF-A756-2A3005FCCDA0}" srcOrd="0" destOrd="1" presId="urn:microsoft.com/office/officeart/2005/8/layout/bList2"/>
    <dgm:cxn modelId="{F86FF7A6-796B-4DF2-9804-471B54F58955}" srcId="{1CB40AE9-256B-418B-BF85-F2767F60B9D2}" destId="{98E35B3C-F914-4E02-9E6A-031DEDC5F534}" srcOrd="0" destOrd="0" parTransId="{E74BDEFB-F3EE-4149-B665-F278CFF252AA}" sibTransId="{98ECF91A-7F84-426D-B6D4-A5CF30013101}"/>
    <dgm:cxn modelId="{3437AEAD-2B84-445E-B653-BF90888E250A}" type="presOf" srcId="{3FC90478-3815-483E-B20E-FF9462105638}" destId="{6F896EB9-EB88-41DF-A756-2A3005FCCDA0}" srcOrd="0" destOrd="0" presId="urn:microsoft.com/office/officeart/2005/8/layout/bList2"/>
    <dgm:cxn modelId="{1516B6BB-7EE5-4028-A629-185F219E6441}" srcId="{1CB40AE9-256B-418B-BF85-F2767F60B9D2}" destId="{2F9C384F-2C47-4CF0-8214-25C43D55C91B}" srcOrd="2" destOrd="0" parTransId="{E9DD9ADA-558A-4268-9AE6-A8C944A02B58}" sibTransId="{28815216-5347-4D38-9416-08B95D2D94B6}"/>
    <dgm:cxn modelId="{E496C6CA-0CA0-4649-A1D3-22EA41D04316}" srcId="{1724857F-039A-41B2-A220-49B6DFACD97B}" destId="{508487EE-EBE3-42E0-B04A-A3FAEB5307E9}" srcOrd="1" destOrd="0" parTransId="{E3EB2D24-637F-46F4-A29B-583F1545DC75}" sibTransId="{966BF367-2CE1-4A4C-A7B8-BA61B398497E}"/>
    <dgm:cxn modelId="{68A25CD5-4C62-4EF3-ADB8-F4FE4EF5FAA8}" type="presOf" srcId="{2435D400-CF82-4B7A-9C56-7E65BE48DA22}" destId="{FD26200E-623B-4CEB-8531-8542220A8DB1}" srcOrd="0" destOrd="0" presId="urn:microsoft.com/office/officeart/2005/8/layout/bList2"/>
    <dgm:cxn modelId="{161B6AE9-ACF5-4101-9C5C-1C749DD986E2}" srcId="{CDA34DC9-712C-4EDD-A7AD-F68EACC86416}" destId="{1CB40AE9-256B-418B-BF85-F2767F60B9D2}" srcOrd="2" destOrd="0" parTransId="{347186FC-1099-4CE0-B043-B32A6732D9EA}" sibTransId="{F40163E7-C2E0-4026-B72A-B3017F9A6D6B}"/>
    <dgm:cxn modelId="{4B8F5DF2-E116-4BBD-80A2-6ED1A7A1CC51}" srcId="{1CB40AE9-256B-418B-BF85-F2767F60B9D2}" destId="{CF740507-4BAF-4E98-916E-D294F9B123AA}" srcOrd="1" destOrd="0" parTransId="{9976853F-097A-4B10-9D21-A4B77BAA5C3D}" sibTransId="{1AED47B7-68C4-4500-A921-44B80916D0BB}"/>
    <dgm:cxn modelId="{EECD2FF7-A111-4C8F-B8B5-CE0F21417156}" srcId="{FEE28B64-DD0F-4E7E-8416-0D105E4ABB32}" destId="{2435D400-CF82-4B7A-9C56-7E65BE48DA22}" srcOrd="0" destOrd="0" parTransId="{A746BC64-CE10-420B-813C-689C80403BA2}" sibTransId="{C6E14148-E00D-4379-B7F7-2BE703587619}"/>
    <dgm:cxn modelId="{1549E7FD-8AEE-4750-83AC-EAB16BF1522B}" type="presOf" srcId="{2C98A1F0-D957-43AB-BAA5-4729E9E2500E}" destId="{F354CD80-FE12-4723-BA1C-36A8E10BD819}" srcOrd="0" destOrd="0" presId="urn:microsoft.com/office/officeart/2005/8/layout/bList2"/>
    <dgm:cxn modelId="{DE555ED4-B59A-4CD8-8D10-481092B3A938}" type="presParOf" srcId="{B3CCCB58-859E-4C14-904A-D38418E8F8E1}" destId="{BF9BB388-36B3-41C8-870C-54347C9557BE}" srcOrd="0" destOrd="0" presId="urn:microsoft.com/office/officeart/2005/8/layout/bList2"/>
    <dgm:cxn modelId="{211C28E6-38A6-4AAB-89E9-F8A2E55D85AD}" type="presParOf" srcId="{BF9BB388-36B3-41C8-870C-54347C9557BE}" destId="{FD26200E-623B-4CEB-8531-8542220A8DB1}" srcOrd="0" destOrd="0" presId="urn:microsoft.com/office/officeart/2005/8/layout/bList2"/>
    <dgm:cxn modelId="{73FB3799-2B65-4C0D-ACF0-3C88AC57CB7C}" type="presParOf" srcId="{BF9BB388-36B3-41C8-870C-54347C9557BE}" destId="{984A0366-5501-4CD6-B2D6-DB4236A95D79}" srcOrd="1" destOrd="0" presId="urn:microsoft.com/office/officeart/2005/8/layout/bList2"/>
    <dgm:cxn modelId="{193C4671-1D1F-4B6C-A516-69E0A8385D16}" type="presParOf" srcId="{BF9BB388-36B3-41C8-870C-54347C9557BE}" destId="{BBE4726F-C8F2-4004-A6CF-DFC95ED1F017}" srcOrd="2" destOrd="0" presId="urn:microsoft.com/office/officeart/2005/8/layout/bList2"/>
    <dgm:cxn modelId="{17EE6A7B-4607-44C4-B65D-DA1110D2A69E}" type="presParOf" srcId="{BF9BB388-36B3-41C8-870C-54347C9557BE}" destId="{01416F47-6F92-47E5-9F08-3251693820A3}" srcOrd="3" destOrd="0" presId="urn:microsoft.com/office/officeart/2005/8/layout/bList2"/>
    <dgm:cxn modelId="{17C2850B-03CC-43DA-89E6-68E8C3D3FD11}" type="presParOf" srcId="{B3CCCB58-859E-4C14-904A-D38418E8F8E1}" destId="{F354CD80-FE12-4723-BA1C-36A8E10BD819}" srcOrd="1" destOrd="0" presId="urn:microsoft.com/office/officeart/2005/8/layout/bList2"/>
    <dgm:cxn modelId="{F12723B4-C1B0-447A-9082-E66B2650B24A}" type="presParOf" srcId="{B3CCCB58-859E-4C14-904A-D38418E8F8E1}" destId="{48E635BD-B827-4EAB-A914-C146299166C5}" srcOrd="2" destOrd="0" presId="urn:microsoft.com/office/officeart/2005/8/layout/bList2"/>
    <dgm:cxn modelId="{8266636C-21E0-47D9-9C6C-EF6DD73A7062}" type="presParOf" srcId="{48E635BD-B827-4EAB-A914-C146299166C5}" destId="{6F896EB9-EB88-41DF-A756-2A3005FCCDA0}" srcOrd="0" destOrd="0" presId="urn:microsoft.com/office/officeart/2005/8/layout/bList2"/>
    <dgm:cxn modelId="{F408E11A-0220-4A24-96FB-1AE8F354F9B7}" type="presParOf" srcId="{48E635BD-B827-4EAB-A914-C146299166C5}" destId="{65B4ABCE-B4F0-416D-882B-A74C6CCEE841}" srcOrd="1" destOrd="0" presId="urn:microsoft.com/office/officeart/2005/8/layout/bList2"/>
    <dgm:cxn modelId="{DBCA85F3-1B49-41A1-B3B9-09D1FE8EFAD7}" type="presParOf" srcId="{48E635BD-B827-4EAB-A914-C146299166C5}" destId="{63E6C1AB-C6DC-49E2-9D50-F0565564F0AE}" srcOrd="2" destOrd="0" presId="urn:microsoft.com/office/officeart/2005/8/layout/bList2"/>
    <dgm:cxn modelId="{A645FA62-3577-48C8-A194-459E7BEA422C}" type="presParOf" srcId="{48E635BD-B827-4EAB-A914-C146299166C5}" destId="{2288E470-F3BE-40C5-9604-4528EA1783EE}" srcOrd="3" destOrd="0" presId="urn:microsoft.com/office/officeart/2005/8/layout/bList2"/>
    <dgm:cxn modelId="{B054F589-3B50-40D4-A692-2237C973F122}" type="presParOf" srcId="{B3CCCB58-859E-4C14-904A-D38418E8F8E1}" destId="{8E426544-E5B9-4613-947B-8E4CCB141531}" srcOrd="3" destOrd="0" presId="urn:microsoft.com/office/officeart/2005/8/layout/bList2"/>
    <dgm:cxn modelId="{BEE145AF-4771-45FA-B1A5-7210E89AA6BA}" type="presParOf" srcId="{B3CCCB58-859E-4C14-904A-D38418E8F8E1}" destId="{F2675879-793F-49F4-AB98-20E82B3ACBD4}" srcOrd="4" destOrd="0" presId="urn:microsoft.com/office/officeart/2005/8/layout/bList2"/>
    <dgm:cxn modelId="{D2277969-D159-4831-B123-9C512EE665A5}" type="presParOf" srcId="{F2675879-793F-49F4-AB98-20E82B3ACBD4}" destId="{90B7B4BB-442F-41BD-B925-E2AEF14F9021}" srcOrd="0" destOrd="0" presId="urn:microsoft.com/office/officeart/2005/8/layout/bList2"/>
    <dgm:cxn modelId="{2182D2BF-49EE-4D97-94E0-2063AD2FE41F}" type="presParOf" srcId="{F2675879-793F-49F4-AB98-20E82B3ACBD4}" destId="{D9EB6541-9D79-43C1-9A1B-9C1594E94599}" srcOrd="1" destOrd="0" presId="urn:microsoft.com/office/officeart/2005/8/layout/bList2"/>
    <dgm:cxn modelId="{08AFD586-2100-480A-8702-7F4F464E6AF2}" type="presParOf" srcId="{F2675879-793F-49F4-AB98-20E82B3ACBD4}" destId="{203400E0-0BC6-43BA-96BD-883898BD5048}" srcOrd="2" destOrd="0" presId="urn:microsoft.com/office/officeart/2005/8/layout/bList2"/>
    <dgm:cxn modelId="{64B36CFE-F199-4BCD-98F0-5B53E9DFFD75}" type="presParOf" srcId="{F2675879-793F-49F4-AB98-20E82B3ACBD4}" destId="{DDA3A213-5CA3-4E39-9038-FF5331B94EAD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7172B7-DDD9-4AEA-8B4E-A3569966B7B2}" type="doc">
      <dgm:prSet loTypeId="urn:microsoft.com/office/officeart/2005/8/layout/b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26C8D8EF-5772-43CB-B869-4434FC2F320E}">
      <dgm:prSet/>
      <dgm:spPr/>
      <dgm:t>
        <a:bodyPr/>
        <a:lstStyle/>
        <a:p>
          <a:r>
            <a:rPr lang="en-GB" b="1" dirty="0"/>
            <a:t>Qualification Reforms</a:t>
          </a:r>
          <a:r>
            <a:rPr lang="en-GB" dirty="0"/>
            <a:t>:</a:t>
          </a:r>
        </a:p>
      </dgm:t>
    </dgm:pt>
    <dgm:pt modelId="{D9C525F8-9AC8-430E-A12D-264F87CCD837}" type="parTrans" cxnId="{25F2F0E9-EE61-47B2-B6AF-783CED2140EE}">
      <dgm:prSet/>
      <dgm:spPr/>
      <dgm:t>
        <a:bodyPr/>
        <a:lstStyle/>
        <a:p>
          <a:endParaRPr lang="en-GB"/>
        </a:p>
      </dgm:t>
    </dgm:pt>
    <dgm:pt modelId="{51F4F561-F260-4A67-AB56-DD4C1E9FF717}" type="sibTrans" cxnId="{25F2F0E9-EE61-47B2-B6AF-783CED2140EE}">
      <dgm:prSet/>
      <dgm:spPr/>
      <dgm:t>
        <a:bodyPr/>
        <a:lstStyle/>
        <a:p>
          <a:endParaRPr lang="en-GB"/>
        </a:p>
      </dgm:t>
    </dgm:pt>
    <dgm:pt modelId="{647D0B1D-0847-41A9-B7DE-AD99B2898444}">
      <dgm:prSet/>
      <dgm:spPr/>
      <dgm:t>
        <a:bodyPr/>
        <a:lstStyle/>
        <a:p>
          <a:r>
            <a:rPr lang="en-GB" dirty="0"/>
            <a:t>Shift towards streamlined and targeted curriculum pathways (e.g., Work Skills, Independent Living, Future Choices) to reduce content overlap and ensure tailored progression.</a:t>
          </a:r>
        </a:p>
      </dgm:t>
    </dgm:pt>
    <dgm:pt modelId="{BD253348-5712-4813-9769-BB6C262B3B84}" type="parTrans" cxnId="{84571196-53D9-427B-9756-4235C4AEC26E}">
      <dgm:prSet/>
      <dgm:spPr/>
      <dgm:t>
        <a:bodyPr/>
        <a:lstStyle/>
        <a:p>
          <a:endParaRPr lang="en-GB"/>
        </a:p>
      </dgm:t>
    </dgm:pt>
    <dgm:pt modelId="{1F77E2B9-2E9C-445C-8397-F892BE9E38E8}" type="sibTrans" cxnId="{84571196-53D9-427B-9756-4235C4AEC26E}">
      <dgm:prSet/>
      <dgm:spPr/>
      <dgm:t>
        <a:bodyPr/>
        <a:lstStyle/>
        <a:p>
          <a:endParaRPr lang="en-GB"/>
        </a:p>
      </dgm:t>
    </dgm:pt>
    <dgm:pt modelId="{399CD92C-A311-4657-9646-F69B794FD50F}">
      <dgm:prSet/>
      <dgm:spPr/>
      <dgm:t>
        <a:bodyPr/>
        <a:lstStyle/>
        <a:p>
          <a:r>
            <a:rPr lang="en-GB" b="1"/>
            <a:t>National SEND Strategy</a:t>
          </a:r>
          <a:r>
            <a:rPr lang="en-GB"/>
            <a:t>:</a:t>
          </a:r>
        </a:p>
      </dgm:t>
    </dgm:pt>
    <dgm:pt modelId="{D6475DE9-EDA0-42BA-A29E-ACD58FFF6FEB}" type="parTrans" cxnId="{4D4B9346-39C0-484E-8E5C-F28306C249C4}">
      <dgm:prSet/>
      <dgm:spPr/>
      <dgm:t>
        <a:bodyPr/>
        <a:lstStyle/>
        <a:p>
          <a:endParaRPr lang="en-GB"/>
        </a:p>
      </dgm:t>
    </dgm:pt>
    <dgm:pt modelId="{8C29D262-4FA5-4B45-B68A-07F24B4045EB}" type="sibTrans" cxnId="{4D4B9346-39C0-484E-8E5C-F28306C249C4}">
      <dgm:prSet/>
      <dgm:spPr/>
      <dgm:t>
        <a:bodyPr/>
        <a:lstStyle/>
        <a:p>
          <a:endParaRPr lang="en-GB"/>
        </a:p>
      </dgm:t>
    </dgm:pt>
    <dgm:pt modelId="{595E76BD-0AF4-44D2-BE34-B5BBF14C9074}">
      <dgm:prSet/>
      <dgm:spPr/>
      <dgm:t>
        <a:bodyPr/>
        <a:lstStyle/>
        <a:p>
          <a:r>
            <a:rPr lang="en-GB" dirty="0"/>
            <a:t>Government aims to double supported internships to 4,500 annually by 2025, supported by £18 million in funding.</a:t>
          </a:r>
        </a:p>
      </dgm:t>
    </dgm:pt>
    <dgm:pt modelId="{731AFB7E-BC15-4637-936B-1AAFCA601C6C}" type="parTrans" cxnId="{16CD2359-00AC-4DB5-83C5-AF7AD726EFBD}">
      <dgm:prSet/>
      <dgm:spPr/>
      <dgm:t>
        <a:bodyPr/>
        <a:lstStyle/>
        <a:p>
          <a:endParaRPr lang="en-GB"/>
        </a:p>
      </dgm:t>
    </dgm:pt>
    <dgm:pt modelId="{396F19D7-6AFC-4D28-B629-7DCF273D4C85}" type="sibTrans" cxnId="{16CD2359-00AC-4DB5-83C5-AF7AD726EFBD}">
      <dgm:prSet/>
      <dgm:spPr/>
      <dgm:t>
        <a:bodyPr/>
        <a:lstStyle/>
        <a:p>
          <a:endParaRPr lang="en-GB"/>
        </a:p>
      </dgm:t>
    </dgm:pt>
    <dgm:pt modelId="{A5605C7D-9784-486E-BE16-9554E4347A64}">
      <dgm:prSet/>
      <dgm:spPr/>
      <dgm:t>
        <a:bodyPr/>
        <a:lstStyle/>
        <a:p>
          <a:r>
            <a:rPr lang="en-GB"/>
            <a:t>Focus on reducing the disability employment gap through vocational profiling, pre-apprenticeships, and employer engagement.</a:t>
          </a:r>
        </a:p>
      </dgm:t>
    </dgm:pt>
    <dgm:pt modelId="{DA8D3CD0-B745-4F2B-AE51-C8CD6286A1C0}" type="parTrans" cxnId="{C870F888-F903-442D-8ED9-0812FCD26561}">
      <dgm:prSet/>
      <dgm:spPr/>
      <dgm:t>
        <a:bodyPr/>
        <a:lstStyle/>
        <a:p>
          <a:endParaRPr lang="en-GB"/>
        </a:p>
      </dgm:t>
    </dgm:pt>
    <dgm:pt modelId="{FE067ADF-5828-4D8F-9082-EEC59C9E9270}" type="sibTrans" cxnId="{C870F888-F903-442D-8ED9-0812FCD26561}">
      <dgm:prSet/>
      <dgm:spPr/>
      <dgm:t>
        <a:bodyPr/>
        <a:lstStyle/>
        <a:p>
          <a:endParaRPr lang="en-GB"/>
        </a:p>
      </dgm:t>
    </dgm:pt>
    <dgm:pt modelId="{F4E56B15-5067-4F18-9F2D-B5797EFE79CF}" type="pres">
      <dgm:prSet presAssocID="{1D7172B7-DDD9-4AEA-8B4E-A3569966B7B2}" presName="diagram" presStyleCnt="0">
        <dgm:presLayoutVars>
          <dgm:dir/>
          <dgm:animLvl val="lvl"/>
          <dgm:resizeHandles val="exact"/>
        </dgm:presLayoutVars>
      </dgm:prSet>
      <dgm:spPr/>
    </dgm:pt>
    <dgm:pt modelId="{D91E5432-6AF2-454C-8FEC-7F9C1E75EAE8}" type="pres">
      <dgm:prSet presAssocID="{26C8D8EF-5772-43CB-B869-4434FC2F320E}" presName="compNode" presStyleCnt="0"/>
      <dgm:spPr/>
    </dgm:pt>
    <dgm:pt modelId="{7E615B8F-8951-4C4F-BA8D-E8745DDC4910}" type="pres">
      <dgm:prSet presAssocID="{26C8D8EF-5772-43CB-B869-4434FC2F320E}" presName="childRect" presStyleLbl="bgAcc1" presStyleIdx="0" presStyleCnt="2">
        <dgm:presLayoutVars>
          <dgm:bulletEnabled val="1"/>
        </dgm:presLayoutVars>
      </dgm:prSet>
      <dgm:spPr/>
    </dgm:pt>
    <dgm:pt modelId="{097F98C0-0371-4532-B3E5-DC058730FFDA}" type="pres">
      <dgm:prSet presAssocID="{26C8D8EF-5772-43CB-B869-4434FC2F320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6118338-00E9-4632-BF56-229053DCC878}" type="pres">
      <dgm:prSet presAssocID="{26C8D8EF-5772-43CB-B869-4434FC2F320E}" presName="parentRect" presStyleLbl="alignNode1" presStyleIdx="0" presStyleCnt="2"/>
      <dgm:spPr/>
    </dgm:pt>
    <dgm:pt modelId="{28CFDA91-0B65-4AB9-89D2-B01612F67169}" type="pres">
      <dgm:prSet presAssocID="{26C8D8EF-5772-43CB-B869-4434FC2F320E}" presName="adorn" presStyleLbl="fgAccFollow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97A8FCC-2ED2-4407-B41C-30F1F163C656}" type="pres">
      <dgm:prSet presAssocID="{51F4F561-F260-4A67-AB56-DD4C1E9FF717}" presName="sibTrans" presStyleLbl="sibTrans2D1" presStyleIdx="0" presStyleCnt="0"/>
      <dgm:spPr/>
    </dgm:pt>
    <dgm:pt modelId="{9F2D508C-EE05-4207-B0BA-7B38F0B1E506}" type="pres">
      <dgm:prSet presAssocID="{399CD92C-A311-4657-9646-F69B794FD50F}" presName="compNode" presStyleCnt="0"/>
      <dgm:spPr/>
    </dgm:pt>
    <dgm:pt modelId="{F85147AF-D40C-4C46-AC96-ED77F4C5A9AD}" type="pres">
      <dgm:prSet presAssocID="{399CD92C-A311-4657-9646-F69B794FD50F}" presName="childRect" presStyleLbl="bgAcc1" presStyleIdx="1" presStyleCnt="2">
        <dgm:presLayoutVars>
          <dgm:bulletEnabled val="1"/>
        </dgm:presLayoutVars>
      </dgm:prSet>
      <dgm:spPr/>
    </dgm:pt>
    <dgm:pt modelId="{B8C71335-3F8B-4DAD-8D5C-97C08A08DB2E}" type="pres">
      <dgm:prSet presAssocID="{399CD92C-A311-4657-9646-F69B794FD50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27D8424-BE9C-407C-8977-E389C60EEF47}" type="pres">
      <dgm:prSet presAssocID="{399CD92C-A311-4657-9646-F69B794FD50F}" presName="parentRect" presStyleLbl="alignNode1" presStyleIdx="1" presStyleCnt="2"/>
      <dgm:spPr/>
    </dgm:pt>
    <dgm:pt modelId="{F0172698-A4EF-412A-873B-6CEDDE642370}" type="pres">
      <dgm:prSet presAssocID="{399CD92C-A311-4657-9646-F69B794FD50F}" presName="adorn" presStyleLbl="fgAccFollowNode1" presStyleIdx="1" presStyleCnt="2" custLinFactNeighborX="-12069" custLinFactNeighborY="-775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3D089517-9CE1-4508-AA54-69D93C5EE5DD}" type="presOf" srcId="{26C8D8EF-5772-43CB-B869-4434FC2F320E}" destId="{D6118338-00E9-4632-BF56-229053DCC878}" srcOrd="1" destOrd="0" presId="urn:microsoft.com/office/officeart/2005/8/layout/bList2"/>
    <dgm:cxn modelId="{62A1642C-6FEE-4815-81F7-E8214B8CBB2C}" type="presOf" srcId="{1D7172B7-DDD9-4AEA-8B4E-A3569966B7B2}" destId="{F4E56B15-5067-4F18-9F2D-B5797EFE79CF}" srcOrd="0" destOrd="0" presId="urn:microsoft.com/office/officeart/2005/8/layout/bList2"/>
    <dgm:cxn modelId="{7324EE2C-7D1E-44FF-8404-A4F8CFECD672}" type="presOf" srcId="{595E76BD-0AF4-44D2-BE34-B5BBF14C9074}" destId="{F85147AF-D40C-4C46-AC96-ED77F4C5A9AD}" srcOrd="0" destOrd="0" presId="urn:microsoft.com/office/officeart/2005/8/layout/bList2"/>
    <dgm:cxn modelId="{A4BAC33E-A9F8-40C2-B2EB-C9D737FEC88A}" type="presOf" srcId="{A5605C7D-9784-486E-BE16-9554E4347A64}" destId="{F85147AF-D40C-4C46-AC96-ED77F4C5A9AD}" srcOrd="0" destOrd="1" presId="urn:microsoft.com/office/officeart/2005/8/layout/bList2"/>
    <dgm:cxn modelId="{4D4B9346-39C0-484E-8E5C-F28306C249C4}" srcId="{1D7172B7-DDD9-4AEA-8B4E-A3569966B7B2}" destId="{399CD92C-A311-4657-9646-F69B794FD50F}" srcOrd="1" destOrd="0" parTransId="{D6475DE9-EDA0-42BA-A29E-ACD58FFF6FEB}" sibTransId="{8C29D262-4FA5-4B45-B68A-07F24B4045EB}"/>
    <dgm:cxn modelId="{115A9E75-539D-42DB-820F-D0BD283316FC}" type="presOf" srcId="{51F4F561-F260-4A67-AB56-DD4C1E9FF717}" destId="{E97A8FCC-2ED2-4407-B41C-30F1F163C656}" srcOrd="0" destOrd="0" presId="urn:microsoft.com/office/officeart/2005/8/layout/bList2"/>
    <dgm:cxn modelId="{16CD2359-00AC-4DB5-83C5-AF7AD726EFBD}" srcId="{399CD92C-A311-4657-9646-F69B794FD50F}" destId="{595E76BD-0AF4-44D2-BE34-B5BBF14C9074}" srcOrd="0" destOrd="0" parTransId="{731AFB7E-BC15-4637-936B-1AAFCA601C6C}" sibTransId="{396F19D7-6AFC-4D28-B629-7DCF273D4C85}"/>
    <dgm:cxn modelId="{F0321880-4B03-471D-B0A9-96066752DC90}" type="presOf" srcId="{399CD92C-A311-4657-9646-F69B794FD50F}" destId="{B8C71335-3F8B-4DAD-8D5C-97C08A08DB2E}" srcOrd="0" destOrd="0" presId="urn:microsoft.com/office/officeart/2005/8/layout/bList2"/>
    <dgm:cxn modelId="{C870F888-F903-442D-8ED9-0812FCD26561}" srcId="{399CD92C-A311-4657-9646-F69B794FD50F}" destId="{A5605C7D-9784-486E-BE16-9554E4347A64}" srcOrd="1" destOrd="0" parTransId="{DA8D3CD0-B745-4F2B-AE51-C8CD6286A1C0}" sibTransId="{FE067ADF-5828-4D8F-9082-EEC59C9E9270}"/>
    <dgm:cxn modelId="{84571196-53D9-427B-9756-4235C4AEC26E}" srcId="{26C8D8EF-5772-43CB-B869-4434FC2F320E}" destId="{647D0B1D-0847-41A9-B7DE-AD99B2898444}" srcOrd="0" destOrd="0" parTransId="{BD253348-5712-4813-9769-BB6C262B3B84}" sibTransId="{1F77E2B9-2E9C-445C-8397-F892BE9E38E8}"/>
    <dgm:cxn modelId="{6E4EAAAB-B4E7-4FED-A8D4-A41D5AC063C6}" type="presOf" srcId="{399CD92C-A311-4657-9646-F69B794FD50F}" destId="{C27D8424-BE9C-407C-8977-E389C60EEF47}" srcOrd="1" destOrd="0" presId="urn:microsoft.com/office/officeart/2005/8/layout/bList2"/>
    <dgm:cxn modelId="{3094E4B3-D1E4-480C-BC62-247842D25AEA}" type="presOf" srcId="{26C8D8EF-5772-43CB-B869-4434FC2F320E}" destId="{097F98C0-0371-4532-B3E5-DC058730FFDA}" srcOrd="0" destOrd="0" presId="urn:microsoft.com/office/officeart/2005/8/layout/bList2"/>
    <dgm:cxn modelId="{25F2F0E9-EE61-47B2-B6AF-783CED2140EE}" srcId="{1D7172B7-DDD9-4AEA-8B4E-A3569966B7B2}" destId="{26C8D8EF-5772-43CB-B869-4434FC2F320E}" srcOrd="0" destOrd="0" parTransId="{D9C525F8-9AC8-430E-A12D-264F87CCD837}" sibTransId="{51F4F561-F260-4A67-AB56-DD4C1E9FF717}"/>
    <dgm:cxn modelId="{28B2DDEF-697C-438F-AE2B-59C58DD2A767}" type="presOf" srcId="{647D0B1D-0847-41A9-B7DE-AD99B2898444}" destId="{7E615B8F-8951-4C4F-BA8D-E8745DDC4910}" srcOrd="0" destOrd="0" presId="urn:microsoft.com/office/officeart/2005/8/layout/bList2"/>
    <dgm:cxn modelId="{ED86BBCE-15C9-4105-BA58-8228C4524434}" type="presParOf" srcId="{F4E56B15-5067-4F18-9F2D-B5797EFE79CF}" destId="{D91E5432-6AF2-454C-8FEC-7F9C1E75EAE8}" srcOrd="0" destOrd="0" presId="urn:microsoft.com/office/officeart/2005/8/layout/bList2"/>
    <dgm:cxn modelId="{117C8EA6-C939-4B0D-8DB3-AE4226C9F4DA}" type="presParOf" srcId="{D91E5432-6AF2-454C-8FEC-7F9C1E75EAE8}" destId="{7E615B8F-8951-4C4F-BA8D-E8745DDC4910}" srcOrd="0" destOrd="0" presId="urn:microsoft.com/office/officeart/2005/8/layout/bList2"/>
    <dgm:cxn modelId="{71FC2576-A874-47D9-8C47-8C607C6AC118}" type="presParOf" srcId="{D91E5432-6AF2-454C-8FEC-7F9C1E75EAE8}" destId="{097F98C0-0371-4532-B3E5-DC058730FFDA}" srcOrd="1" destOrd="0" presId="urn:microsoft.com/office/officeart/2005/8/layout/bList2"/>
    <dgm:cxn modelId="{45625320-8DF9-4037-9290-418CB8A8A608}" type="presParOf" srcId="{D91E5432-6AF2-454C-8FEC-7F9C1E75EAE8}" destId="{D6118338-00E9-4632-BF56-229053DCC878}" srcOrd="2" destOrd="0" presId="urn:microsoft.com/office/officeart/2005/8/layout/bList2"/>
    <dgm:cxn modelId="{C20611D4-D29E-4731-B3FF-32AA89CF988F}" type="presParOf" srcId="{D91E5432-6AF2-454C-8FEC-7F9C1E75EAE8}" destId="{28CFDA91-0B65-4AB9-89D2-B01612F67169}" srcOrd="3" destOrd="0" presId="urn:microsoft.com/office/officeart/2005/8/layout/bList2"/>
    <dgm:cxn modelId="{D10DEC8F-5C2F-4511-8E2B-3032DC69CD1C}" type="presParOf" srcId="{F4E56B15-5067-4F18-9F2D-B5797EFE79CF}" destId="{E97A8FCC-2ED2-4407-B41C-30F1F163C656}" srcOrd="1" destOrd="0" presId="urn:microsoft.com/office/officeart/2005/8/layout/bList2"/>
    <dgm:cxn modelId="{F60087AB-7673-4270-9384-ED5A977FEF04}" type="presParOf" srcId="{F4E56B15-5067-4F18-9F2D-B5797EFE79CF}" destId="{9F2D508C-EE05-4207-B0BA-7B38F0B1E506}" srcOrd="2" destOrd="0" presId="urn:microsoft.com/office/officeart/2005/8/layout/bList2"/>
    <dgm:cxn modelId="{1DCB1C71-79B9-4EF2-A756-31144ADD4630}" type="presParOf" srcId="{9F2D508C-EE05-4207-B0BA-7B38F0B1E506}" destId="{F85147AF-D40C-4C46-AC96-ED77F4C5A9AD}" srcOrd="0" destOrd="0" presId="urn:microsoft.com/office/officeart/2005/8/layout/bList2"/>
    <dgm:cxn modelId="{90316F11-327C-4753-A627-7F775902153D}" type="presParOf" srcId="{9F2D508C-EE05-4207-B0BA-7B38F0B1E506}" destId="{B8C71335-3F8B-4DAD-8D5C-97C08A08DB2E}" srcOrd="1" destOrd="0" presId="urn:microsoft.com/office/officeart/2005/8/layout/bList2"/>
    <dgm:cxn modelId="{371943A3-9791-48F9-BF66-4D6957336D9A}" type="presParOf" srcId="{9F2D508C-EE05-4207-B0BA-7B38F0B1E506}" destId="{C27D8424-BE9C-407C-8977-E389C60EEF47}" srcOrd="2" destOrd="0" presId="urn:microsoft.com/office/officeart/2005/8/layout/bList2"/>
    <dgm:cxn modelId="{A410608B-21A6-4DE1-B668-72C94F0D2794}" type="presParOf" srcId="{9F2D508C-EE05-4207-B0BA-7B38F0B1E506}" destId="{F0172698-A4EF-412A-873B-6CEDDE64237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799FBD-225A-4D83-8486-79AE41F1347B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7F205FE4-4138-4F20-BEB6-45A47FD842E8}">
      <dgm:prSet/>
      <dgm:spPr/>
      <dgm:t>
        <a:bodyPr/>
        <a:lstStyle/>
        <a:p>
          <a:r>
            <a:rPr lang="en-GB" b="1"/>
            <a:t>Challenges</a:t>
          </a:r>
          <a:r>
            <a:rPr lang="en-GB"/>
            <a:t>:</a:t>
          </a:r>
        </a:p>
      </dgm:t>
    </dgm:pt>
    <dgm:pt modelId="{97FB8F6A-04A9-4037-92F2-67689DAF4D3A}" type="parTrans" cxnId="{56791E06-A7AB-4A8F-86F5-CAF3B3D6F849}">
      <dgm:prSet/>
      <dgm:spPr/>
      <dgm:t>
        <a:bodyPr/>
        <a:lstStyle/>
        <a:p>
          <a:endParaRPr lang="en-GB"/>
        </a:p>
      </dgm:t>
    </dgm:pt>
    <dgm:pt modelId="{A027EC02-D8C7-42A7-A87C-99733EA31BFD}" type="sibTrans" cxnId="{56791E06-A7AB-4A8F-86F5-CAF3B3D6F849}">
      <dgm:prSet/>
      <dgm:spPr/>
      <dgm:t>
        <a:bodyPr/>
        <a:lstStyle/>
        <a:p>
          <a:endParaRPr lang="en-GB"/>
        </a:p>
      </dgm:t>
    </dgm:pt>
    <dgm:pt modelId="{C793C4BF-F868-4EA1-A199-E8EB7CAF629F}">
      <dgm:prSet/>
      <dgm:spPr/>
      <dgm:t>
        <a:bodyPr/>
        <a:lstStyle/>
        <a:p>
          <a:r>
            <a:rPr lang="en-GB" dirty="0"/>
            <a:t>National SEN staffing shortages impacting teaching quality and student experience.</a:t>
          </a:r>
        </a:p>
      </dgm:t>
    </dgm:pt>
    <dgm:pt modelId="{BF808BC2-CBAF-49E6-A498-3023E094747E}" type="parTrans" cxnId="{35C37916-CCFD-4C21-945E-EB513A1FF266}">
      <dgm:prSet/>
      <dgm:spPr/>
      <dgm:t>
        <a:bodyPr/>
        <a:lstStyle/>
        <a:p>
          <a:endParaRPr lang="en-GB"/>
        </a:p>
      </dgm:t>
    </dgm:pt>
    <dgm:pt modelId="{94383B4B-C75D-4D29-93A7-58AF5C5D6FAE}" type="sibTrans" cxnId="{35C37916-CCFD-4C21-945E-EB513A1FF266}">
      <dgm:prSet/>
      <dgm:spPr/>
      <dgm:t>
        <a:bodyPr/>
        <a:lstStyle/>
        <a:p>
          <a:endParaRPr lang="en-GB"/>
        </a:p>
      </dgm:t>
    </dgm:pt>
    <dgm:pt modelId="{59AA0CC1-52DA-48D8-93D0-1892D8DA8E6D}">
      <dgm:prSet/>
      <dgm:spPr/>
      <dgm:t>
        <a:bodyPr/>
        <a:lstStyle/>
        <a:p>
          <a:r>
            <a:rPr lang="en-GB" dirty="0"/>
            <a:t>Need for curriculum clarity and clearly developed pathways to avoid repetitive learning.</a:t>
          </a:r>
        </a:p>
      </dgm:t>
    </dgm:pt>
    <dgm:pt modelId="{E742A774-9A21-4EB2-AD06-6E8E26DB0CB7}" type="parTrans" cxnId="{2978E454-C0CE-4A89-B589-C25982DD0CA3}">
      <dgm:prSet/>
      <dgm:spPr/>
      <dgm:t>
        <a:bodyPr/>
        <a:lstStyle/>
        <a:p>
          <a:endParaRPr lang="en-GB"/>
        </a:p>
      </dgm:t>
    </dgm:pt>
    <dgm:pt modelId="{8CEC14DD-545D-45FB-80AF-B6A68145AF64}" type="sibTrans" cxnId="{2978E454-C0CE-4A89-B589-C25982DD0CA3}">
      <dgm:prSet/>
      <dgm:spPr/>
      <dgm:t>
        <a:bodyPr/>
        <a:lstStyle/>
        <a:p>
          <a:endParaRPr lang="en-GB"/>
        </a:p>
      </dgm:t>
    </dgm:pt>
    <dgm:pt modelId="{16902428-73DC-45F6-81EB-874649E53E31}">
      <dgm:prSet/>
      <dgm:spPr/>
      <dgm:t>
        <a:bodyPr/>
        <a:lstStyle/>
        <a:p>
          <a:r>
            <a:rPr lang="en-GB" b="1"/>
            <a:t>Opportunities</a:t>
          </a:r>
          <a:r>
            <a:rPr lang="en-GB"/>
            <a:t>:</a:t>
          </a:r>
        </a:p>
      </dgm:t>
    </dgm:pt>
    <dgm:pt modelId="{E7CBDB51-103A-4BA6-BA97-6B750D182810}" type="parTrans" cxnId="{E5C4EAAD-7B94-42D9-AB7B-2EE73AA09D58}">
      <dgm:prSet/>
      <dgm:spPr/>
      <dgm:t>
        <a:bodyPr/>
        <a:lstStyle/>
        <a:p>
          <a:endParaRPr lang="en-GB"/>
        </a:p>
      </dgm:t>
    </dgm:pt>
    <dgm:pt modelId="{828532D0-76E7-465F-8509-4F4992F4037C}" type="sibTrans" cxnId="{E5C4EAAD-7B94-42D9-AB7B-2EE73AA09D58}">
      <dgm:prSet/>
      <dgm:spPr/>
      <dgm:t>
        <a:bodyPr/>
        <a:lstStyle/>
        <a:p>
          <a:endParaRPr lang="en-GB"/>
        </a:p>
      </dgm:t>
    </dgm:pt>
    <dgm:pt modelId="{80ADC493-FDE1-45D9-8E8F-5E76AE4933C6}">
      <dgm:prSet custT="1"/>
      <dgm:spPr/>
      <dgm:t>
        <a:bodyPr/>
        <a:lstStyle/>
        <a:p>
          <a:r>
            <a:rPr lang="en-GB" sz="2000" dirty="0"/>
            <a:t>Peaks campus development as a specialist provision for high-needs learners.</a:t>
          </a:r>
        </a:p>
      </dgm:t>
    </dgm:pt>
    <dgm:pt modelId="{DF29CF30-C254-40F8-B56F-3BF88355CE02}" type="parTrans" cxnId="{440E7CB4-9DEF-4EAF-B561-51F46603AA83}">
      <dgm:prSet/>
      <dgm:spPr/>
      <dgm:t>
        <a:bodyPr/>
        <a:lstStyle/>
        <a:p>
          <a:endParaRPr lang="en-GB"/>
        </a:p>
      </dgm:t>
    </dgm:pt>
    <dgm:pt modelId="{FAD1811C-A441-47E2-842E-B272453036B1}" type="sibTrans" cxnId="{440E7CB4-9DEF-4EAF-B561-51F46603AA83}">
      <dgm:prSet/>
      <dgm:spPr/>
      <dgm:t>
        <a:bodyPr/>
        <a:lstStyle/>
        <a:p>
          <a:endParaRPr lang="en-GB"/>
        </a:p>
      </dgm:t>
    </dgm:pt>
    <dgm:pt modelId="{62FE3A5A-63D3-42FA-A3C6-85C51785B82F}">
      <dgm:prSet custT="1"/>
      <dgm:spPr/>
      <dgm:t>
        <a:bodyPr/>
        <a:lstStyle/>
        <a:p>
          <a:r>
            <a:rPr lang="en-GB" sz="2000" dirty="0"/>
            <a:t>Leveraging partnerships with local authorities, employers, and community organisations to expand supported internships and social enterprises.</a:t>
          </a:r>
        </a:p>
      </dgm:t>
    </dgm:pt>
    <dgm:pt modelId="{E05962C7-8DDD-461C-8392-CBB4F9FB37C0}" type="parTrans" cxnId="{CD0FF775-5BE5-4686-8988-2C684DB0B5D5}">
      <dgm:prSet/>
      <dgm:spPr/>
      <dgm:t>
        <a:bodyPr/>
        <a:lstStyle/>
        <a:p>
          <a:endParaRPr lang="en-GB"/>
        </a:p>
      </dgm:t>
    </dgm:pt>
    <dgm:pt modelId="{F9B79FAB-E378-4FC9-8BC0-0BCA14416EA8}" type="sibTrans" cxnId="{CD0FF775-5BE5-4686-8988-2C684DB0B5D5}">
      <dgm:prSet/>
      <dgm:spPr/>
      <dgm:t>
        <a:bodyPr/>
        <a:lstStyle/>
        <a:p>
          <a:endParaRPr lang="en-GB"/>
        </a:p>
      </dgm:t>
    </dgm:pt>
    <dgm:pt modelId="{4710B4F5-9E3A-4F98-BEA6-4D370B4CE0B3}" type="pres">
      <dgm:prSet presAssocID="{4D799FBD-225A-4D83-8486-79AE41F1347B}" presName="Name0" presStyleCnt="0">
        <dgm:presLayoutVars>
          <dgm:dir/>
          <dgm:animLvl val="lvl"/>
          <dgm:resizeHandles val="exact"/>
        </dgm:presLayoutVars>
      </dgm:prSet>
      <dgm:spPr/>
    </dgm:pt>
    <dgm:pt modelId="{F769AA8A-D0CC-46F4-B93F-954EA147EB72}" type="pres">
      <dgm:prSet presAssocID="{7F205FE4-4138-4F20-BEB6-45A47FD842E8}" presName="linNode" presStyleCnt="0"/>
      <dgm:spPr/>
    </dgm:pt>
    <dgm:pt modelId="{E82662BA-E042-46B7-A0B3-B02065B16F67}" type="pres">
      <dgm:prSet presAssocID="{7F205FE4-4138-4F20-BEB6-45A47FD842E8}" presName="parentText" presStyleLbl="node1" presStyleIdx="0" presStyleCnt="2" custLinFactNeighborY="-558">
        <dgm:presLayoutVars>
          <dgm:chMax val="1"/>
          <dgm:bulletEnabled val="1"/>
        </dgm:presLayoutVars>
      </dgm:prSet>
      <dgm:spPr/>
    </dgm:pt>
    <dgm:pt modelId="{1E3D961F-1CE5-4022-A4CC-69AAB6C831DD}" type="pres">
      <dgm:prSet presAssocID="{7F205FE4-4138-4F20-BEB6-45A47FD842E8}" presName="descendantText" presStyleLbl="alignAccFollowNode1" presStyleIdx="0" presStyleCnt="2">
        <dgm:presLayoutVars>
          <dgm:bulletEnabled val="1"/>
        </dgm:presLayoutVars>
      </dgm:prSet>
      <dgm:spPr/>
    </dgm:pt>
    <dgm:pt modelId="{198EFE8B-514E-410C-A2B2-0C798BED49A8}" type="pres">
      <dgm:prSet presAssocID="{A027EC02-D8C7-42A7-A87C-99733EA31BFD}" presName="sp" presStyleCnt="0"/>
      <dgm:spPr/>
    </dgm:pt>
    <dgm:pt modelId="{E61AC801-AE5A-4E08-8110-E8C769E62778}" type="pres">
      <dgm:prSet presAssocID="{16902428-73DC-45F6-81EB-874649E53E31}" presName="linNode" presStyleCnt="0"/>
      <dgm:spPr/>
    </dgm:pt>
    <dgm:pt modelId="{A3E7B855-B6A2-470D-8F3E-28DEEF905DE1}" type="pres">
      <dgm:prSet presAssocID="{16902428-73DC-45F6-81EB-874649E53E31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66CECC12-EC1A-4AAD-9290-DE02115A92C0}" type="pres">
      <dgm:prSet presAssocID="{16902428-73DC-45F6-81EB-874649E53E31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56791E06-A7AB-4A8F-86F5-CAF3B3D6F849}" srcId="{4D799FBD-225A-4D83-8486-79AE41F1347B}" destId="{7F205FE4-4138-4F20-BEB6-45A47FD842E8}" srcOrd="0" destOrd="0" parTransId="{97FB8F6A-04A9-4037-92F2-67689DAF4D3A}" sibTransId="{A027EC02-D8C7-42A7-A87C-99733EA31BFD}"/>
    <dgm:cxn modelId="{C8DE240F-D37E-4722-AFEC-346745E49BC9}" type="presOf" srcId="{7F205FE4-4138-4F20-BEB6-45A47FD842E8}" destId="{E82662BA-E042-46B7-A0B3-B02065B16F67}" srcOrd="0" destOrd="0" presId="urn:microsoft.com/office/officeart/2005/8/layout/vList5"/>
    <dgm:cxn modelId="{F9F83410-5696-4B97-B0F9-E8FB5912CD15}" type="presOf" srcId="{62FE3A5A-63D3-42FA-A3C6-85C51785B82F}" destId="{66CECC12-EC1A-4AAD-9290-DE02115A92C0}" srcOrd="0" destOrd="1" presId="urn:microsoft.com/office/officeart/2005/8/layout/vList5"/>
    <dgm:cxn modelId="{35C37916-CCFD-4C21-945E-EB513A1FF266}" srcId="{7F205FE4-4138-4F20-BEB6-45A47FD842E8}" destId="{C793C4BF-F868-4EA1-A199-E8EB7CAF629F}" srcOrd="0" destOrd="0" parTransId="{BF808BC2-CBAF-49E6-A498-3023E094747E}" sibTransId="{94383B4B-C75D-4D29-93A7-58AF5C5D6FAE}"/>
    <dgm:cxn modelId="{8DAF1B5E-D921-4244-B1F6-364A9AA56D74}" type="presOf" srcId="{C793C4BF-F868-4EA1-A199-E8EB7CAF629F}" destId="{1E3D961F-1CE5-4022-A4CC-69AAB6C831DD}" srcOrd="0" destOrd="0" presId="urn:microsoft.com/office/officeart/2005/8/layout/vList5"/>
    <dgm:cxn modelId="{2978E454-C0CE-4A89-B589-C25982DD0CA3}" srcId="{7F205FE4-4138-4F20-BEB6-45A47FD842E8}" destId="{59AA0CC1-52DA-48D8-93D0-1892D8DA8E6D}" srcOrd="1" destOrd="0" parTransId="{E742A774-9A21-4EB2-AD06-6E8E26DB0CB7}" sibTransId="{8CEC14DD-545D-45FB-80AF-B6A68145AF64}"/>
    <dgm:cxn modelId="{CD0FF775-5BE5-4686-8988-2C684DB0B5D5}" srcId="{16902428-73DC-45F6-81EB-874649E53E31}" destId="{62FE3A5A-63D3-42FA-A3C6-85C51785B82F}" srcOrd="1" destOrd="0" parTransId="{E05962C7-8DDD-461C-8392-CBB4F9FB37C0}" sibTransId="{F9B79FAB-E378-4FC9-8BC0-0BCA14416EA8}"/>
    <dgm:cxn modelId="{E5C4EAAD-7B94-42D9-AB7B-2EE73AA09D58}" srcId="{4D799FBD-225A-4D83-8486-79AE41F1347B}" destId="{16902428-73DC-45F6-81EB-874649E53E31}" srcOrd="1" destOrd="0" parTransId="{E7CBDB51-103A-4BA6-BA97-6B750D182810}" sibTransId="{828532D0-76E7-465F-8509-4F4992F4037C}"/>
    <dgm:cxn modelId="{440E7CB4-9DEF-4EAF-B561-51F46603AA83}" srcId="{16902428-73DC-45F6-81EB-874649E53E31}" destId="{80ADC493-FDE1-45D9-8E8F-5E76AE4933C6}" srcOrd="0" destOrd="0" parTransId="{DF29CF30-C254-40F8-B56F-3BF88355CE02}" sibTransId="{FAD1811C-A441-47E2-842E-B272453036B1}"/>
    <dgm:cxn modelId="{D291BACB-E916-44BF-8E60-195638ABB046}" type="presOf" srcId="{4D799FBD-225A-4D83-8486-79AE41F1347B}" destId="{4710B4F5-9E3A-4F98-BEA6-4D370B4CE0B3}" srcOrd="0" destOrd="0" presId="urn:microsoft.com/office/officeart/2005/8/layout/vList5"/>
    <dgm:cxn modelId="{EE811ACF-7C02-497F-8050-E26631D07352}" type="presOf" srcId="{16902428-73DC-45F6-81EB-874649E53E31}" destId="{A3E7B855-B6A2-470D-8F3E-28DEEF905DE1}" srcOrd="0" destOrd="0" presId="urn:microsoft.com/office/officeart/2005/8/layout/vList5"/>
    <dgm:cxn modelId="{44BC7FD2-47AE-442B-A771-5508A9896B6D}" type="presOf" srcId="{59AA0CC1-52DA-48D8-93D0-1892D8DA8E6D}" destId="{1E3D961F-1CE5-4022-A4CC-69AAB6C831DD}" srcOrd="0" destOrd="1" presId="urn:microsoft.com/office/officeart/2005/8/layout/vList5"/>
    <dgm:cxn modelId="{98FC8BE0-2338-4B6E-B263-70FF15CDD9FD}" type="presOf" srcId="{80ADC493-FDE1-45D9-8E8F-5E76AE4933C6}" destId="{66CECC12-EC1A-4AAD-9290-DE02115A92C0}" srcOrd="0" destOrd="0" presId="urn:microsoft.com/office/officeart/2005/8/layout/vList5"/>
    <dgm:cxn modelId="{464EA1DB-6EFE-41C2-91C6-C9ED1CD1952B}" type="presParOf" srcId="{4710B4F5-9E3A-4F98-BEA6-4D370B4CE0B3}" destId="{F769AA8A-D0CC-46F4-B93F-954EA147EB72}" srcOrd="0" destOrd="0" presId="urn:microsoft.com/office/officeart/2005/8/layout/vList5"/>
    <dgm:cxn modelId="{F1E728F8-7A65-45EE-9A46-408C9E2825A5}" type="presParOf" srcId="{F769AA8A-D0CC-46F4-B93F-954EA147EB72}" destId="{E82662BA-E042-46B7-A0B3-B02065B16F67}" srcOrd="0" destOrd="0" presId="urn:microsoft.com/office/officeart/2005/8/layout/vList5"/>
    <dgm:cxn modelId="{B43E7FA6-48CE-43C5-A882-ADC92989885B}" type="presParOf" srcId="{F769AA8A-D0CC-46F4-B93F-954EA147EB72}" destId="{1E3D961F-1CE5-4022-A4CC-69AAB6C831DD}" srcOrd="1" destOrd="0" presId="urn:microsoft.com/office/officeart/2005/8/layout/vList5"/>
    <dgm:cxn modelId="{BDBB1376-2FAC-4717-8869-BBEA900FE508}" type="presParOf" srcId="{4710B4F5-9E3A-4F98-BEA6-4D370B4CE0B3}" destId="{198EFE8B-514E-410C-A2B2-0C798BED49A8}" srcOrd="1" destOrd="0" presId="urn:microsoft.com/office/officeart/2005/8/layout/vList5"/>
    <dgm:cxn modelId="{957F3B17-9AB8-41FE-ADD0-E592A887C8F8}" type="presParOf" srcId="{4710B4F5-9E3A-4F98-BEA6-4D370B4CE0B3}" destId="{E61AC801-AE5A-4E08-8110-E8C769E62778}" srcOrd="2" destOrd="0" presId="urn:microsoft.com/office/officeart/2005/8/layout/vList5"/>
    <dgm:cxn modelId="{A95CF67E-7237-4A16-B986-BD34D4143A75}" type="presParOf" srcId="{E61AC801-AE5A-4E08-8110-E8C769E62778}" destId="{A3E7B855-B6A2-470D-8F3E-28DEEF905DE1}" srcOrd="0" destOrd="0" presId="urn:microsoft.com/office/officeart/2005/8/layout/vList5"/>
    <dgm:cxn modelId="{79D21954-0F7D-41CF-91F3-07F581C46081}" type="presParOf" srcId="{E61AC801-AE5A-4E08-8110-E8C769E62778}" destId="{66CECC12-EC1A-4AAD-9290-DE02115A92C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D3AD39-E230-47C1-9736-382F8A284E2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CDDD9F9-0642-490F-BBAA-F90B2CC135F0}">
      <dgm:prSet phldrT="[Text]"/>
      <dgm:spPr>
        <a:solidFill>
          <a:srgbClr val="92D050"/>
        </a:solidFill>
      </dgm:spPr>
      <dgm:t>
        <a:bodyPr/>
        <a:lstStyle/>
        <a:p>
          <a:r>
            <a:rPr lang="en-GB" dirty="0"/>
            <a:t>Local Authority and Schools</a:t>
          </a:r>
        </a:p>
      </dgm:t>
    </dgm:pt>
    <dgm:pt modelId="{D4A59994-FABF-4582-B472-57A0A17F0042}" type="parTrans" cxnId="{D2C5F427-F2B0-4558-BFDD-448AAA45DCCA}">
      <dgm:prSet/>
      <dgm:spPr/>
      <dgm:t>
        <a:bodyPr/>
        <a:lstStyle/>
        <a:p>
          <a:endParaRPr lang="en-GB"/>
        </a:p>
      </dgm:t>
    </dgm:pt>
    <dgm:pt modelId="{B1C9C956-2D68-45D8-94FA-D530CD7F322F}" type="sibTrans" cxnId="{D2C5F427-F2B0-4558-BFDD-448AAA45DCCA}">
      <dgm:prSet/>
      <dgm:spPr/>
      <dgm:t>
        <a:bodyPr/>
        <a:lstStyle/>
        <a:p>
          <a:endParaRPr lang="en-GB"/>
        </a:p>
      </dgm:t>
    </dgm:pt>
    <dgm:pt modelId="{B020479E-541C-4DDD-B126-6ACB19520DEA}">
      <dgm:prSet phldrT="[Text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GB" dirty="0"/>
            <a:t>Tackle high post-16 and post-18 transition gaps locally.</a:t>
          </a:r>
        </a:p>
      </dgm:t>
    </dgm:pt>
    <dgm:pt modelId="{DC56EB82-F1A7-4032-B303-E50A80A55906}" type="parTrans" cxnId="{8021CDD5-F082-4C32-88DF-2D13A594AC3D}">
      <dgm:prSet/>
      <dgm:spPr/>
      <dgm:t>
        <a:bodyPr/>
        <a:lstStyle/>
        <a:p>
          <a:endParaRPr lang="en-GB"/>
        </a:p>
      </dgm:t>
    </dgm:pt>
    <dgm:pt modelId="{3B8330B5-DB93-4554-B2DC-7A4473D32794}" type="sibTrans" cxnId="{8021CDD5-F082-4C32-88DF-2D13A594AC3D}">
      <dgm:prSet/>
      <dgm:spPr/>
      <dgm:t>
        <a:bodyPr/>
        <a:lstStyle/>
        <a:p>
          <a:endParaRPr lang="en-GB"/>
        </a:p>
      </dgm:t>
    </dgm:pt>
    <dgm:pt modelId="{0BC9F5AA-3608-431D-9F92-4A3FCB2C259F}">
      <dgm:prSet phldrT="[Text]"/>
      <dgm:spPr>
        <a:solidFill>
          <a:srgbClr val="6BCDD7"/>
        </a:solidFill>
      </dgm:spPr>
      <dgm:t>
        <a:bodyPr/>
        <a:lstStyle/>
        <a:p>
          <a:r>
            <a:rPr lang="en-GB" dirty="0"/>
            <a:t>Employers</a:t>
          </a:r>
        </a:p>
      </dgm:t>
    </dgm:pt>
    <dgm:pt modelId="{C9048583-6F99-4FA5-999F-1920FEAD356E}" type="parTrans" cxnId="{A7988014-AC36-4433-898F-E36964580CBE}">
      <dgm:prSet/>
      <dgm:spPr/>
      <dgm:t>
        <a:bodyPr/>
        <a:lstStyle/>
        <a:p>
          <a:endParaRPr lang="en-GB"/>
        </a:p>
      </dgm:t>
    </dgm:pt>
    <dgm:pt modelId="{9DF6E8E2-4615-408C-88FB-A014A45E362C}" type="sibTrans" cxnId="{A7988014-AC36-4433-898F-E36964580CBE}">
      <dgm:prSet/>
      <dgm:spPr/>
      <dgm:t>
        <a:bodyPr/>
        <a:lstStyle/>
        <a:p>
          <a:endParaRPr lang="en-GB"/>
        </a:p>
      </dgm:t>
    </dgm:pt>
    <dgm:pt modelId="{F3A0ECA1-FA01-4CC4-A790-FC141068DA07}">
      <dgm:prSet phldrT="[Text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GB" dirty="0"/>
            <a:t>Increase work-based learning opportunities, including supported internships, to address high NEET rates among SEND learners.</a:t>
          </a:r>
        </a:p>
      </dgm:t>
    </dgm:pt>
    <dgm:pt modelId="{3A54EFC3-FFC8-411E-BD7A-4D70B068849B}" type="parTrans" cxnId="{0A955D12-4C4B-497F-B9FF-34532A4BA2CD}">
      <dgm:prSet/>
      <dgm:spPr/>
      <dgm:t>
        <a:bodyPr/>
        <a:lstStyle/>
        <a:p>
          <a:endParaRPr lang="en-GB"/>
        </a:p>
      </dgm:t>
    </dgm:pt>
    <dgm:pt modelId="{3BB1D11F-BCB4-4C45-B124-B81AFC4BEED8}" type="sibTrans" cxnId="{0A955D12-4C4B-497F-B9FF-34532A4BA2CD}">
      <dgm:prSet/>
      <dgm:spPr/>
      <dgm:t>
        <a:bodyPr/>
        <a:lstStyle/>
        <a:p>
          <a:endParaRPr lang="en-GB"/>
        </a:p>
      </dgm:t>
    </dgm:pt>
    <dgm:pt modelId="{D8FD93FB-734A-473A-8E8C-CD364D94A88E}">
      <dgm:prSet phldrT="[Text]"/>
      <dgm:spPr/>
      <dgm:t>
        <a:bodyPr/>
        <a:lstStyle/>
        <a:p>
          <a:r>
            <a:rPr lang="en-GB" dirty="0"/>
            <a:t>Students and Parents</a:t>
          </a:r>
        </a:p>
      </dgm:t>
    </dgm:pt>
    <dgm:pt modelId="{1BA81F94-E031-42A6-AE6E-8C0787F89C96}" type="parTrans" cxnId="{53B61E55-AD07-4C1A-8503-C20D23EBE9AA}">
      <dgm:prSet/>
      <dgm:spPr/>
      <dgm:t>
        <a:bodyPr/>
        <a:lstStyle/>
        <a:p>
          <a:endParaRPr lang="en-GB"/>
        </a:p>
      </dgm:t>
    </dgm:pt>
    <dgm:pt modelId="{8ACBFE71-4400-496C-9C33-AC5154396A08}" type="sibTrans" cxnId="{53B61E55-AD07-4C1A-8503-C20D23EBE9AA}">
      <dgm:prSet/>
      <dgm:spPr/>
      <dgm:t>
        <a:bodyPr/>
        <a:lstStyle/>
        <a:p>
          <a:endParaRPr lang="en-GB"/>
        </a:p>
      </dgm:t>
    </dgm:pt>
    <dgm:pt modelId="{0A2CD6CF-45D8-49E6-9CFD-C2321DCF5FEB}">
      <dgm:prSet phldrT="[Text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GB" dirty="0"/>
            <a:t>Focus on personalised learning plans aligned with EHCP outcomes and life goals.</a:t>
          </a:r>
        </a:p>
      </dgm:t>
    </dgm:pt>
    <dgm:pt modelId="{839CF287-1970-41BC-B808-DC5A8BBBC2FC}" type="parTrans" cxnId="{718B42EE-032F-4268-8EFE-16F1C1C98848}">
      <dgm:prSet/>
      <dgm:spPr/>
      <dgm:t>
        <a:bodyPr/>
        <a:lstStyle/>
        <a:p>
          <a:endParaRPr lang="en-GB"/>
        </a:p>
      </dgm:t>
    </dgm:pt>
    <dgm:pt modelId="{3604EF94-0B98-4E0B-B36D-012426175045}" type="sibTrans" cxnId="{718B42EE-032F-4268-8EFE-16F1C1C98848}">
      <dgm:prSet/>
      <dgm:spPr/>
      <dgm:t>
        <a:bodyPr/>
        <a:lstStyle/>
        <a:p>
          <a:endParaRPr lang="en-GB"/>
        </a:p>
      </dgm:t>
    </dgm:pt>
    <dgm:pt modelId="{3C3FF1F9-CED2-4098-B993-E028170775FE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GB" dirty="0"/>
            <a:t>Create clearer progression pathways to avoid content repetition or stagnation.</a:t>
          </a:r>
        </a:p>
      </dgm:t>
    </dgm:pt>
    <dgm:pt modelId="{00D0A29C-7B01-4226-A60B-78F6F0DB7847}" type="parTrans" cxnId="{67E1CB36-725D-4A46-B720-8E91845DAB44}">
      <dgm:prSet/>
      <dgm:spPr/>
      <dgm:t>
        <a:bodyPr/>
        <a:lstStyle/>
        <a:p>
          <a:endParaRPr lang="en-GB"/>
        </a:p>
      </dgm:t>
    </dgm:pt>
    <dgm:pt modelId="{D82190C3-4988-4D15-9F05-6C8F31AFFAC2}" type="sibTrans" cxnId="{67E1CB36-725D-4A46-B720-8E91845DAB44}">
      <dgm:prSet/>
      <dgm:spPr/>
      <dgm:t>
        <a:bodyPr/>
        <a:lstStyle/>
        <a:p>
          <a:endParaRPr lang="en-GB"/>
        </a:p>
      </dgm:t>
    </dgm:pt>
    <dgm:pt modelId="{0D637435-D655-42D0-8467-F0DEFDC59AB2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GB" dirty="0"/>
            <a:t>Expand Peaks campus capacity for specialist provision.</a:t>
          </a:r>
        </a:p>
      </dgm:t>
    </dgm:pt>
    <dgm:pt modelId="{51548801-3D51-43EC-8E58-C57DB95CF0F3}" type="parTrans" cxnId="{27BFFFBD-004F-4574-B7C9-EA89DD459430}">
      <dgm:prSet/>
      <dgm:spPr/>
      <dgm:t>
        <a:bodyPr/>
        <a:lstStyle/>
        <a:p>
          <a:endParaRPr lang="en-GB"/>
        </a:p>
      </dgm:t>
    </dgm:pt>
    <dgm:pt modelId="{4411E97D-9168-41D1-9658-EFD399958D5F}" type="sibTrans" cxnId="{27BFFFBD-004F-4574-B7C9-EA89DD459430}">
      <dgm:prSet/>
      <dgm:spPr/>
      <dgm:t>
        <a:bodyPr/>
        <a:lstStyle/>
        <a:p>
          <a:endParaRPr lang="en-GB"/>
        </a:p>
      </dgm:t>
    </dgm:pt>
    <dgm:pt modelId="{8B0C5C8F-89BE-4BA8-8741-7E5EEEF653B9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GB" dirty="0"/>
            <a:t>Strengthen vocational profiling and employability skills to meet workforce demands.</a:t>
          </a:r>
        </a:p>
      </dgm:t>
    </dgm:pt>
    <dgm:pt modelId="{ACB212C0-2E14-43A4-B9AF-C27672D085A4}" type="parTrans" cxnId="{7AF7DA58-C159-4D18-9D16-A9920A7DC067}">
      <dgm:prSet/>
      <dgm:spPr/>
      <dgm:t>
        <a:bodyPr/>
        <a:lstStyle/>
        <a:p>
          <a:endParaRPr lang="en-GB"/>
        </a:p>
      </dgm:t>
    </dgm:pt>
    <dgm:pt modelId="{D4E6C8E8-0E9B-498F-9545-3BF89E570D0F}" type="sibTrans" cxnId="{7AF7DA58-C159-4D18-9D16-A9920A7DC067}">
      <dgm:prSet/>
      <dgm:spPr/>
      <dgm:t>
        <a:bodyPr/>
        <a:lstStyle/>
        <a:p>
          <a:endParaRPr lang="en-GB"/>
        </a:p>
      </dgm:t>
    </dgm:pt>
    <dgm:pt modelId="{49C83B89-70F1-4E77-A4AE-0762ED98D6BD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GB" dirty="0"/>
            <a:t>Prioritise mental health, social, emotional, and communication support to address growing SEMH needs.</a:t>
          </a:r>
        </a:p>
      </dgm:t>
    </dgm:pt>
    <dgm:pt modelId="{915A1656-3C93-4CC6-9C88-A702D88BFF46}" type="parTrans" cxnId="{715A3FA2-C87B-4AA7-8CEB-98F314134034}">
      <dgm:prSet/>
      <dgm:spPr/>
      <dgm:t>
        <a:bodyPr/>
        <a:lstStyle/>
        <a:p>
          <a:endParaRPr lang="en-GB"/>
        </a:p>
      </dgm:t>
    </dgm:pt>
    <dgm:pt modelId="{6CBA4AD4-41A7-486D-BD38-CB6C90735F27}" type="sibTrans" cxnId="{715A3FA2-C87B-4AA7-8CEB-98F314134034}">
      <dgm:prSet/>
      <dgm:spPr/>
      <dgm:t>
        <a:bodyPr/>
        <a:lstStyle/>
        <a:p>
          <a:endParaRPr lang="en-GB"/>
        </a:p>
      </dgm:t>
    </dgm:pt>
    <dgm:pt modelId="{95FBF3FD-176F-47CC-ADE5-D914041692D7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GB" dirty="0"/>
            <a:t>Need clarity around curriculum offer</a:t>
          </a:r>
        </a:p>
      </dgm:t>
    </dgm:pt>
    <dgm:pt modelId="{E69CA717-DB4E-4E25-B9B9-B0591EE65D9B}" type="parTrans" cxnId="{E4478482-510A-4EA5-8C7F-9FC26C20A298}">
      <dgm:prSet/>
      <dgm:spPr/>
      <dgm:t>
        <a:bodyPr/>
        <a:lstStyle/>
        <a:p>
          <a:endParaRPr lang="en-GB"/>
        </a:p>
      </dgm:t>
    </dgm:pt>
    <dgm:pt modelId="{E2221646-F825-4002-840A-F712EC5B7715}" type="sibTrans" cxnId="{E4478482-510A-4EA5-8C7F-9FC26C20A298}">
      <dgm:prSet/>
      <dgm:spPr/>
      <dgm:t>
        <a:bodyPr/>
        <a:lstStyle/>
        <a:p>
          <a:endParaRPr lang="en-GB"/>
        </a:p>
      </dgm:t>
    </dgm:pt>
    <dgm:pt modelId="{6C0EFC1C-BC11-4291-BDCF-46FCD383FB23}" type="pres">
      <dgm:prSet presAssocID="{41D3AD39-E230-47C1-9736-382F8A284E2C}" presName="Name0" presStyleCnt="0">
        <dgm:presLayoutVars>
          <dgm:dir/>
          <dgm:animLvl val="lvl"/>
          <dgm:resizeHandles val="exact"/>
        </dgm:presLayoutVars>
      </dgm:prSet>
      <dgm:spPr/>
    </dgm:pt>
    <dgm:pt modelId="{EBC51FB4-618C-4A05-B734-4D6C2307AD5F}" type="pres">
      <dgm:prSet presAssocID="{DCDDD9F9-0642-490F-BBAA-F90B2CC135F0}" presName="composite" presStyleCnt="0"/>
      <dgm:spPr/>
    </dgm:pt>
    <dgm:pt modelId="{5F422001-95CB-483C-9452-DFE85FC3A7CE}" type="pres">
      <dgm:prSet presAssocID="{DCDDD9F9-0642-490F-BBAA-F90B2CC135F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F87BA245-A93E-4DBD-AF5F-7DADA64BB6AD}" type="pres">
      <dgm:prSet presAssocID="{DCDDD9F9-0642-490F-BBAA-F90B2CC135F0}" presName="desTx" presStyleLbl="alignAccFollowNode1" presStyleIdx="0" presStyleCnt="3">
        <dgm:presLayoutVars>
          <dgm:bulletEnabled val="1"/>
        </dgm:presLayoutVars>
      </dgm:prSet>
      <dgm:spPr/>
    </dgm:pt>
    <dgm:pt modelId="{AD8FB9EC-1E48-4CF5-83C3-38E629BB921A}" type="pres">
      <dgm:prSet presAssocID="{B1C9C956-2D68-45D8-94FA-D530CD7F322F}" presName="space" presStyleCnt="0"/>
      <dgm:spPr/>
    </dgm:pt>
    <dgm:pt modelId="{7B7A7823-54EB-4DE8-9099-AC189C716E0D}" type="pres">
      <dgm:prSet presAssocID="{0BC9F5AA-3608-431D-9F92-4A3FCB2C259F}" presName="composite" presStyleCnt="0"/>
      <dgm:spPr/>
    </dgm:pt>
    <dgm:pt modelId="{197B7126-C995-4B78-8096-7CD832AB050B}" type="pres">
      <dgm:prSet presAssocID="{0BC9F5AA-3608-431D-9F92-4A3FCB2C259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7C94047D-CF48-4E4B-8B4E-758D4DC8676D}" type="pres">
      <dgm:prSet presAssocID="{0BC9F5AA-3608-431D-9F92-4A3FCB2C259F}" presName="desTx" presStyleLbl="alignAccFollowNode1" presStyleIdx="1" presStyleCnt="3">
        <dgm:presLayoutVars>
          <dgm:bulletEnabled val="1"/>
        </dgm:presLayoutVars>
      </dgm:prSet>
      <dgm:spPr/>
    </dgm:pt>
    <dgm:pt modelId="{EB776386-4F0D-4995-98F9-00AFD012AB56}" type="pres">
      <dgm:prSet presAssocID="{9DF6E8E2-4615-408C-88FB-A014A45E362C}" presName="space" presStyleCnt="0"/>
      <dgm:spPr/>
    </dgm:pt>
    <dgm:pt modelId="{5FCA4580-3459-4B33-A689-172B857B26C6}" type="pres">
      <dgm:prSet presAssocID="{D8FD93FB-734A-473A-8E8C-CD364D94A88E}" presName="composite" presStyleCnt="0"/>
      <dgm:spPr/>
    </dgm:pt>
    <dgm:pt modelId="{BCE355EA-84E0-44C6-98FD-9B2EBE3A7B73}" type="pres">
      <dgm:prSet presAssocID="{D8FD93FB-734A-473A-8E8C-CD364D94A88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AA585F8E-29C1-4D38-89CC-B09BBDEFE6C8}" type="pres">
      <dgm:prSet presAssocID="{D8FD93FB-734A-473A-8E8C-CD364D94A88E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B646511-274D-414B-8092-CA9710382E96}" type="presOf" srcId="{DCDDD9F9-0642-490F-BBAA-F90B2CC135F0}" destId="{5F422001-95CB-483C-9452-DFE85FC3A7CE}" srcOrd="0" destOrd="0" presId="urn:microsoft.com/office/officeart/2005/8/layout/hList1"/>
    <dgm:cxn modelId="{0A955D12-4C4B-497F-B9FF-34532A4BA2CD}" srcId="{0BC9F5AA-3608-431D-9F92-4A3FCB2C259F}" destId="{F3A0ECA1-FA01-4CC4-A790-FC141068DA07}" srcOrd="0" destOrd="0" parTransId="{3A54EFC3-FFC8-411E-BD7A-4D70B068849B}" sibTransId="{3BB1D11F-BCB4-4C45-B124-B81AFC4BEED8}"/>
    <dgm:cxn modelId="{A7988014-AC36-4433-898F-E36964580CBE}" srcId="{41D3AD39-E230-47C1-9736-382F8A284E2C}" destId="{0BC9F5AA-3608-431D-9F92-4A3FCB2C259F}" srcOrd="1" destOrd="0" parTransId="{C9048583-6F99-4FA5-999F-1920FEAD356E}" sibTransId="{9DF6E8E2-4615-408C-88FB-A014A45E362C}"/>
    <dgm:cxn modelId="{D2C5F427-F2B0-4558-BFDD-448AAA45DCCA}" srcId="{41D3AD39-E230-47C1-9736-382F8A284E2C}" destId="{DCDDD9F9-0642-490F-BBAA-F90B2CC135F0}" srcOrd="0" destOrd="0" parTransId="{D4A59994-FABF-4582-B472-57A0A17F0042}" sibTransId="{B1C9C956-2D68-45D8-94FA-D530CD7F322F}"/>
    <dgm:cxn modelId="{67E1CB36-725D-4A46-B720-8E91845DAB44}" srcId="{DCDDD9F9-0642-490F-BBAA-F90B2CC135F0}" destId="{3C3FF1F9-CED2-4098-B993-E028170775FE}" srcOrd="1" destOrd="0" parTransId="{00D0A29C-7B01-4226-A60B-78F6F0DB7847}" sibTransId="{D82190C3-4988-4D15-9F05-6C8F31AFFAC2}"/>
    <dgm:cxn modelId="{D0E9405D-2855-4DEA-81D9-DF9387F1F702}" type="presOf" srcId="{0A2CD6CF-45D8-49E6-9CFD-C2321DCF5FEB}" destId="{AA585F8E-29C1-4D38-89CC-B09BBDEFE6C8}" srcOrd="0" destOrd="0" presId="urn:microsoft.com/office/officeart/2005/8/layout/hList1"/>
    <dgm:cxn modelId="{945C1C65-9513-4D69-B8DF-C4763F5F04A3}" type="presOf" srcId="{3C3FF1F9-CED2-4098-B993-E028170775FE}" destId="{F87BA245-A93E-4DBD-AF5F-7DADA64BB6AD}" srcOrd="0" destOrd="1" presId="urn:microsoft.com/office/officeart/2005/8/layout/hList1"/>
    <dgm:cxn modelId="{53B61E55-AD07-4C1A-8503-C20D23EBE9AA}" srcId="{41D3AD39-E230-47C1-9736-382F8A284E2C}" destId="{D8FD93FB-734A-473A-8E8C-CD364D94A88E}" srcOrd="2" destOrd="0" parTransId="{1BA81F94-E031-42A6-AE6E-8C0787F89C96}" sibTransId="{8ACBFE71-4400-496C-9C33-AC5154396A08}"/>
    <dgm:cxn modelId="{7AF7DA58-C159-4D18-9D16-A9920A7DC067}" srcId="{0BC9F5AA-3608-431D-9F92-4A3FCB2C259F}" destId="{8B0C5C8F-89BE-4BA8-8741-7E5EEEF653B9}" srcOrd="1" destOrd="0" parTransId="{ACB212C0-2E14-43A4-B9AF-C27672D085A4}" sibTransId="{D4E6C8E8-0E9B-498F-9545-3BF89E570D0F}"/>
    <dgm:cxn modelId="{5B87DD78-0BFB-4A29-B5BF-B23D5F988898}" type="presOf" srcId="{0D637435-D655-42D0-8467-F0DEFDC59AB2}" destId="{F87BA245-A93E-4DBD-AF5F-7DADA64BB6AD}" srcOrd="0" destOrd="2" presId="urn:microsoft.com/office/officeart/2005/8/layout/hList1"/>
    <dgm:cxn modelId="{E4478482-510A-4EA5-8C7F-9FC26C20A298}" srcId="{D8FD93FB-734A-473A-8E8C-CD364D94A88E}" destId="{95FBF3FD-176F-47CC-ADE5-D914041692D7}" srcOrd="2" destOrd="0" parTransId="{E69CA717-DB4E-4E25-B9B9-B0591EE65D9B}" sibTransId="{E2221646-F825-4002-840A-F712EC5B7715}"/>
    <dgm:cxn modelId="{5C4B7D8B-4C38-4B20-AE24-5FFFAE845B8C}" type="presOf" srcId="{D8FD93FB-734A-473A-8E8C-CD364D94A88E}" destId="{BCE355EA-84E0-44C6-98FD-9B2EBE3A7B73}" srcOrd="0" destOrd="0" presId="urn:microsoft.com/office/officeart/2005/8/layout/hList1"/>
    <dgm:cxn modelId="{5E5FBB9D-6C16-41DB-868B-7A80575382AD}" type="presOf" srcId="{8B0C5C8F-89BE-4BA8-8741-7E5EEEF653B9}" destId="{7C94047D-CF48-4E4B-8B4E-758D4DC8676D}" srcOrd="0" destOrd="1" presId="urn:microsoft.com/office/officeart/2005/8/layout/hList1"/>
    <dgm:cxn modelId="{715A3FA2-C87B-4AA7-8CEB-98F314134034}" srcId="{D8FD93FB-734A-473A-8E8C-CD364D94A88E}" destId="{49C83B89-70F1-4E77-A4AE-0762ED98D6BD}" srcOrd="1" destOrd="0" parTransId="{915A1656-3C93-4CC6-9C88-A702D88BFF46}" sibTransId="{6CBA4AD4-41A7-486D-BD38-CB6C90735F27}"/>
    <dgm:cxn modelId="{6493F7A2-3D43-4832-AD38-093075434DCB}" type="presOf" srcId="{41D3AD39-E230-47C1-9736-382F8A284E2C}" destId="{6C0EFC1C-BC11-4291-BDCF-46FCD383FB23}" srcOrd="0" destOrd="0" presId="urn:microsoft.com/office/officeart/2005/8/layout/hList1"/>
    <dgm:cxn modelId="{27BFFFBD-004F-4574-B7C9-EA89DD459430}" srcId="{DCDDD9F9-0642-490F-BBAA-F90B2CC135F0}" destId="{0D637435-D655-42D0-8467-F0DEFDC59AB2}" srcOrd="2" destOrd="0" parTransId="{51548801-3D51-43EC-8E58-C57DB95CF0F3}" sibTransId="{4411E97D-9168-41D1-9658-EFD399958D5F}"/>
    <dgm:cxn modelId="{1D8182BE-C662-47E3-A767-A72A0000B568}" type="presOf" srcId="{95FBF3FD-176F-47CC-ADE5-D914041692D7}" destId="{AA585F8E-29C1-4D38-89CC-B09BBDEFE6C8}" srcOrd="0" destOrd="2" presId="urn:microsoft.com/office/officeart/2005/8/layout/hList1"/>
    <dgm:cxn modelId="{DB2E5FC2-3B78-493B-BFCA-46C2EA181604}" type="presOf" srcId="{B020479E-541C-4DDD-B126-6ACB19520DEA}" destId="{F87BA245-A93E-4DBD-AF5F-7DADA64BB6AD}" srcOrd="0" destOrd="0" presId="urn:microsoft.com/office/officeart/2005/8/layout/hList1"/>
    <dgm:cxn modelId="{8021CDD5-F082-4C32-88DF-2D13A594AC3D}" srcId="{DCDDD9F9-0642-490F-BBAA-F90B2CC135F0}" destId="{B020479E-541C-4DDD-B126-6ACB19520DEA}" srcOrd="0" destOrd="0" parTransId="{DC56EB82-F1A7-4032-B303-E50A80A55906}" sibTransId="{3B8330B5-DB93-4554-B2DC-7A4473D32794}"/>
    <dgm:cxn modelId="{96D7F2DF-3E6E-4297-8CE9-2E75D3D21213}" type="presOf" srcId="{F3A0ECA1-FA01-4CC4-A790-FC141068DA07}" destId="{7C94047D-CF48-4E4B-8B4E-758D4DC8676D}" srcOrd="0" destOrd="0" presId="urn:microsoft.com/office/officeart/2005/8/layout/hList1"/>
    <dgm:cxn modelId="{718B42EE-032F-4268-8EFE-16F1C1C98848}" srcId="{D8FD93FB-734A-473A-8E8C-CD364D94A88E}" destId="{0A2CD6CF-45D8-49E6-9CFD-C2321DCF5FEB}" srcOrd="0" destOrd="0" parTransId="{839CF287-1970-41BC-B808-DC5A8BBBC2FC}" sibTransId="{3604EF94-0B98-4E0B-B36D-012426175045}"/>
    <dgm:cxn modelId="{F07A34EF-DF6A-430A-9AB8-1AEFAB5F2326}" type="presOf" srcId="{0BC9F5AA-3608-431D-9F92-4A3FCB2C259F}" destId="{197B7126-C995-4B78-8096-7CD832AB050B}" srcOrd="0" destOrd="0" presId="urn:microsoft.com/office/officeart/2005/8/layout/hList1"/>
    <dgm:cxn modelId="{1A4F2CFB-A326-4AB5-BEAB-C921C3CF9B35}" type="presOf" srcId="{49C83B89-70F1-4E77-A4AE-0762ED98D6BD}" destId="{AA585F8E-29C1-4D38-89CC-B09BBDEFE6C8}" srcOrd="0" destOrd="1" presId="urn:microsoft.com/office/officeart/2005/8/layout/hList1"/>
    <dgm:cxn modelId="{6CEC41C9-3903-491A-9A0B-56521124D3E0}" type="presParOf" srcId="{6C0EFC1C-BC11-4291-BDCF-46FCD383FB23}" destId="{EBC51FB4-618C-4A05-B734-4D6C2307AD5F}" srcOrd="0" destOrd="0" presId="urn:microsoft.com/office/officeart/2005/8/layout/hList1"/>
    <dgm:cxn modelId="{97F2A1F4-6DB2-4151-BC73-2A834D6112FD}" type="presParOf" srcId="{EBC51FB4-618C-4A05-B734-4D6C2307AD5F}" destId="{5F422001-95CB-483C-9452-DFE85FC3A7CE}" srcOrd="0" destOrd="0" presId="urn:microsoft.com/office/officeart/2005/8/layout/hList1"/>
    <dgm:cxn modelId="{A92B41C0-F15F-4AA1-A4EF-9C862F835F8A}" type="presParOf" srcId="{EBC51FB4-618C-4A05-B734-4D6C2307AD5F}" destId="{F87BA245-A93E-4DBD-AF5F-7DADA64BB6AD}" srcOrd="1" destOrd="0" presId="urn:microsoft.com/office/officeart/2005/8/layout/hList1"/>
    <dgm:cxn modelId="{30D220AF-3FAE-42A1-86B3-746BCEF0CA20}" type="presParOf" srcId="{6C0EFC1C-BC11-4291-BDCF-46FCD383FB23}" destId="{AD8FB9EC-1E48-4CF5-83C3-38E629BB921A}" srcOrd="1" destOrd="0" presId="urn:microsoft.com/office/officeart/2005/8/layout/hList1"/>
    <dgm:cxn modelId="{AD85A68A-6D32-40C4-9032-806C0E089882}" type="presParOf" srcId="{6C0EFC1C-BC11-4291-BDCF-46FCD383FB23}" destId="{7B7A7823-54EB-4DE8-9099-AC189C716E0D}" srcOrd="2" destOrd="0" presId="urn:microsoft.com/office/officeart/2005/8/layout/hList1"/>
    <dgm:cxn modelId="{C882550F-941B-4BC9-B842-3E11C1C8CA01}" type="presParOf" srcId="{7B7A7823-54EB-4DE8-9099-AC189C716E0D}" destId="{197B7126-C995-4B78-8096-7CD832AB050B}" srcOrd="0" destOrd="0" presId="urn:microsoft.com/office/officeart/2005/8/layout/hList1"/>
    <dgm:cxn modelId="{7A3C8A03-8945-4E04-8FCA-01356377BFEE}" type="presParOf" srcId="{7B7A7823-54EB-4DE8-9099-AC189C716E0D}" destId="{7C94047D-CF48-4E4B-8B4E-758D4DC8676D}" srcOrd="1" destOrd="0" presId="urn:microsoft.com/office/officeart/2005/8/layout/hList1"/>
    <dgm:cxn modelId="{E1E0BA73-7D16-400C-95FC-B51D20E344D6}" type="presParOf" srcId="{6C0EFC1C-BC11-4291-BDCF-46FCD383FB23}" destId="{EB776386-4F0D-4995-98F9-00AFD012AB56}" srcOrd="3" destOrd="0" presId="urn:microsoft.com/office/officeart/2005/8/layout/hList1"/>
    <dgm:cxn modelId="{CB5BF210-FD1F-4440-ACC9-961EC941B8B0}" type="presParOf" srcId="{6C0EFC1C-BC11-4291-BDCF-46FCD383FB23}" destId="{5FCA4580-3459-4B33-A689-172B857B26C6}" srcOrd="4" destOrd="0" presId="urn:microsoft.com/office/officeart/2005/8/layout/hList1"/>
    <dgm:cxn modelId="{A6F2FA48-CF35-437E-95F6-93EF10CAE835}" type="presParOf" srcId="{5FCA4580-3459-4B33-A689-172B857B26C6}" destId="{BCE355EA-84E0-44C6-98FD-9B2EBE3A7B73}" srcOrd="0" destOrd="0" presId="urn:microsoft.com/office/officeart/2005/8/layout/hList1"/>
    <dgm:cxn modelId="{551FC85E-3ACD-412E-9179-63795DA1741B}" type="presParOf" srcId="{5FCA4580-3459-4B33-A689-172B857B26C6}" destId="{AA585F8E-29C1-4D38-89CC-B09BBDEFE6C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5C0D43-D92B-4698-A8B6-1147A1EF82B8}" type="doc">
      <dgm:prSet loTypeId="urn:microsoft.com/office/officeart/2005/8/layout/process1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1F5E5A3E-40D5-4F5D-AC64-60D49AF4D7F4}">
      <dgm:prSet phldrT="[Text]" custT="1"/>
      <dgm:spPr/>
      <dgm:t>
        <a:bodyPr/>
        <a:lstStyle/>
        <a:p>
          <a:pPr algn="l"/>
          <a:endParaRPr lang="en-GB" sz="1500" b="1" dirty="0">
            <a:solidFill>
              <a:schemeClr val="tx1"/>
            </a:solidFill>
          </a:endParaRPr>
        </a:p>
        <a:p>
          <a:pPr algn="l"/>
          <a:r>
            <a:rPr lang="en-GB" sz="1500" b="1" dirty="0">
              <a:solidFill>
                <a:schemeClr val="tx1"/>
              </a:solidFill>
            </a:rPr>
            <a:t>-Work Skills (Entry level)</a:t>
          </a:r>
        </a:p>
        <a:p>
          <a:pPr algn="l"/>
          <a:r>
            <a:rPr lang="en-GB" sz="1500" b="1" dirty="0">
              <a:solidFill>
                <a:schemeClr val="tx1"/>
              </a:solidFill>
            </a:rPr>
            <a:t>-Supported Internship (Entry Level)</a:t>
          </a:r>
        </a:p>
        <a:p>
          <a:pPr algn="l"/>
          <a:r>
            <a:rPr lang="en-GB" sz="1500" b="1" dirty="0">
              <a:solidFill>
                <a:schemeClr val="tx1"/>
              </a:solidFill>
            </a:rPr>
            <a:t>-Supported Pathway to Work (Entry Level)</a:t>
          </a:r>
        </a:p>
        <a:p>
          <a:pPr algn="l"/>
          <a:r>
            <a:rPr lang="en-GB" sz="1500" b="1" dirty="0">
              <a:solidFill>
                <a:schemeClr val="tx1"/>
              </a:solidFill>
            </a:rPr>
            <a:t>-Introduction to Work (Level 1</a:t>
          </a:r>
          <a:r>
            <a:rPr lang="en-GB" sz="1500" dirty="0">
              <a:solidFill>
                <a:schemeClr val="tx1"/>
              </a:solidFill>
            </a:rPr>
            <a:t>)</a:t>
          </a:r>
        </a:p>
        <a:p>
          <a:pPr algn="ctr"/>
          <a:endParaRPr lang="en-GB" sz="1100" dirty="0"/>
        </a:p>
      </dgm:t>
    </dgm:pt>
    <dgm:pt modelId="{A6B802D7-3F71-4265-8F9C-75ADDA886D3F}" type="parTrans" cxnId="{91ED6A91-4E3B-46ED-A822-9EE9617AB69C}">
      <dgm:prSet/>
      <dgm:spPr/>
      <dgm:t>
        <a:bodyPr/>
        <a:lstStyle/>
        <a:p>
          <a:endParaRPr lang="en-GB"/>
        </a:p>
      </dgm:t>
    </dgm:pt>
    <dgm:pt modelId="{9CBEC139-90E8-4B2A-9C34-9F0A8A5A1CFC}" type="sibTrans" cxnId="{91ED6A91-4E3B-46ED-A822-9EE9617AB69C}">
      <dgm:prSet/>
      <dgm:spPr/>
      <dgm:t>
        <a:bodyPr/>
        <a:lstStyle/>
        <a:p>
          <a:endParaRPr lang="en-GB"/>
        </a:p>
      </dgm:t>
    </dgm:pt>
    <dgm:pt modelId="{9EAD1905-891E-4932-8078-E487DB07F4F3}">
      <dgm:prSet phldrT="[Text]" custT="1"/>
      <dgm:spPr/>
      <dgm:t>
        <a:bodyPr/>
        <a:lstStyle/>
        <a:p>
          <a:pPr algn="ctr"/>
          <a:r>
            <a:rPr lang="en-GB" sz="1600" b="1" dirty="0">
              <a:solidFill>
                <a:schemeClr val="tx1"/>
              </a:solidFill>
            </a:rPr>
            <a:t>Work Skills Pathway</a:t>
          </a:r>
        </a:p>
        <a:p>
          <a:pPr algn="l"/>
          <a:r>
            <a:rPr lang="en-GB" sz="1600" dirty="0">
              <a:solidFill>
                <a:schemeClr val="tx1"/>
              </a:solidFill>
            </a:rPr>
            <a:t>Year 1: Foundational employability skills and workplace readiness.</a:t>
          </a:r>
        </a:p>
        <a:p>
          <a:pPr algn="l">
            <a:buFont typeface="Arial" panose="020B0604020202020204" pitchFamily="34" charset="0"/>
            <a:buChar char="•"/>
          </a:pPr>
          <a:r>
            <a:rPr lang="en-GB" sz="1600" dirty="0">
              <a:solidFill>
                <a:schemeClr val="tx1"/>
              </a:solidFill>
            </a:rPr>
            <a:t>Year 2: Intermediate skills tailored to specific job roles.</a:t>
          </a:r>
        </a:p>
        <a:p>
          <a:pPr algn="l">
            <a:buFont typeface="Arial" panose="020B0604020202020204" pitchFamily="34" charset="0"/>
            <a:buChar char="•"/>
          </a:pPr>
          <a:r>
            <a:rPr lang="en-GB" sz="1600" dirty="0">
              <a:solidFill>
                <a:schemeClr val="tx1"/>
              </a:solidFill>
            </a:rPr>
            <a:t>Year 3: Supported internship with real-world work experience</a:t>
          </a:r>
          <a:r>
            <a:rPr lang="en-GB" sz="1500" dirty="0">
              <a:solidFill>
                <a:schemeClr val="tx1"/>
              </a:solidFill>
            </a:rPr>
            <a:t>.</a:t>
          </a:r>
        </a:p>
      </dgm:t>
    </dgm:pt>
    <dgm:pt modelId="{B462059B-F9C0-432E-AFDF-91FDCD88C872}" type="parTrans" cxnId="{910DEBBB-7F25-4C91-B180-856EB34ED426}">
      <dgm:prSet/>
      <dgm:spPr/>
      <dgm:t>
        <a:bodyPr/>
        <a:lstStyle/>
        <a:p>
          <a:endParaRPr lang="en-GB"/>
        </a:p>
      </dgm:t>
    </dgm:pt>
    <dgm:pt modelId="{28DE7A84-EC03-4F38-B7E2-AD9124DBFF78}" type="sibTrans" cxnId="{910DEBBB-7F25-4C91-B180-856EB34ED426}">
      <dgm:prSet/>
      <dgm:spPr/>
      <dgm:t>
        <a:bodyPr/>
        <a:lstStyle/>
        <a:p>
          <a:endParaRPr lang="en-GB"/>
        </a:p>
      </dgm:t>
    </dgm:pt>
    <dgm:pt modelId="{94CA6DE7-24E1-4BA2-AB33-913DD5A9A664}" type="pres">
      <dgm:prSet presAssocID="{F95C0D43-D92B-4698-A8B6-1147A1EF82B8}" presName="Name0" presStyleCnt="0">
        <dgm:presLayoutVars>
          <dgm:dir/>
          <dgm:resizeHandles val="exact"/>
        </dgm:presLayoutVars>
      </dgm:prSet>
      <dgm:spPr/>
    </dgm:pt>
    <dgm:pt modelId="{0334FFC0-A658-4A55-8E01-D23D2DFEF788}" type="pres">
      <dgm:prSet presAssocID="{1F5E5A3E-40D5-4F5D-AC64-60D49AF4D7F4}" presName="node" presStyleLbl="node1" presStyleIdx="0" presStyleCnt="2">
        <dgm:presLayoutVars>
          <dgm:bulletEnabled val="1"/>
        </dgm:presLayoutVars>
      </dgm:prSet>
      <dgm:spPr/>
    </dgm:pt>
    <dgm:pt modelId="{7BD47D7E-72FC-417B-88A0-12C36F768D9E}" type="pres">
      <dgm:prSet presAssocID="{9CBEC139-90E8-4B2A-9C34-9F0A8A5A1CFC}" presName="sibTrans" presStyleLbl="sibTrans2D1" presStyleIdx="0" presStyleCnt="1"/>
      <dgm:spPr/>
    </dgm:pt>
    <dgm:pt modelId="{8C19A08A-4E5E-4611-9652-F57F1251F462}" type="pres">
      <dgm:prSet presAssocID="{9CBEC139-90E8-4B2A-9C34-9F0A8A5A1CFC}" presName="connectorText" presStyleLbl="sibTrans2D1" presStyleIdx="0" presStyleCnt="1"/>
      <dgm:spPr/>
    </dgm:pt>
    <dgm:pt modelId="{55230B6F-D0EE-499F-931E-0CC8332BE672}" type="pres">
      <dgm:prSet presAssocID="{9EAD1905-891E-4932-8078-E487DB07F4F3}" presName="node" presStyleLbl="node1" presStyleIdx="1" presStyleCnt="2" custScaleX="185698">
        <dgm:presLayoutVars>
          <dgm:bulletEnabled val="1"/>
        </dgm:presLayoutVars>
      </dgm:prSet>
      <dgm:spPr/>
    </dgm:pt>
  </dgm:ptLst>
  <dgm:cxnLst>
    <dgm:cxn modelId="{9E691A0C-281B-4BC2-A720-A668C9BC98E8}" type="presOf" srcId="{9EAD1905-891E-4932-8078-E487DB07F4F3}" destId="{55230B6F-D0EE-499F-931E-0CC8332BE672}" srcOrd="0" destOrd="0" presId="urn:microsoft.com/office/officeart/2005/8/layout/process1"/>
    <dgm:cxn modelId="{5A37A72F-54FD-4CCB-B699-D2EF595DE5D9}" type="presOf" srcId="{9CBEC139-90E8-4B2A-9C34-9F0A8A5A1CFC}" destId="{8C19A08A-4E5E-4611-9652-F57F1251F462}" srcOrd="1" destOrd="0" presId="urn:microsoft.com/office/officeart/2005/8/layout/process1"/>
    <dgm:cxn modelId="{917AF145-78A5-462B-9932-A620927667EB}" type="presOf" srcId="{1F5E5A3E-40D5-4F5D-AC64-60D49AF4D7F4}" destId="{0334FFC0-A658-4A55-8E01-D23D2DFEF788}" srcOrd="0" destOrd="0" presId="urn:microsoft.com/office/officeart/2005/8/layout/process1"/>
    <dgm:cxn modelId="{91ED6A91-4E3B-46ED-A822-9EE9617AB69C}" srcId="{F95C0D43-D92B-4698-A8B6-1147A1EF82B8}" destId="{1F5E5A3E-40D5-4F5D-AC64-60D49AF4D7F4}" srcOrd="0" destOrd="0" parTransId="{A6B802D7-3F71-4265-8F9C-75ADDA886D3F}" sibTransId="{9CBEC139-90E8-4B2A-9C34-9F0A8A5A1CFC}"/>
    <dgm:cxn modelId="{E82C13A5-FA20-4559-969D-AFD02968B711}" type="presOf" srcId="{9CBEC139-90E8-4B2A-9C34-9F0A8A5A1CFC}" destId="{7BD47D7E-72FC-417B-88A0-12C36F768D9E}" srcOrd="0" destOrd="0" presId="urn:microsoft.com/office/officeart/2005/8/layout/process1"/>
    <dgm:cxn modelId="{910DEBBB-7F25-4C91-B180-856EB34ED426}" srcId="{F95C0D43-D92B-4698-A8B6-1147A1EF82B8}" destId="{9EAD1905-891E-4932-8078-E487DB07F4F3}" srcOrd="1" destOrd="0" parTransId="{B462059B-F9C0-432E-AFDF-91FDCD88C872}" sibTransId="{28DE7A84-EC03-4F38-B7E2-AD9124DBFF78}"/>
    <dgm:cxn modelId="{033005CE-CA79-41A0-AEB3-16ABCB70B50A}" type="presOf" srcId="{F95C0D43-D92B-4698-A8B6-1147A1EF82B8}" destId="{94CA6DE7-24E1-4BA2-AB33-913DD5A9A664}" srcOrd="0" destOrd="0" presId="urn:microsoft.com/office/officeart/2005/8/layout/process1"/>
    <dgm:cxn modelId="{7603B843-B04E-4168-ABE2-DBC765A137E5}" type="presParOf" srcId="{94CA6DE7-24E1-4BA2-AB33-913DD5A9A664}" destId="{0334FFC0-A658-4A55-8E01-D23D2DFEF788}" srcOrd="0" destOrd="0" presId="urn:microsoft.com/office/officeart/2005/8/layout/process1"/>
    <dgm:cxn modelId="{A95DC51C-A37A-4C52-A85A-1C762EE742AF}" type="presParOf" srcId="{94CA6DE7-24E1-4BA2-AB33-913DD5A9A664}" destId="{7BD47D7E-72FC-417B-88A0-12C36F768D9E}" srcOrd="1" destOrd="0" presId="urn:microsoft.com/office/officeart/2005/8/layout/process1"/>
    <dgm:cxn modelId="{F2B05919-1ECF-4F3F-A121-719D4D71B1FA}" type="presParOf" srcId="{7BD47D7E-72FC-417B-88A0-12C36F768D9E}" destId="{8C19A08A-4E5E-4611-9652-F57F1251F462}" srcOrd="0" destOrd="0" presId="urn:microsoft.com/office/officeart/2005/8/layout/process1"/>
    <dgm:cxn modelId="{E68A8198-B8EE-4632-A5C2-B3A6E4345ABE}" type="presParOf" srcId="{94CA6DE7-24E1-4BA2-AB33-913DD5A9A664}" destId="{55230B6F-D0EE-499F-931E-0CC8332BE67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95C0D43-D92B-4698-A8B6-1147A1EF82B8}" type="doc">
      <dgm:prSet loTypeId="urn:microsoft.com/office/officeart/2005/8/layout/process1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1F5E5A3E-40D5-4F5D-AC64-60D49AF4D7F4}">
      <dgm:prSet phldrT="[Text]" custT="1"/>
      <dgm:spPr/>
      <dgm:t>
        <a:bodyPr/>
        <a:lstStyle/>
        <a:p>
          <a:pPr algn="l"/>
          <a:r>
            <a:rPr lang="en-GB" sz="1600" b="1" dirty="0">
              <a:solidFill>
                <a:schemeClr val="tx1"/>
              </a:solidFill>
            </a:rPr>
            <a:t>Independent Living Skills</a:t>
          </a:r>
        </a:p>
        <a:p>
          <a:pPr algn="ctr"/>
          <a:endParaRPr lang="en-GB" sz="1200" dirty="0"/>
        </a:p>
      </dgm:t>
    </dgm:pt>
    <dgm:pt modelId="{A6B802D7-3F71-4265-8F9C-75ADDA886D3F}" type="parTrans" cxnId="{91ED6A91-4E3B-46ED-A822-9EE9617AB69C}">
      <dgm:prSet/>
      <dgm:spPr/>
      <dgm:t>
        <a:bodyPr/>
        <a:lstStyle/>
        <a:p>
          <a:endParaRPr lang="en-GB"/>
        </a:p>
      </dgm:t>
    </dgm:pt>
    <dgm:pt modelId="{9CBEC139-90E8-4B2A-9C34-9F0A8A5A1CFC}" type="sibTrans" cxnId="{91ED6A91-4E3B-46ED-A822-9EE9617AB69C}">
      <dgm:prSet/>
      <dgm:spPr/>
      <dgm:t>
        <a:bodyPr/>
        <a:lstStyle/>
        <a:p>
          <a:endParaRPr lang="en-GB"/>
        </a:p>
      </dgm:t>
    </dgm:pt>
    <dgm:pt modelId="{9EAD1905-891E-4932-8078-E487DB07F4F3}">
      <dgm:prSet phldrT="[Text]" custT="1"/>
      <dgm:spPr/>
      <dgm:t>
        <a:bodyPr/>
        <a:lstStyle/>
        <a:p>
          <a:pPr algn="ctr"/>
          <a:r>
            <a:rPr lang="en-GB" sz="1600" b="1" dirty="0">
              <a:solidFill>
                <a:schemeClr val="tx1"/>
              </a:solidFill>
            </a:rPr>
            <a:t>Independent Living Pathway</a:t>
          </a:r>
          <a:endParaRPr lang="en-GB" sz="1600" dirty="0">
            <a:solidFill>
              <a:schemeClr val="tx1"/>
            </a:solidFill>
          </a:endParaRPr>
        </a:p>
        <a:p>
          <a:pPr algn="l">
            <a:buFont typeface="Arial" panose="020B0604020202020204" pitchFamily="34" charset="0"/>
            <a:buChar char="•"/>
          </a:pPr>
          <a:r>
            <a:rPr lang="en-GB" sz="1600" dirty="0">
              <a:solidFill>
                <a:schemeClr val="tx1"/>
              </a:solidFill>
            </a:rPr>
            <a:t>Year 1: Basic life skills (e.g., cooking, budgeting).</a:t>
          </a:r>
        </a:p>
        <a:p>
          <a:pPr algn="l">
            <a:buFont typeface="Arial" panose="020B0604020202020204" pitchFamily="34" charset="0"/>
            <a:buChar char="•"/>
          </a:pPr>
          <a:r>
            <a:rPr lang="en-GB" sz="1600" dirty="0">
              <a:solidFill>
                <a:schemeClr val="tx1"/>
              </a:solidFill>
            </a:rPr>
            <a:t>Year 2: Intermediate skills tailored to personal goals.</a:t>
          </a:r>
        </a:p>
        <a:p>
          <a:pPr algn="l">
            <a:buFont typeface="Arial" panose="020B0604020202020204" pitchFamily="34" charset="0"/>
            <a:buChar char="•"/>
          </a:pPr>
          <a:r>
            <a:rPr lang="en-GB" sz="1600" dirty="0">
              <a:solidFill>
                <a:schemeClr val="tx1"/>
              </a:solidFill>
            </a:rPr>
            <a:t>Year 3: Advanced skills for independent or supported living.</a:t>
          </a:r>
        </a:p>
      </dgm:t>
    </dgm:pt>
    <dgm:pt modelId="{B462059B-F9C0-432E-AFDF-91FDCD88C872}" type="parTrans" cxnId="{910DEBBB-7F25-4C91-B180-856EB34ED426}">
      <dgm:prSet/>
      <dgm:spPr/>
      <dgm:t>
        <a:bodyPr/>
        <a:lstStyle/>
        <a:p>
          <a:endParaRPr lang="en-GB"/>
        </a:p>
      </dgm:t>
    </dgm:pt>
    <dgm:pt modelId="{28DE7A84-EC03-4F38-B7E2-AD9124DBFF78}" type="sibTrans" cxnId="{910DEBBB-7F25-4C91-B180-856EB34ED426}">
      <dgm:prSet/>
      <dgm:spPr/>
      <dgm:t>
        <a:bodyPr/>
        <a:lstStyle/>
        <a:p>
          <a:endParaRPr lang="en-GB"/>
        </a:p>
      </dgm:t>
    </dgm:pt>
    <dgm:pt modelId="{94CA6DE7-24E1-4BA2-AB33-913DD5A9A664}" type="pres">
      <dgm:prSet presAssocID="{F95C0D43-D92B-4698-A8B6-1147A1EF82B8}" presName="Name0" presStyleCnt="0">
        <dgm:presLayoutVars>
          <dgm:dir/>
          <dgm:resizeHandles val="exact"/>
        </dgm:presLayoutVars>
      </dgm:prSet>
      <dgm:spPr/>
    </dgm:pt>
    <dgm:pt modelId="{0334FFC0-A658-4A55-8E01-D23D2DFEF788}" type="pres">
      <dgm:prSet presAssocID="{1F5E5A3E-40D5-4F5D-AC64-60D49AF4D7F4}" presName="node" presStyleLbl="node1" presStyleIdx="0" presStyleCnt="2" custLinFactNeighborX="12163" custLinFactNeighborY="-1975">
        <dgm:presLayoutVars>
          <dgm:bulletEnabled val="1"/>
        </dgm:presLayoutVars>
      </dgm:prSet>
      <dgm:spPr/>
    </dgm:pt>
    <dgm:pt modelId="{7BD47D7E-72FC-417B-88A0-12C36F768D9E}" type="pres">
      <dgm:prSet presAssocID="{9CBEC139-90E8-4B2A-9C34-9F0A8A5A1CFC}" presName="sibTrans" presStyleLbl="sibTrans2D1" presStyleIdx="0" presStyleCnt="1"/>
      <dgm:spPr/>
    </dgm:pt>
    <dgm:pt modelId="{8C19A08A-4E5E-4611-9652-F57F1251F462}" type="pres">
      <dgm:prSet presAssocID="{9CBEC139-90E8-4B2A-9C34-9F0A8A5A1CFC}" presName="connectorText" presStyleLbl="sibTrans2D1" presStyleIdx="0" presStyleCnt="1"/>
      <dgm:spPr/>
    </dgm:pt>
    <dgm:pt modelId="{55230B6F-D0EE-499F-931E-0CC8332BE672}" type="pres">
      <dgm:prSet presAssocID="{9EAD1905-891E-4932-8078-E487DB07F4F3}" presName="node" presStyleLbl="node1" presStyleIdx="1" presStyleCnt="2" custScaleX="173908">
        <dgm:presLayoutVars>
          <dgm:bulletEnabled val="1"/>
        </dgm:presLayoutVars>
      </dgm:prSet>
      <dgm:spPr/>
    </dgm:pt>
  </dgm:ptLst>
  <dgm:cxnLst>
    <dgm:cxn modelId="{9E691A0C-281B-4BC2-A720-A668C9BC98E8}" type="presOf" srcId="{9EAD1905-891E-4932-8078-E487DB07F4F3}" destId="{55230B6F-D0EE-499F-931E-0CC8332BE672}" srcOrd="0" destOrd="0" presId="urn:microsoft.com/office/officeart/2005/8/layout/process1"/>
    <dgm:cxn modelId="{5A37A72F-54FD-4CCB-B699-D2EF595DE5D9}" type="presOf" srcId="{9CBEC139-90E8-4B2A-9C34-9F0A8A5A1CFC}" destId="{8C19A08A-4E5E-4611-9652-F57F1251F462}" srcOrd="1" destOrd="0" presId="urn:microsoft.com/office/officeart/2005/8/layout/process1"/>
    <dgm:cxn modelId="{917AF145-78A5-462B-9932-A620927667EB}" type="presOf" srcId="{1F5E5A3E-40D5-4F5D-AC64-60D49AF4D7F4}" destId="{0334FFC0-A658-4A55-8E01-D23D2DFEF788}" srcOrd="0" destOrd="0" presId="urn:microsoft.com/office/officeart/2005/8/layout/process1"/>
    <dgm:cxn modelId="{91ED6A91-4E3B-46ED-A822-9EE9617AB69C}" srcId="{F95C0D43-D92B-4698-A8B6-1147A1EF82B8}" destId="{1F5E5A3E-40D5-4F5D-AC64-60D49AF4D7F4}" srcOrd="0" destOrd="0" parTransId="{A6B802D7-3F71-4265-8F9C-75ADDA886D3F}" sibTransId="{9CBEC139-90E8-4B2A-9C34-9F0A8A5A1CFC}"/>
    <dgm:cxn modelId="{E82C13A5-FA20-4559-969D-AFD02968B711}" type="presOf" srcId="{9CBEC139-90E8-4B2A-9C34-9F0A8A5A1CFC}" destId="{7BD47D7E-72FC-417B-88A0-12C36F768D9E}" srcOrd="0" destOrd="0" presId="urn:microsoft.com/office/officeart/2005/8/layout/process1"/>
    <dgm:cxn modelId="{910DEBBB-7F25-4C91-B180-856EB34ED426}" srcId="{F95C0D43-D92B-4698-A8B6-1147A1EF82B8}" destId="{9EAD1905-891E-4932-8078-E487DB07F4F3}" srcOrd="1" destOrd="0" parTransId="{B462059B-F9C0-432E-AFDF-91FDCD88C872}" sibTransId="{28DE7A84-EC03-4F38-B7E2-AD9124DBFF78}"/>
    <dgm:cxn modelId="{033005CE-CA79-41A0-AEB3-16ABCB70B50A}" type="presOf" srcId="{F95C0D43-D92B-4698-A8B6-1147A1EF82B8}" destId="{94CA6DE7-24E1-4BA2-AB33-913DD5A9A664}" srcOrd="0" destOrd="0" presId="urn:microsoft.com/office/officeart/2005/8/layout/process1"/>
    <dgm:cxn modelId="{7603B843-B04E-4168-ABE2-DBC765A137E5}" type="presParOf" srcId="{94CA6DE7-24E1-4BA2-AB33-913DD5A9A664}" destId="{0334FFC0-A658-4A55-8E01-D23D2DFEF788}" srcOrd="0" destOrd="0" presId="urn:microsoft.com/office/officeart/2005/8/layout/process1"/>
    <dgm:cxn modelId="{A95DC51C-A37A-4C52-A85A-1C762EE742AF}" type="presParOf" srcId="{94CA6DE7-24E1-4BA2-AB33-913DD5A9A664}" destId="{7BD47D7E-72FC-417B-88A0-12C36F768D9E}" srcOrd="1" destOrd="0" presId="urn:microsoft.com/office/officeart/2005/8/layout/process1"/>
    <dgm:cxn modelId="{F2B05919-1ECF-4F3F-A121-719D4D71B1FA}" type="presParOf" srcId="{7BD47D7E-72FC-417B-88A0-12C36F768D9E}" destId="{8C19A08A-4E5E-4611-9652-F57F1251F462}" srcOrd="0" destOrd="0" presId="urn:microsoft.com/office/officeart/2005/8/layout/process1"/>
    <dgm:cxn modelId="{E68A8198-B8EE-4632-A5C2-B3A6E4345ABE}" type="presParOf" srcId="{94CA6DE7-24E1-4BA2-AB33-913DD5A9A664}" destId="{55230B6F-D0EE-499F-931E-0CC8332BE67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95C0D43-D92B-4698-A8B6-1147A1EF82B8}" type="doc">
      <dgm:prSet loTypeId="urn:microsoft.com/office/officeart/2005/8/layout/process1" loCatId="process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GB"/>
        </a:p>
      </dgm:t>
    </dgm:pt>
    <dgm:pt modelId="{1F5E5A3E-40D5-4F5D-AC64-60D49AF4D7F4}">
      <dgm:prSet phldrT="[Text]" custT="1"/>
      <dgm:spPr/>
      <dgm:t>
        <a:bodyPr/>
        <a:lstStyle/>
        <a:p>
          <a:pPr algn="l"/>
          <a:r>
            <a:rPr lang="en-GB" sz="1600" b="1" dirty="0">
              <a:solidFill>
                <a:schemeClr val="tx1"/>
              </a:solidFill>
            </a:rPr>
            <a:t>Personal Progress (Entry level</a:t>
          </a:r>
          <a:r>
            <a:rPr lang="en-GB" sz="1100" b="1" dirty="0">
              <a:solidFill>
                <a:schemeClr val="tx1"/>
              </a:solidFill>
            </a:rPr>
            <a:t>)</a:t>
          </a:r>
        </a:p>
        <a:p>
          <a:pPr algn="ctr"/>
          <a:endParaRPr lang="en-GB" sz="1100" dirty="0"/>
        </a:p>
      </dgm:t>
    </dgm:pt>
    <dgm:pt modelId="{A6B802D7-3F71-4265-8F9C-75ADDA886D3F}" type="parTrans" cxnId="{91ED6A91-4E3B-46ED-A822-9EE9617AB69C}">
      <dgm:prSet/>
      <dgm:spPr/>
      <dgm:t>
        <a:bodyPr/>
        <a:lstStyle/>
        <a:p>
          <a:endParaRPr lang="en-GB"/>
        </a:p>
      </dgm:t>
    </dgm:pt>
    <dgm:pt modelId="{9CBEC139-90E8-4B2A-9C34-9F0A8A5A1CFC}" type="sibTrans" cxnId="{91ED6A91-4E3B-46ED-A822-9EE9617AB69C}">
      <dgm:prSet/>
      <dgm:spPr/>
      <dgm:t>
        <a:bodyPr/>
        <a:lstStyle/>
        <a:p>
          <a:endParaRPr lang="en-GB"/>
        </a:p>
      </dgm:t>
    </dgm:pt>
    <dgm:pt modelId="{9EAD1905-891E-4932-8078-E487DB07F4F3}">
      <dgm:prSet phldrT="[Text]" custT="1"/>
      <dgm:spPr/>
      <dgm:t>
        <a:bodyPr/>
        <a:lstStyle/>
        <a:p>
          <a:pPr algn="ctr"/>
          <a:endParaRPr lang="en-GB" sz="1600" b="1" dirty="0">
            <a:solidFill>
              <a:schemeClr val="tx1"/>
            </a:solidFill>
          </a:endParaRPr>
        </a:p>
        <a:p>
          <a:pPr algn="ctr"/>
          <a:r>
            <a:rPr lang="en-GB" sz="1600" b="1" dirty="0">
              <a:solidFill>
                <a:schemeClr val="tx1"/>
              </a:solidFill>
            </a:rPr>
            <a:t>Future Choices Pathway</a:t>
          </a:r>
        </a:p>
        <a:p>
          <a:pPr algn="l"/>
          <a:r>
            <a:rPr lang="en-GB" sz="1600" dirty="0">
              <a:solidFill>
                <a:schemeClr val="tx1"/>
              </a:solidFill>
            </a:rPr>
            <a:t>Year 1: Explore interests and build foundational skills.</a:t>
          </a:r>
        </a:p>
        <a:p>
          <a:pPr algn="l">
            <a:buFont typeface="Arial" panose="020B0604020202020204" pitchFamily="34" charset="0"/>
            <a:buChar char="•"/>
          </a:pPr>
          <a:r>
            <a:rPr lang="en-GB" sz="1600" dirty="0">
              <a:solidFill>
                <a:schemeClr val="tx1"/>
              </a:solidFill>
            </a:rPr>
            <a:t>Year 2: Develop specialist skills or hobbies with an employment focus.</a:t>
          </a:r>
        </a:p>
        <a:p>
          <a:pPr algn="l">
            <a:buFont typeface="Arial" panose="020B0604020202020204" pitchFamily="34" charset="0"/>
            <a:buChar char="•"/>
          </a:pPr>
          <a:r>
            <a:rPr lang="en-GB" sz="1600" dirty="0">
              <a:solidFill>
                <a:schemeClr val="tx1"/>
              </a:solidFill>
            </a:rPr>
            <a:t>Year 3: Apply skills in practical projects or community-based activities.</a:t>
          </a:r>
        </a:p>
        <a:p>
          <a:pPr algn="l"/>
          <a:endParaRPr lang="en-GB" sz="1100" dirty="0"/>
        </a:p>
      </dgm:t>
    </dgm:pt>
    <dgm:pt modelId="{B462059B-F9C0-432E-AFDF-91FDCD88C872}" type="parTrans" cxnId="{910DEBBB-7F25-4C91-B180-856EB34ED426}">
      <dgm:prSet/>
      <dgm:spPr/>
      <dgm:t>
        <a:bodyPr/>
        <a:lstStyle/>
        <a:p>
          <a:endParaRPr lang="en-GB"/>
        </a:p>
      </dgm:t>
    </dgm:pt>
    <dgm:pt modelId="{28DE7A84-EC03-4F38-B7E2-AD9124DBFF78}" type="sibTrans" cxnId="{910DEBBB-7F25-4C91-B180-856EB34ED426}">
      <dgm:prSet/>
      <dgm:spPr/>
      <dgm:t>
        <a:bodyPr/>
        <a:lstStyle/>
        <a:p>
          <a:endParaRPr lang="en-GB"/>
        </a:p>
      </dgm:t>
    </dgm:pt>
    <dgm:pt modelId="{94CA6DE7-24E1-4BA2-AB33-913DD5A9A664}" type="pres">
      <dgm:prSet presAssocID="{F95C0D43-D92B-4698-A8B6-1147A1EF82B8}" presName="Name0" presStyleCnt="0">
        <dgm:presLayoutVars>
          <dgm:dir/>
          <dgm:resizeHandles val="exact"/>
        </dgm:presLayoutVars>
      </dgm:prSet>
      <dgm:spPr/>
    </dgm:pt>
    <dgm:pt modelId="{0334FFC0-A658-4A55-8E01-D23D2DFEF788}" type="pres">
      <dgm:prSet presAssocID="{1F5E5A3E-40D5-4F5D-AC64-60D49AF4D7F4}" presName="node" presStyleLbl="node1" presStyleIdx="0" presStyleCnt="2" custLinFactNeighborX="-7315" custLinFactNeighborY="-7188">
        <dgm:presLayoutVars>
          <dgm:bulletEnabled val="1"/>
        </dgm:presLayoutVars>
      </dgm:prSet>
      <dgm:spPr/>
    </dgm:pt>
    <dgm:pt modelId="{7BD47D7E-72FC-417B-88A0-12C36F768D9E}" type="pres">
      <dgm:prSet presAssocID="{9CBEC139-90E8-4B2A-9C34-9F0A8A5A1CFC}" presName="sibTrans" presStyleLbl="sibTrans2D1" presStyleIdx="0" presStyleCnt="1"/>
      <dgm:spPr/>
    </dgm:pt>
    <dgm:pt modelId="{8C19A08A-4E5E-4611-9652-F57F1251F462}" type="pres">
      <dgm:prSet presAssocID="{9CBEC139-90E8-4B2A-9C34-9F0A8A5A1CFC}" presName="connectorText" presStyleLbl="sibTrans2D1" presStyleIdx="0" presStyleCnt="1"/>
      <dgm:spPr/>
    </dgm:pt>
    <dgm:pt modelId="{55230B6F-D0EE-499F-931E-0CC8332BE672}" type="pres">
      <dgm:prSet presAssocID="{9EAD1905-891E-4932-8078-E487DB07F4F3}" presName="node" presStyleLbl="node1" presStyleIdx="1" presStyleCnt="2" custScaleX="179499">
        <dgm:presLayoutVars>
          <dgm:bulletEnabled val="1"/>
        </dgm:presLayoutVars>
      </dgm:prSet>
      <dgm:spPr/>
    </dgm:pt>
  </dgm:ptLst>
  <dgm:cxnLst>
    <dgm:cxn modelId="{9E691A0C-281B-4BC2-A720-A668C9BC98E8}" type="presOf" srcId="{9EAD1905-891E-4932-8078-E487DB07F4F3}" destId="{55230B6F-D0EE-499F-931E-0CC8332BE672}" srcOrd="0" destOrd="0" presId="urn:microsoft.com/office/officeart/2005/8/layout/process1"/>
    <dgm:cxn modelId="{5A37A72F-54FD-4CCB-B699-D2EF595DE5D9}" type="presOf" srcId="{9CBEC139-90E8-4B2A-9C34-9F0A8A5A1CFC}" destId="{8C19A08A-4E5E-4611-9652-F57F1251F462}" srcOrd="1" destOrd="0" presId="urn:microsoft.com/office/officeart/2005/8/layout/process1"/>
    <dgm:cxn modelId="{917AF145-78A5-462B-9932-A620927667EB}" type="presOf" srcId="{1F5E5A3E-40D5-4F5D-AC64-60D49AF4D7F4}" destId="{0334FFC0-A658-4A55-8E01-D23D2DFEF788}" srcOrd="0" destOrd="0" presId="urn:microsoft.com/office/officeart/2005/8/layout/process1"/>
    <dgm:cxn modelId="{91ED6A91-4E3B-46ED-A822-9EE9617AB69C}" srcId="{F95C0D43-D92B-4698-A8B6-1147A1EF82B8}" destId="{1F5E5A3E-40D5-4F5D-AC64-60D49AF4D7F4}" srcOrd="0" destOrd="0" parTransId="{A6B802D7-3F71-4265-8F9C-75ADDA886D3F}" sibTransId="{9CBEC139-90E8-4B2A-9C34-9F0A8A5A1CFC}"/>
    <dgm:cxn modelId="{E82C13A5-FA20-4559-969D-AFD02968B711}" type="presOf" srcId="{9CBEC139-90E8-4B2A-9C34-9F0A8A5A1CFC}" destId="{7BD47D7E-72FC-417B-88A0-12C36F768D9E}" srcOrd="0" destOrd="0" presId="urn:microsoft.com/office/officeart/2005/8/layout/process1"/>
    <dgm:cxn modelId="{910DEBBB-7F25-4C91-B180-856EB34ED426}" srcId="{F95C0D43-D92B-4698-A8B6-1147A1EF82B8}" destId="{9EAD1905-891E-4932-8078-E487DB07F4F3}" srcOrd="1" destOrd="0" parTransId="{B462059B-F9C0-432E-AFDF-91FDCD88C872}" sibTransId="{28DE7A84-EC03-4F38-B7E2-AD9124DBFF78}"/>
    <dgm:cxn modelId="{033005CE-CA79-41A0-AEB3-16ABCB70B50A}" type="presOf" srcId="{F95C0D43-D92B-4698-A8B6-1147A1EF82B8}" destId="{94CA6DE7-24E1-4BA2-AB33-913DD5A9A664}" srcOrd="0" destOrd="0" presId="urn:microsoft.com/office/officeart/2005/8/layout/process1"/>
    <dgm:cxn modelId="{7603B843-B04E-4168-ABE2-DBC765A137E5}" type="presParOf" srcId="{94CA6DE7-24E1-4BA2-AB33-913DD5A9A664}" destId="{0334FFC0-A658-4A55-8E01-D23D2DFEF788}" srcOrd="0" destOrd="0" presId="urn:microsoft.com/office/officeart/2005/8/layout/process1"/>
    <dgm:cxn modelId="{A95DC51C-A37A-4C52-A85A-1C762EE742AF}" type="presParOf" srcId="{94CA6DE7-24E1-4BA2-AB33-913DD5A9A664}" destId="{7BD47D7E-72FC-417B-88A0-12C36F768D9E}" srcOrd="1" destOrd="0" presId="urn:microsoft.com/office/officeart/2005/8/layout/process1"/>
    <dgm:cxn modelId="{F2B05919-1ECF-4F3F-A121-719D4D71B1FA}" type="presParOf" srcId="{7BD47D7E-72FC-417B-88A0-12C36F768D9E}" destId="{8C19A08A-4E5E-4611-9652-F57F1251F462}" srcOrd="0" destOrd="0" presId="urn:microsoft.com/office/officeart/2005/8/layout/process1"/>
    <dgm:cxn modelId="{E68A8198-B8EE-4632-A5C2-B3A6E4345ABE}" type="presParOf" srcId="{94CA6DE7-24E1-4BA2-AB33-913DD5A9A664}" destId="{55230B6F-D0EE-499F-931E-0CC8332BE67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7118069-B549-412B-87CE-B2B8C5B570E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1372C95-576A-4421-A3AB-D38A21ABEBDB}">
      <dgm:prSet phldrT="[Text]" custT="1"/>
      <dgm:spPr>
        <a:solidFill>
          <a:schemeClr val="bg1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2400" b="1" dirty="0" err="1">
              <a:solidFill>
                <a:schemeClr val="tx1"/>
              </a:solidFill>
            </a:rPr>
            <a:t>Workskills</a:t>
          </a:r>
          <a:r>
            <a:rPr lang="en-GB" sz="2400" b="1" dirty="0">
              <a:solidFill>
                <a:schemeClr val="tx1"/>
              </a:solidFill>
            </a:rPr>
            <a:t> pathway</a:t>
          </a:r>
        </a:p>
      </dgm:t>
    </dgm:pt>
    <dgm:pt modelId="{22D9BFDE-4C16-4C5B-BD31-66EFEDC0E7D7}" type="parTrans" cxnId="{8158076D-30A7-49B8-8B3C-1B082E606F95}">
      <dgm:prSet/>
      <dgm:spPr/>
      <dgm:t>
        <a:bodyPr/>
        <a:lstStyle/>
        <a:p>
          <a:endParaRPr lang="en-GB" sz="1600"/>
        </a:p>
      </dgm:t>
    </dgm:pt>
    <dgm:pt modelId="{2D7129CC-38EF-47D2-89B8-2F1BD4CB3D59}" type="sibTrans" cxnId="{8158076D-30A7-49B8-8B3C-1B082E606F95}">
      <dgm:prSet/>
      <dgm:spPr/>
      <dgm:t>
        <a:bodyPr/>
        <a:lstStyle/>
        <a:p>
          <a:endParaRPr lang="en-GB" sz="1600"/>
        </a:p>
      </dgm:t>
    </dgm:pt>
    <dgm:pt modelId="{DFC52087-BA61-4CB4-9454-0D680A87474A}">
      <dgm:prSet phldrT="[Text]" custT="1"/>
      <dgm:spPr>
        <a:solidFill>
          <a:schemeClr val="bg1"/>
        </a:solidFill>
      </dgm:spPr>
      <dgm:t>
        <a:bodyPr/>
        <a:lstStyle/>
        <a:p>
          <a:r>
            <a:rPr lang="en-GB" sz="2400" b="1" dirty="0">
              <a:solidFill>
                <a:schemeClr val="tx1"/>
              </a:solidFill>
            </a:rPr>
            <a:t>Independent Living Pathway</a:t>
          </a:r>
        </a:p>
      </dgm:t>
    </dgm:pt>
    <dgm:pt modelId="{6AB6AB46-C996-45CC-8517-71D3460EFD80}" type="parTrans" cxnId="{599F0CD7-184C-4C3B-8AD7-84A5AEBE88A9}">
      <dgm:prSet/>
      <dgm:spPr/>
      <dgm:t>
        <a:bodyPr/>
        <a:lstStyle/>
        <a:p>
          <a:endParaRPr lang="en-GB" sz="1600"/>
        </a:p>
      </dgm:t>
    </dgm:pt>
    <dgm:pt modelId="{88D41114-5C13-4B07-A9FD-F72F5FB0ED49}" type="sibTrans" cxnId="{599F0CD7-184C-4C3B-8AD7-84A5AEBE88A9}">
      <dgm:prSet/>
      <dgm:spPr/>
      <dgm:t>
        <a:bodyPr/>
        <a:lstStyle/>
        <a:p>
          <a:endParaRPr lang="en-GB" sz="1600"/>
        </a:p>
      </dgm:t>
    </dgm:pt>
    <dgm:pt modelId="{29C21A48-AD54-4D60-B6FD-78AE7A11BB03}">
      <dgm:prSet phldrT="[Text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sz="1600" b="1" dirty="0"/>
            <a:t>3-Year Development:</a:t>
          </a:r>
          <a:endParaRPr lang="en-GB" sz="1600" dirty="0"/>
        </a:p>
      </dgm:t>
    </dgm:pt>
    <dgm:pt modelId="{F3611FC6-C3D2-46E1-B686-68BD3482F409}" type="parTrans" cxnId="{4E6F417E-F613-4B27-8202-D99B21BEC339}">
      <dgm:prSet/>
      <dgm:spPr/>
      <dgm:t>
        <a:bodyPr/>
        <a:lstStyle/>
        <a:p>
          <a:endParaRPr lang="en-GB" sz="1600"/>
        </a:p>
      </dgm:t>
    </dgm:pt>
    <dgm:pt modelId="{67D34E2A-47F8-4971-BD6B-781CBB0290DB}" type="sibTrans" cxnId="{4E6F417E-F613-4B27-8202-D99B21BEC339}">
      <dgm:prSet/>
      <dgm:spPr/>
      <dgm:t>
        <a:bodyPr/>
        <a:lstStyle/>
        <a:p>
          <a:endParaRPr lang="en-GB" sz="1600"/>
        </a:p>
      </dgm:t>
    </dgm:pt>
    <dgm:pt modelId="{744FADA5-4C95-43EE-8618-C413F99ECBE9}">
      <dgm:prSet phldrT="[Text]" custT="1"/>
      <dgm:spPr>
        <a:solidFill>
          <a:schemeClr val="bg1"/>
        </a:solidFill>
      </dgm:spPr>
      <dgm:t>
        <a:bodyPr/>
        <a:lstStyle/>
        <a:p>
          <a:r>
            <a:rPr lang="en-GB" sz="2000" b="1" dirty="0">
              <a:solidFill>
                <a:schemeClr val="tx1"/>
              </a:solidFill>
            </a:rPr>
            <a:t>Future Choices (replacing Personal Progress)</a:t>
          </a:r>
        </a:p>
      </dgm:t>
    </dgm:pt>
    <dgm:pt modelId="{7F0EDE05-F6D5-434F-9DD6-B7939BBCA9DA}" type="parTrans" cxnId="{0022D2D2-17FB-4A54-A27C-4C70E21E9E87}">
      <dgm:prSet/>
      <dgm:spPr/>
      <dgm:t>
        <a:bodyPr/>
        <a:lstStyle/>
        <a:p>
          <a:endParaRPr lang="en-GB" sz="1600"/>
        </a:p>
      </dgm:t>
    </dgm:pt>
    <dgm:pt modelId="{A91D4993-AC4E-4F16-83A1-B14A80AC1CA5}" type="sibTrans" cxnId="{0022D2D2-17FB-4A54-A27C-4C70E21E9E87}">
      <dgm:prSet/>
      <dgm:spPr/>
      <dgm:t>
        <a:bodyPr/>
        <a:lstStyle/>
        <a:p>
          <a:endParaRPr lang="en-GB" sz="1600"/>
        </a:p>
      </dgm:t>
    </dgm:pt>
    <dgm:pt modelId="{C2714188-C3B2-4EF0-9059-3918EE18C03A}">
      <dgm:prSet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GB" sz="1600" b="1" dirty="0"/>
            <a:t>New Provision:</a:t>
          </a:r>
          <a:endParaRPr lang="en-GB" sz="1600" dirty="0"/>
        </a:p>
      </dgm:t>
    </dgm:pt>
    <dgm:pt modelId="{F0CEFD01-10FA-4A04-9F87-8BADDBF72D2B}" type="parTrans" cxnId="{0FB5683C-DF87-4E97-9BEA-A04FC85A50E0}">
      <dgm:prSet/>
      <dgm:spPr/>
      <dgm:t>
        <a:bodyPr/>
        <a:lstStyle/>
        <a:p>
          <a:endParaRPr lang="en-GB" sz="1600"/>
        </a:p>
      </dgm:t>
    </dgm:pt>
    <dgm:pt modelId="{8E08E9C7-2BC3-4FB1-91C9-8ED9787B714E}" type="sibTrans" cxnId="{0FB5683C-DF87-4E97-9BEA-A04FC85A50E0}">
      <dgm:prSet/>
      <dgm:spPr/>
      <dgm:t>
        <a:bodyPr/>
        <a:lstStyle/>
        <a:p>
          <a:endParaRPr lang="en-GB" sz="1600"/>
        </a:p>
      </dgm:t>
    </dgm:pt>
    <dgm:pt modelId="{C9D5E17B-FDA4-4278-B51C-97A7FB08A458}">
      <dgm:prSet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dirty="0"/>
            <a:t>Replaces  the three repetitive "Work Skills" streams with progressive, tailored skill-building.</a:t>
          </a:r>
        </a:p>
      </dgm:t>
    </dgm:pt>
    <dgm:pt modelId="{0298B741-0E52-44E1-B7C5-DAA2521914F1}" type="parTrans" cxnId="{E97ABD68-B750-4993-A0AF-76DC0F759B99}">
      <dgm:prSet/>
      <dgm:spPr/>
      <dgm:t>
        <a:bodyPr/>
        <a:lstStyle/>
        <a:p>
          <a:endParaRPr lang="en-GB" sz="1600"/>
        </a:p>
      </dgm:t>
    </dgm:pt>
    <dgm:pt modelId="{D7B9BE46-D88B-4A3E-95B3-91D635B51692}" type="sibTrans" cxnId="{E97ABD68-B750-4993-A0AF-76DC0F759B99}">
      <dgm:prSet/>
      <dgm:spPr/>
      <dgm:t>
        <a:bodyPr/>
        <a:lstStyle/>
        <a:p>
          <a:endParaRPr lang="en-GB" sz="1600"/>
        </a:p>
      </dgm:t>
    </dgm:pt>
    <dgm:pt modelId="{373022D4-C69A-4F9A-8D5B-65F6C2624A45}">
      <dgm:prSet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b="1" dirty="0"/>
            <a:t>Progression Opportunities:</a:t>
          </a:r>
          <a:endParaRPr lang="en-GB" sz="1600" dirty="0"/>
        </a:p>
      </dgm:t>
    </dgm:pt>
    <dgm:pt modelId="{D2E8CBFE-04CB-471E-A782-DDCFA45834DD}" type="parTrans" cxnId="{D68270BB-9432-46AE-9601-D0CE01951824}">
      <dgm:prSet/>
      <dgm:spPr/>
      <dgm:t>
        <a:bodyPr/>
        <a:lstStyle/>
        <a:p>
          <a:endParaRPr lang="en-GB" sz="1600"/>
        </a:p>
      </dgm:t>
    </dgm:pt>
    <dgm:pt modelId="{1F8179D7-12F9-4A46-8515-B755DB1EA4A1}" type="sibTrans" cxnId="{D68270BB-9432-46AE-9601-D0CE01951824}">
      <dgm:prSet/>
      <dgm:spPr/>
      <dgm:t>
        <a:bodyPr/>
        <a:lstStyle/>
        <a:p>
          <a:endParaRPr lang="en-GB" sz="1600"/>
        </a:p>
      </dgm:t>
    </dgm:pt>
    <dgm:pt modelId="{E4D36690-1CCF-4AF4-8960-A014AB1593D2}">
      <dgm:prSet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dirty="0"/>
            <a:t>Paid employment, further training, or supported apprenticeships.</a:t>
          </a:r>
        </a:p>
      </dgm:t>
    </dgm:pt>
    <dgm:pt modelId="{3CA419C3-4669-463F-B197-48AD02ACE869}" type="parTrans" cxnId="{A48F33F8-7A2C-4FCA-982C-E2487FDFCC60}">
      <dgm:prSet/>
      <dgm:spPr/>
      <dgm:t>
        <a:bodyPr/>
        <a:lstStyle/>
        <a:p>
          <a:endParaRPr lang="en-GB" sz="1600"/>
        </a:p>
      </dgm:t>
    </dgm:pt>
    <dgm:pt modelId="{32209D15-CBEF-4633-BB63-8BEDEB419A60}" type="sibTrans" cxnId="{A48F33F8-7A2C-4FCA-982C-E2487FDFCC60}">
      <dgm:prSet/>
      <dgm:spPr/>
      <dgm:t>
        <a:bodyPr/>
        <a:lstStyle/>
        <a:p>
          <a:endParaRPr lang="en-GB" sz="1600"/>
        </a:p>
      </dgm:t>
    </dgm:pt>
    <dgm:pt modelId="{51D8479F-FBE0-4C7D-A993-7450D0A6F761}">
      <dgm:prSet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b="1" dirty="0"/>
            <a:t>Student Choices:</a:t>
          </a:r>
          <a:endParaRPr lang="en-GB" sz="1600" dirty="0"/>
        </a:p>
      </dgm:t>
    </dgm:pt>
    <dgm:pt modelId="{E2A26335-E415-4A13-AA0A-D897AC3E20FF}" type="parTrans" cxnId="{D6A68BCD-9B8B-4A13-BB2A-173C64ED3763}">
      <dgm:prSet/>
      <dgm:spPr/>
      <dgm:t>
        <a:bodyPr/>
        <a:lstStyle/>
        <a:p>
          <a:endParaRPr lang="en-GB" sz="1600"/>
        </a:p>
      </dgm:t>
    </dgm:pt>
    <dgm:pt modelId="{C772A604-D09A-4609-8DC8-F08F7FC61956}" type="sibTrans" cxnId="{D6A68BCD-9B8B-4A13-BB2A-173C64ED3763}">
      <dgm:prSet/>
      <dgm:spPr/>
      <dgm:t>
        <a:bodyPr/>
        <a:lstStyle/>
        <a:p>
          <a:endParaRPr lang="en-GB" sz="1600"/>
        </a:p>
      </dgm:t>
    </dgm:pt>
    <dgm:pt modelId="{1BE1F08A-561E-495E-A66E-1553B6587D13}">
      <dgm:prSet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dirty="0"/>
            <a:t>Supported internships, pre-apprenticeships, or paid employment.</a:t>
          </a:r>
        </a:p>
      </dgm:t>
    </dgm:pt>
    <dgm:pt modelId="{174BC379-B172-4337-BA08-D5557D0C1D53}" type="parTrans" cxnId="{B4C337CC-C826-4DF3-9EBA-D5343E4CEFE2}">
      <dgm:prSet/>
      <dgm:spPr/>
      <dgm:t>
        <a:bodyPr/>
        <a:lstStyle/>
        <a:p>
          <a:endParaRPr lang="en-GB" sz="1600"/>
        </a:p>
      </dgm:t>
    </dgm:pt>
    <dgm:pt modelId="{7922CC0E-5B8F-490A-AE66-AEB071B0536B}" type="sibTrans" cxnId="{B4C337CC-C826-4DF3-9EBA-D5343E4CEFE2}">
      <dgm:prSet/>
      <dgm:spPr/>
      <dgm:t>
        <a:bodyPr/>
        <a:lstStyle/>
        <a:p>
          <a:endParaRPr lang="en-GB" sz="1600"/>
        </a:p>
      </dgm:t>
    </dgm:pt>
    <dgm:pt modelId="{0490FC23-9726-4A68-8458-D5E99E051D4E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dirty="0"/>
            <a:t>Year 1: Basic life skills (e.g., cooking, budgeting).</a:t>
          </a:r>
        </a:p>
      </dgm:t>
    </dgm:pt>
    <dgm:pt modelId="{571EFFEC-809D-4940-98B8-031DF90EBC86}" type="parTrans" cxnId="{A3E697B6-C832-4A0B-A89E-454658F6BC3D}">
      <dgm:prSet/>
      <dgm:spPr/>
      <dgm:t>
        <a:bodyPr/>
        <a:lstStyle/>
        <a:p>
          <a:endParaRPr lang="en-GB" sz="1600"/>
        </a:p>
      </dgm:t>
    </dgm:pt>
    <dgm:pt modelId="{75967068-4B5B-4005-A33D-ABC5016480BB}" type="sibTrans" cxnId="{A3E697B6-C832-4A0B-A89E-454658F6BC3D}">
      <dgm:prSet/>
      <dgm:spPr/>
      <dgm:t>
        <a:bodyPr/>
        <a:lstStyle/>
        <a:p>
          <a:endParaRPr lang="en-GB" sz="1600"/>
        </a:p>
      </dgm:t>
    </dgm:pt>
    <dgm:pt modelId="{31252DD9-C8D1-46CA-ADD1-F3084BA07A3D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dirty="0"/>
            <a:t>Year 2: Intermediate skills tailored to personal goals.</a:t>
          </a:r>
        </a:p>
      </dgm:t>
    </dgm:pt>
    <dgm:pt modelId="{9BDC1896-14C3-4807-A338-2355ABACC4AE}" type="parTrans" cxnId="{EEB83C82-4901-4398-A2E7-A9C35348C294}">
      <dgm:prSet/>
      <dgm:spPr/>
      <dgm:t>
        <a:bodyPr/>
        <a:lstStyle/>
        <a:p>
          <a:endParaRPr lang="en-GB" sz="1600"/>
        </a:p>
      </dgm:t>
    </dgm:pt>
    <dgm:pt modelId="{356AA80A-2305-465B-998F-381C039F9BF0}" type="sibTrans" cxnId="{EEB83C82-4901-4398-A2E7-A9C35348C294}">
      <dgm:prSet/>
      <dgm:spPr/>
      <dgm:t>
        <a:bodyPr/>
        <a:lstStyle/>
        <a:p>
          <a:endParaRPr lang="en-GB" sz="1600"/>
        </a:p>
      </dgm:t>
    </dgm:pt>
    <dgm:pt modelId="{7E5E7B4D-3B62-451B-8FDA-BD2CDBC48B4B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dirty="0"/>
            <a:t>Year 3: Advanced skills for independent or supported living.</a:t>
          </a:r>
        </a:p>
      </dgm:t>
    </dgm:pt>
    <dgm:pt modelId="{FFD4CDB9-12A8-439F-9B96-03CEF9D2DC5F}" type="parTrans" cxnId="{7C1B3661-F1B4-4F98-BBEE-3C4888C65044}">
      <dgm:prSet/>
      <dgm:spPr/>
      <dgm:t>
        <a:bodyPr/>
        <a:lstStyle/>
        <a:p>
          <a:endParaRPr lang="en-GB" sz="1600"/>
        </a:p>
      </dgm:t>
    </dgm:pt>
    <dgm:pt modelId="{E0F78241-B0E0-473A-BBFF-B35E4242EEBF}" type="sibTrans" cxnId="{7C1B3661-F1B4-4F98-BBEE-3C4888C65044}">
      <dgm:prSet/>
      <dgm:spPr/>
      <dgm:t>
        <a:bodyPr/>
        <a:lstStyle/>
        <a:p>
          <a:endParaRPr lang="en-GB" sz="1600"/>
        </a:p>
      </dgm:t>
    </dgm:pt>
    <dgm:pt modelId="{E6438E15-B1EB-4BFB-8CA5-D37BDC5F28EA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b="1" dirty="0"/>
            <a:t>New Provision:</a:t>
          </a:r>
          <a:endParaRPr lang="en-GB" sz="1600" dirty="0"/>
        </a:p>
      </dgm:t>
    </dgm:pt>
    <dgm:pt modelId="{26151275-7D40-4050-9DC0-5C89B27F8248}" type="parTrans" cxnId="{46823A53-E174-406F-8D4C-FB6F68C05376}">
      <dgm:prSet/>
      <dgm:spPr/>
      <dgm:t>
        <a:bodyPr/>
        <a:lstStyle/>
        <a:p>
          <a:endParaRPr lang="en-GB" sz="1600"/>
        </a:p>
      </dgm:t>
    </dgm:pt>
    <dgm:pt modelId="{1003EAA0-0EF4-467F-9D48-08D419453152}" type="sibTrans" cxnId="{46823A53-E174-406F-8D4C-FB6F68C05376}">
      <dgm:prSet/>
      <dgm:spPr/>
      <dgm:t>
        <a:bodyPr/>
        <a:lstStyle/>
        <a:p>
          <a:endParaRPr lang="en-GB" sz="1600"/>
        </a:p>
      </dgm:t>
    </dgm:pt>
    <dgm:pt modelId="{E9495DBF-DAAC-4B39-8B61-E455DC2DAAE9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dirty="0"/>
            <a:t>Streamlines and replaces entry-level independent living courses.</a:t>
          </a:r>
        </a:p>
      </dgm:t>
    </dgm:pt>
    <dgm:pt modelId="{929DF351-941A-482A-A02E-485E472F8398}" type="parTrans" cxnId="{8FAC184E-7D1A-4DD8-A1A9-DB845BCE6109}">
      <dgm:prSet/>
      <dgm:spPr/>
      <dgm:t>
        <a:bodyPr/>
        <a:lstStyle/>
        <a:p>
          <a:endParaRPr lang="en-GB" sz="1600"/>
        </a:p>
      </dgm:t>
    </dgm:pt>
    <dgm:pt modelId="{6FF09133-5FE6-4D69-B1BF-322057D08794}" type="sibTrans" cxnId="{8FAC184E-7D1A-4DD8-A1A9-DB845BCE6109}">
      <dgm:prSet/>
      <dgm:spPr/>
      <dgm:t>
        <a:bodyPr/>
        <a:lstStyle/>
        <a:p>
          <a:endParaRPr lang="en-GB" sz="1600"/>
        </a:p>
      </dgm:t>
    </dgm:pt>
    <dgm:pt modelId="{F7E40C4B-A12A-4AC6-A951-4E5155A3FEBD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b="1" dirty="0"/>
            <a:t>Progression Opportunities:</a:t>
          </a:r>
          <a:endParaRPr lang="en-GB" sz="1600" dirty="0"/>
        </a:p>
      </dgm:t>
    </dgm:pt>
    <dgm:pt modelId="{532375A0-0B03-4DCD-B31C-335561080325}" type="parTrans" cxnId="{8BA78D42-0051-44D9-8393-D9B2C213A570}">
      <dgm:prSet/>
      <dgm:spPr/>
      <dgm:t>
        <a:bodyPr/>
        <a:lstStyle/>
        <a:p>
          <a:endParaRPr lang="en-GB" sz="1600"/>
        </a:p>
      </dgm:t>
    </dgm:pt>
    <dgm:pt modelId="{3FFA911F-9DDB-46C2-AE56-7B04FA5DAE83}" type="sibTrans" cxnId="{8BA78D42-0051-44D9-8393-D9B2C213A570}">
      <dgm:prSet/>
      <dgm:spPr/>
      <dgm:t>
        <a:bodyPr/>
        <a:lstStyle/>
        <a:p>
          <a:endParaRPr lang="en-GB" sz="1600"/>
        </a:p>
      </dgm:t>
    </dgm:pt>
    <dgm:pt modelId="{9A649D3F-87A4-4519-B120-BCC0502EB20A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dirty="0"/>
            <a:t>Transition to independent living or further life skills training.</a:t>
          </a:r>
        </a:p>
      </dgm:t>
    </dgm:pt>
    <dgm:pt modelId="{992F3BB1-1309-4C9B-A68F-B790937170DB}" type="parTrans" cxnId="{92A7BAC2-CFA5-4DCF-AEDB-03D6A7AC000F}">
      <dgm:prSet/>
      <dgm:spPr/>
      <dgm:t>
        <a:bodyPr/>
        <a:lstStyle/>
        <a:p>
          <a:endParaRPr lang="en-GB" sz="1600"/>
        </a:p>
      </dgm:t>
    </dgm:pt>
    <dgm:pt modelId="{EC314192-35DA-402B-9A59-41DD378FCE15}" type="sibTrans" cxnId="{92A7BAC2-CFA5-4DCF-AEDB-03D6A7AC000F}">
      <dgm:prSet/>
      <dgm:spPr/>
      <dgm:t>
        <a:bodyPr/>
        <a:lstStyle/>
        <a:p>
          <a:endParaRPr lang="en-GB" sz="1600"/>
        </a:p>
      </dgm:t>
    </dgm:pt>
    <dgm:pt modelId="{A224BFE3-62C9-4F53-8885-D530711B6753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b="1" dirty="0"/>
            <a:t>Student Choices:</a:t>
          </a:r>
          <a:endParaRPr lang="en-GB" sz="1600" dirty="0"/>
        </a:p>
      </dgm:t>
    </dgm:pt>
    <dgm:pt modelId="{418F6274-F7C3-4F3E-ACA6-CB5073AC9585}" type="parTrans" cxnId="{51F0E004-64B8-403E-95D2-083577216B2A}">
      <dgm:prSet/>
      <dgm:spPr/>
      <dgm:t>
        <a:bodyPr/>
        <a:lstStyle/>
        <a:p>
          <a:endParaRPr lang="en-GB" sz="1600"/>
        </a:p>
      </dgm:t>
    </dgm:pt>
    <dgm:pt modelId="{3CD82E14-FAE4-432C-A9B4-A711287B28DA}" type="sibTrans" cxnId="{51F0E004-64B8-403E-95D2-083577216B2A}">
      <dgm:prSet/>
      <dgm:spPr/>
      <dgm:t>
        <a:bodyPr/>
        <a:lstStyle/>
        <a:p>
          <a:endParaRPr lang="en-GB" sz="1600"/>
        </a:p>
      </dgm:t>
    </dgm:pt>
    <dgm:pt modelId="{B474F3B9-5F6A-4222-84D0-B43891C19701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GB" sz="1600" dirty="0"/>
            <a:t>Modules aligned with EHCP outcomes and personal goals</a:t>
          </a:r>
        </a:p>
      </dgm:t>
    </dgm:pt>
    <dgm:pt modelId="{66ABE309-C2F3-41DC-8BCF-3E9547B15292}" type="parTrans" cxnId="{D4FF410E-9971-4460-8836-399C77367F25}">
      <dgm:prSet/>
      <dgm:spPr/>
      <dgm:t>
        <a:bodyPr/>
        <a:lstStyle/>
        <a:p>
          <a:endParaRPr lang="en-GB" sz="1600"/>
        </a:p>
      </dgm:t>
    </dgm:pt>
    <dgm:pt modelId="{BD94FCF9-549A-4B23-92C5-640C7503F71B}" type="sibTrans" cxnId="{D4FF410E-9971-4460-8836-399C77367F25}">
      <dgm:prSet/>
      <dgm:spPr/>
      <dgm:t>
        <a:bodyPr/>
        <a:lstStyle/>
        <a:p>
          <a:endParaRPr lang="en-GB" sz="1600"/>
        </a:p>
      </dgm:t>
    </dgm:pt>
    <dgm:pt modelId="{08C68FFE-7AD3-4B19-81C0-8BCF1E5C25C6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GB" sz="1600" b="1" dirty="0"/>
            <a:t>New Provision:</a:t>
          </a:r>
          <a:endParaRPr lang="en-GB" sz="1600" dirty="0"/>
        </a:p>
      </dgm:t>
    </dgm:pt>
    <dgm:pt modelId="{153EB40A-1E75-4065-AE0B-2B7ACD2706A2}" type="parTrans" cxnId="{466467A3-107E-4AE6-9434-C4AEB4C1A2F7}">
      <dgm:prSet/>
      <dgm:spPr/>
      <dgm:t>
        <a:bodyPr/>
        <a:lstStyle/>
        <a:p>
          <a:endParaRPr lang="en-GB" sz="1600"/>
        </a:p>
      </dgm:t>
    </dgm:pt>
    <dgm:pt modelId="{57F6BEED-6B9E-430F-8F66-5FDBDA2725B9}" type="sibTrans" cxnId="{466467A3-107E-4AE6-9434-C4AEB4C1A2F7}">
      <dgm:prSet/>
      <dgm:spPr/>
      <dgm:t>
        <a:bodyPr/>
        <a:lstStyle/>
        <a:p>
          <a:endParaRPr lang="en-GB" sz="1600"/>
        </a:p>
      </dgm:t>
    </dgm:pt>
    <dgm:pt modelId="{846ECFA2-4BE2-4131-9E55-E0712D814CC9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dirty="0"/>
            <a:t>Rebrands “Personal Progress” with clearer outcome focus.</a:t>
          </a:r>
        </a:p>
      </dgm:t>
    </dgm:pt>
    <dgm:pt modelId="{18040345-95E4-41D0-A1CE-A17D597A1113}" type="parTrans" cxnId="{7CC31D91-08A8-4D3B-AC3B-BDFD0BBC6F4B}">
      <dgm:prSet/>
      <dgm:spPr/>
      <dgm:t>
        <a:bodyPr/>
        <a:lstStyle/>
        <a:p>
          <a:endParaRPr lang="en-GB" sz="1600"/>
        </a:p>
      </dgm:t>
    </dgm:pt>
    <dgm:pt modelId="{B74258BD-92B4-464D-86D7-0D02A8F9F36F}" type="sibTrans" cxnId="{7CC31D91-08A8-4D3B-AC3B-BDFD0BBC6F4B}">
      <dgm:prSet/>
      <dgm:spPr/>
      <dgm:t>
        <a:bodyPr/>
        <a:lstStyle/>
        <a:p>
          <a:endParaRPr lang="en-GB" sz="1600"/>
        </a:p>
      </dgm:t>
    </dgm:pt>
    <dgm:pt modelId="{ABA10168-6C7F-4DC2-BF1E-B9712C5454B1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b="1" dirty="0"/>
            <a:t>Progression Opportunities:</a:t>
          </a:r>
          <a:endParaRPr lang="en-GB" sz="1600" dirty="0"/>
        </a:p>
      </dgm:t>
    </dgm:pt>
    <dgm:pt modelId="{66BB7F3B-1D0A-4487-85CF-4FE70F5F6EA7}" type="parTrans" cxnId="{055D40D6-F135-44DA-A3AC-A6652A00A2A8}">
      <dgm:prSet/>
      <dgm:spPr/>
      <dgm:t>
        <a:bodyPr/>
        <a:lstStyle/>
        <a:p>
          <a:endParaRPr lang="en-GB" sz="1600"/>
        </a:p>
      </dgm:t>
    </dgm:pt>
    <dgm:pt modelId="{57DF9826-09EC-4575-B8D6-C31DACB9FEF6}" type="sibTrans" cxnId="{055D40D6-F135-44DA-A3AC-A6652A00A2A8}">
      <dgm:prSet/>
      <dgm:spPr/>
      <dgm:t>
        <a:bodyPr/>
        <a:lstStyle/>
        <a:p>
          <a:endParaRPr lang="en-GB" sz="1600"/>
        </a:p>
      </dgm:t>
    </dgm:pt>
    <dgm:pt modelId="{0A1EDB2A-CC5C-4BA7-8025-EB3CA48B72F9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dirty="0"/>
            <a:t>Transition to Independent Living, entry-level work skills, or social care programs.</a:t>
          </a:r>
        </a:p>
      </dgm:t>
    </dgm:pt>
    <dgm:pt modelId="{3D548A0C-8B6D-4EA7-B8C0-6695061EB61D}" type="parTrans" cxnId="{EE69832E-93B8-4F57-B82C-97D5229530D4}">
      <dgm:prSet/>
      <dgm:spPr/>
      <dgm:t>
        <a:bodyPr/>
        <a:lstStyle/>
        <a:p>
          <a:endParaRPr lang="en-GB" sz="1600"/>
        </a:p>
      </dgm:t>
    </dgm:pt>
    <dgm:pt modelId="{B39EA35E-DFDF-42E4-BB81-03E302D46CF9}" type="sibTrans" cxnId="{EE69832E-93B8-4F57-B82C-97D5229530D4}">
      <dgm:prSet/>
      <dgm:spPr/>
      <dgm:t>
        <a:bodyPr/>
        <a:lstStyle/>
        <a:p>
          <a:endParaRPr lang="en-GB" sz="1600"/>
        </a:p>
      </dgm:t>
    </dgm:pt>
    <dgm:pt modelId="{68FFC231-7CEE-4177-B16C-3FCA15B7BFBA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b="1" dirty="0"/>
            <a:t>Student Choices:</a:t>
          </a:r>
          <a:endParaRPr lang="en-GB" sz="1600" dirty="0"/>
        </a:p>
      </dgm:t>
    </dgm:pt>
    <dgm:pt modelId="{59E1FBC9-3FAA-4D4A-9864-D04B5DE54B8D}" type="parTrans" cxnId="{F3685B19-4ABC-44D0-A536-E96141931F0F}">
      <dgm:prSet/>
      <dgm:spPr/>
      <dgm:t>
        <a:bodyPr/>
        <a:lstStyle/>
        <a:p>
          <a:endParaRPr lang="en-GB" sz="1600"/>
        </a:p>
      </dgm:t>
    </dgm:pt>
    <dgm:pt modelId="{922F4CD1-5FC9-4FF6-99D7-1734C070F762}" type="sibTrans" cxnId="{F3685B19-4ABC-44D0-A536-E96141931F0F}">
      <dgm:prSet/>
      <dgm:spPr/>
      <dgm:t>
        <a:bodyPr/>
        <a:lstStyle/>
        <a:p>
          <a:endParaRPr lang="en-GB" sz="1600"/>
        </a:p>
      </dgm:t>
    </dgm:pt>
    <dgm:pt modelId="{8ADBDC56-2650-4FE8-94D5-08FB9541D54D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sz="1600" dirty="0"/>
            <a:t>Flexible pathway switching based on interests and progress.</a:t>
          </a:r>
        </a:p>
      </dgm:t>
    </dgm:pt>
    <dgm:pt modelId="{671FFE9D-05CA-4BB4-8777-42118ACCBA3A}" type="parTrans" cxnId="{219BAB39-EAF2-4A01-9141-E6BCDD9FC00B}">
      <dgm:prSet/>
      <dgm:spPr/>
      <dgm:t>
        <a:bodyPr/>
        <a:lstStyle/>
        <a:p>
          <a:endParaRPr lang="en-GB" sz="1600"/>
        </a:p>
      </dgm:t>
    </dgm:pt>
    <dgm:pt modelId="{AEFD3E26-24BA-4278-9B45-89199E26B938}" type="sibTrans" cxnId="{219BAB39-EAF2-4A01-9141-E6BCDD9FC00B}">
      <dgm:prSet/>
      <dgm:spPr/>
      <dgm:t>
        <a:bodyPr/>
        <a:lstStyle/>
        <a:p>
          <a:endParaRPr lang="en-GB" sz="1600"/>
        </a:p>
      </dgm:t>
    </dgm:pt>
    <dgm:pt modelId="{A0AACE3F-1F83-4A39-992E-CCB2890CB218}" type="pres">
      <dgm:prSet presAssocID="{67118069-B549-412B-87CE-B2B8C5B570E3}" presName="Name0" presStyleCnt="0">
        <dgm:presLayoutVars>
          <dgm:dir/>
          <dgm:animLvl val="lvl"/>
          <dgm:resizeHandles val="exact"/>
        </dgm:presLayoutVars>
      </dgm:prSet>
      <dgm:spPr/>
    </dgm:pt>
    <dgm:pt modelId="{3278D31F-2931-400F-9777-62A56E5F5EBE}" type="pres">
      <dgm:prSet presAssocID="{91372C95-576A-4421-A3AB-D38A21ABEBDB}" presName="composite" presStyleCnt="0"/>
      <dgm:spPr/>
    </dgm:pt>
    <dgm:pt modelId="{FBCE26E7-2DCD-44F3-A14B-9ACCF6C09B72}" type="pres">
      <dgm:prSet presAssocID="{91372C95-576A-4421-A3AB-D38A21ABEBD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AEF53FC3-7540-4EF1-8DAD-6E67574B6C18}" type="pres">
      <dgm:prSet presAssocID="{91372C95-576A-4421-A3AB-D38A21ABEBDB}" presName="desTx" presStyleLbl="alignAccFollowNode1" presStyleIdx="0" presStyleCnt="3">
        <dgm:presLayoutVars>
          <dgm:bulletEnabled val="1"/>
        </dgm:presLayoutVars>
      </dgm:prSet>
      <dgm:spPr/>
    </dgm:pt>
    <dgm:pt modelId="{51A0ADC3-0D91-43D0-91F7-8BE5A781B060}" type="pres">
      <dgm:prSet presAssocID="{2D7129CC-38EF-47D2-89B8-2F1BD4CB3D59}" presName="space" presStyleCnt="0"/>
      <dgm:spPr/>
    </dgm:pt>
    <dgm:pt modelId="{6D458729-CA22-4898-BD7F-D6E961F3533C}" type="pres">
      <dgm:prSet presAssocID="{DFC52087-BA61-4CB4-9454-0D680A87474A}" presName="composite" presStyleCnt="0"/>
      <dgm:spPr/>
    </dgm:pt>
    <dgm:pt modelId="{974D67D3-513B-4078-9D34-E565AE473EF7}" type="pres">
      <dgm:prSet presAssocID="{DFC52087-BA61-4CB4-9454-0D680A87474A}" presName="parTx" presStyleLbl="alignNode1" presStyleIdx="1" presStyleCnt="3" custLinFactNeighborX="0" custLinFactNeighborY="2321">
        <dgm:presLayoutVars>
          <dgm:chMax val="0"/>
          <dgm:chPref val="0"/>
          <dgm:bulletEnabled val="1"/>
        </dgm:presLayoutVars>
      </dgm:prSet>
      <dgm:spPr/>
    </dgm:pt>
    <dgm:pt modelId="{A77B1EAA-1213-409B-99F3-BDD7BE897370}" type="pres">
      <dgm:prSet presAssocID="{DFC52087-BA61-4CB4-9454-0D680A87474A}" presName="desTx" presStyleLbl="alignAccFollowNode1" presStyleIdx="1" presStyleCnt="3">
        <dgm:presLayoutVars>
          <dgm:bulletEnabled val="1"/>
        </dgm:presLayoutVars>
      </dgm:prSet>
      <dgm:spPr/>
    </dgm:pt>
    <dgm:pt modelId="{91303293-32A6-414B-A4BB-61C29F354BE8}" type="pres">
      <dgm:prSet presAssocID="{88D41114-5C13-4B07-A9FD-F72F5FB0ED49}" presName="space" presStyleCnt="0"/>
      <dgm:spPr/>
    </dgm:pt>
    <dgm:pt modelId="{16F4E156-3333-4F2B-86A0-84D7E270EC26}" type="pres">
      <dgm:prSet presAssocID="{744FADA5-4C95-43EE-8618-C413F99ECBE9}" presName="composite" presStyleCnt="0"/>
      <dgm:spPr/>
    </dgm:pt>
    <dgm:pt modelId="{025A3151-FC9B-40F6-904F-245719887BE4}" type="pres">
      <dgm:prSet presAssocID="{744FADA5-4C95-43EE-8618-C413F99ECBE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DF445EA4-151C-4AA8-AD73-01357F75A17F}" type="pres">
      <dgm:prSet presAssocID="{744FADA5-4C95-43EE-8618-C413F99ECBE9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3A19A102-833D-4C15-A805-DCA7A33BB611}" type="presOf" srcId="{67118069-B549-412B-87CE-B2B8C5B570E3}" destId="{A0AACE3F-1F83-4A39-992E-CCB2890CB218}" srcOrd="0" destOrd="0" presId="urn:microsoft.com/office/officeart/2005/8/layout/hList1"/>
    <dgm:cxn modelId="{51F0E004-64B8-403E-95D2-083577216B2A}" srcId="{DFC52087-BA61-4CB4-9454-0D680A87474A}" destId="{A224BFE3-62C9-4F53-8885-D530711B6753}" srcOrd="3" destOrd="0" parTransId="{418F6274-F7C3-4F3E-ACA6-CB5073AC9585}" sibTransId="{3CD82E14-FAE4-432C-A9B4-A711287B28DA}"/>
    <dgm:cxn modelId="{102CD909-C555-48E7-A83F-21CE345D20D4}" type="presOf" srcId="{31252DD9-C8D1-46CA-ADD1-F3084BA07A3D}" destId="{A77B1EAA-1213-409B-99F3-BDD7BE897370}" srcOrd="0" destOrd="2" presId="urn:microsoft.com/office/officeart/2005/8/layout/hList1"/>
    <dgm:cxn modelId="{D4FF410E-9971-4460-8836-399C77367F25}" srcId="{DFC52087-BA61-4CB4-9454-0D680A87474A}" destId="{B474F3B9-5F6A-4222-84D0-B43891C19701}" srcOrd="4" destOrd="0" parTransId="{66ABE309-C2F3-41DC-8BCF-3E9547B15292}" sibTransId="{BD94FCF9-549A-4B23-92C5-640C7503F71B}"/>
    <dgm:cxn modelId="{8CE06915-EF04-481D-BEA1-B0AC38BF3A3B}" type="presOf" srcId="{91372C95-576A-4421-A3AB-D38A21ABEBDB}" destId="{FBCE26E7-2DCD-44F3-A14B-9ACCF6C09B72}" srcOrd="0" destOrd="0" presId="urn:microsoft.com/office/officeart/2005/8/layout/hList1"/>
    <dgm:cxn modelId="{F3685B19-4ABC-44D0-A536-E96141931F0F}" srcId="{744FADA5-4C95-43EE-8618-C413F99ECBE9}" destId="{68FFC231-7CEE-4177-B16C-3FCA15B7BFBA}" srcOrd="2" destOrd="0" parTransId="{59E1FBC9-3FAA-4D4A-9864-D04B5DE54B8D}" sibTransId="{922F4CD1-5FC9-4FF6-99D7-1734C070F762}"/>
    <dgm:cxn modelId="{B0B1411D-D151-4E6A-BFE7-FEC27C2F9AC0}" type="presOf" srcId="{1BE1F08A-561E-495E-A66E-1553B6587D13}" destId="{AEF53FC3-7540-4EF1-8DAD-6E67574B6C18}" srcOrd="0" destOrd="5" presId="urn:microsoft.com/office/officeart/2005/8/layout/hList1"/>
    <dgm:cxn modelId="{63022A2E-1C6E-40F8-9440-BA25BB329E78}" type="presOf" srcId="{0490FC23-9726-4A68-8458-D5E99E051D4E}" destId="{A77B1EAA-1213-409B-99F3-BDD7BE897370}" srcOrd="0" destOrd="1" presId="urn:microsoft.com/office/officeart/2005/8/layout/hList1"/>
    <dgm:cxn modelId="{EE69832E-93B8-4F57-B82C-97D5229530D4}" srcId="{ABA10168-6C7F-4DC2-BF1E-B9712C5454B1}" destId="{0A1EDB2A-CC5C-4BA7-8025-EB3CA48B72F9}" srcOrd="0" destOrd="0" parTransId="{3D548A0C-8B6D-4EA7-B8C0-6695061EB61D}" sibTransId="{B39EA35E-DFDF-42E4-BB81-03E302D46CF9}"/>
    <dgm:cxn modelId="{6274832F-A9C9-4A7A-AA70-FE316E37C0D6}" type="presOf" srcId="{744FADA5-4C95-43EE-8618-C413F99ECBE9}" destId="{025A3151-FC9B-40F6-904F-245719887BE4}" srcOrd="0" destOrd="0" presId="urn:microsoft.com/office/officeart/2005/8/layout/hList1"/>
    <dgm:cxn modelId="{FAD53D36-3AEB-4EBB-BFA0-92F830FF149E}" type="presOf" srcId="{8ADBDC56-2650-4FE8-94D5-08FB9541D54D}" destId="{DF445EA4-151C-4AA8-AD73-01357F75A17F}" srcOrd="0" destOrd="5" presId="urn:microsoft.com/office/officeart/2005/8/layout/hList1"/>
    <dgm:cxn modelId="{219BAB39-EAF2-4A01-9141-E6BCDD9FC00B}" srcId="{68FFC231-7CEE-4177-B16C-3FCA15B7BFBA}" destId="{8ADBDC56-2650-4FE8-94D5-08FB9541D54D}" srcOrd="0" destOrd="0" parTransId="{671FFE9D-05CA-4BB4-8777-42118ACCBA3A}" sibTransId="{AEFD3E26-24BA-4278-9B45-89199E26B938}"/>
    <dgm:cxn modelId="{0FB5683C-DF87-4E97-9BEA-A04FC85A50E0}" srcId="{91372C95-576A-4421-A3AB-D38A21ABEBDB}" destId="{C2714188-C3B2-4EF0-9059-3918EE18C03A}" srcOrd="0" destOrd="0" parTransId="{F0CEFD01-10FA-4A04-9F87-8BADDBF72D2B}" sibTransId="{8E08E9C7-2BC3-4FB1-91C9-8ED9787B714E}"/>
    <dgm:cxn modelId="{13867B5B-3756-479B-8878-99214B8077D2}" type="presOf" srcId="{F7E40C4B-A12A-4AC6-A951-4E5155A3FEBD}" destId="{A77B1EAA-1213-409B-99F3-BDD7BE897370}" srcOrd="0" destOrd="6" presId="urn:microsoft.com/office/officeart/2005/8/layout/hList1"/>
    <dgm:cxn modelId="{40B82C5E-73F3-442B-B251-67E220A26D88}" type="presOf" srcId="{0A1EDB2A-CC5C-4BA7-8025-EB3CA48B72F9}" destId="{DF445EA4-151C-4AA8-AD73-01357F75A17F}" srcOrd="0" destOrd="3" presId="urn:microsoft.com/office/officeart/2005/8/layout/hList1"/>
    <dgm:cxn modelId="{D5460B61-2DC4-43D2-8111-306C0D967271}" type="presOf" srcId="{C9D5E17B-FDA4-4278-B51C-97A7FB08A458}" destId="{AEF53FC3-7540-4EF1-8DAD-6E67574B6C18}" srcOrd="0" destOrd="1" presId="urn:microsoft.com/office/officeart/2005/8/layout/hList1"/>
    <dgm:cxn modelId="{7C1B3661-F1B4-4F98-BBEE-3C4888C65044}" srcId="{29C21A48-AD54-4D60-B6FD-78AE7A11BB03}" destId="{7E5E7B4D-3B62-451B-8FDA-BD2CDBC48B4B}" srcOrd="2" destOrd="0" parTransId="{FFD4CDB9-12A8-439F-9B96-03CEF9D2DC5F}" sibTransId="{E0F78241-B0E0-473A-BBFF-B35E4242EEBF}"/>
    <dgm:cxn modelId="{5B764862-CBC5-4B8C-9C9E-023CFD4F114A}" type="presOf" srcId="{29C21A48-AD54-4D60-B6FD-78AE7A11BB03}" destId="{A77B1EAA-1213-409B-99F3-BDD7BE897370}" srcOrd="0" destOrd="0" presId="urn:microsoft.com/office/officeart/2005/8/layout/hList1"/>
    <dgm:cxn modelId="{8BA78D42-0051-44D9-8393-D9B2C213A570}" srcId="{DFC52087-BA61-4CB4-9454-0D680A87474A}" destId="{F7E40C4B-A12A-4AC6-A951-4E5155A3FEBD}" srcOrd="2" destOrd="0" parTransId="{532375A0-0B03-4DCD-B31C-335561080325}" sibTransId="{3FFA911F-9DDB-46C2-AE56-7B04FA5DAE83}"/>
    <dgm:cxn modelId="{F36C7E47-2EC2-466B-B5CC-ADFD5C4DD9CC}" type="presOf" srcId="{DFC52087-BA61-4CB4-9454-0D680A87474A}" destId="{974D67D3-513B-4078-9D34-E565AE473EF7}" srcOrd="0" destOrd="0" presId="urn:microsoft.com/office/officeart/2005/8/layout/hList1"/>
    <dgm:cxn modelId="{9F035868-E2D7-4E46-96CA-45AFC155FC0A}" type="presOf" srcId="{B474F3B9-5F6A-4222-84D0-B43891C19701}" destId="{A77B1EAA-1213-409B-99F3-BDD7BE897370}" srcOrd="0" destOrd="9" presId="urn:microsoft.com/office/officeart/2005/8/layout/hList1"/>
    <dgm:cxn modelId="{E97ABD68-B750-4993-A0AF-76DC0F759B99}" srcId="{C2714188-C3B2-4EF0-9059-3918EE18C03A}" destId="{C9D5E17B-FDA4-4278-B51C-97A7FB08A458}" srcOrd="0" destOrd="0" parTransId="{0298B741-0E52-44E1-B7C5-DAA2521914F1}" sibTransId="{D7B9BE46-D88B-4A3E-95B3-91D635B51692}"/>
    <dgm:cxn modelId="{8158076D-30A7-49B8-8B3C-1B082E606F95}" srcId="{67118069-B549-412B-87CE-B2B8C5B570E3}" destId="{91372C95-576A-4421-A3AB-D38A21ABEBDB}" srcOrd="0" destOrd="0" parTransId="{22D9BFDE-4C16-4C5B-BD31-66EFEDC0E7D7}" sibTransId="{2D7129CC-38EF-47D2-89B8-2F1BD4CB3D59}"/>
    <dgm:cxn modelId="{8FAC184E-7D1A-4DD8-A1A9-DB845BCE6109}" srcId="{E6438E15-B1EB-4BFB-8CA5-D37BDC5F28EA}" destId="{E9495DBF-DAAC-4B39-8B61-E455DC2DAAE9}" srcOrd="0" destOrd="0" parTransId="{929DF351-941A-482A-A02E-485E472F8398}" sibTransId="{6FF09133-5FE6-4D69-B1BF-322057D08794}"/>
    <dgm:cxn modelId="{626CFE6F-799E-4139-BFB5-17FC7A1BE819}" type="presOf" srcId="{373022D4-C69A-4F9A-8D5B-65F6C2624A45}" destId="{AEF53FC3-7540-4EF1-8DAD-6E67574B6C18}" srcOrd="0" destOrd="2" presId="urn:microsoft.com/office/officeart/2005/8/layout/hList1"/>
    <dgm:cxn modelId="{F16D1A50-56D1-439C-BFF8-066FF4741750}" type="presOf" srcId="{846ECFA2-4BE2-4131-9E55-E0712D814CC9}" destId="{DF445EA4-151C-4AA8-AD73-01357F75A17F}" srcOrd="0" destOrd="1" presId="urn:microsoft.com/office/officeart/2005/8/layout/hList1"/>
    <dgm:cxn modelId="{46823A53-E174-406F-8D4C-FB6F68C05376}" srcId="{DFC52087-BA61-4CB4-9454-0D680A87474A}" destId="{E6438E15-B1EB-4BFB-8CA5-D37BDC5F28EA}" srcOrd="1" destOrd="0" parTransId="{26151275-7D40-4050-9DC0-5C89B27F8248}" sibTransId="{1003EAA0-0EF4-467F-9D48-08D419453152}"/>
    <dgm:cxn modelId="{4E6F417E-F613-4B27-8202-D99B21BEC339}" srcId="{DFC52087-BA61-4CB4-9454-0D680A87474A}" destId="{29C21A48-AD54-4D60-B6FD-78AE7A11BB03}" srcOrd="0" destOrd="0" parTransId="{F3611FC6-C3D2-46E1-B686-68BD3482F409}" sibTransId="{67D34E2A-47F8-4971-BD6B-781CBB0290DB}"/>
    <dgm:cxn modelId="{18DF5080-BDD7-4D04-80A7-A457CAF99548}" type="presOf" srcId="{E9495DBF-DAAC-4B39-8B61-E455DC2DAAE9}" destId="{A77B1EAA-1213-409B-99F3-BDD7BE897370}" srcOrd="0" destOrd="5" presId="urn:microsoft.com/office/officeart/2005/8/layout/hList1"/>
    <dgm:cxn modelId="{EEB83C82-4901-4398-A2E7-A9C35348C294}" srcId="{29C21A48-AD54-4D60-B6FD-78AE7A11BB03}" destId="{31252DD9-C8D1-46CA-ADD1-F3084BA07A3D}" srcOrd="1" destOrd="0" parTransId="{9BDC1896-14C3-4807-A338-2355ABACC4AE}" sibTransId="{356AA80A-2305-465B-998F-381C039F9BF0}"/>
    <dgm:cxn modelId="{7D879C86-699A-417D-BD2B-2342E3966B39}" type="presOf" srcId="{08C68FFE-7AD3-4B19-81C0-8BCF1E5C25C6}" destId="{DF445EA4-151C-4AA8-AD73-01357F75A17F}" srcOrd="0" destOrd="0" presId="urn:microsoft.com/office/officeart/2005/8/layout/hList1"/>
    <dgm:cxn modelId="{7CC31D91-08A8-4D3B-AC3B-BDFD0BBC6F4B}" srcId="{08C68FFE-7AD3-4B19-81C0-8BCF1E5C25C6}" destId="{846ECFA2-4BE2-4131-9E55-E0712D814CC9}" srcOrd="0" destOrd="0" parTransId="{18040345-95E4-41D0-A1CE-A17D597A1113}" sibTransId="{B74258BD-92B4-464D-86D7-0D02A8F9F36F}"/>
    <dgm:cxn modelId="{BD1D0196-CF31-4593-8077-D79BB875739B}" type="presOf" srcId="{ABA10168-6C7F-4DC2-BF1E-B9712C5454B1}" destId="{DF445EA4-151C-4AA8-AD73-01357F75A17F}" srcOrd="0" destOrd="2" presId="urn:microsoft.com/office/officeart/2005/8/layout/hList1"/>
    <dgm:cxn modelId="{466467A3-107E-4AE6-9434-C4AEB4C1A2F7}" srcId="{744FADA5-4C95-43EE-8618-C413F99ECBE9}" destId="{08C68FFE-7AD3-4B19-81C0-8BCF1E5C25C6}" srcOrd="0" destOrd="0" parTransId="{153EB40A-1E75-4065-AE0B-2B7ACD2706A2}" sibTransId="{57F6BEED-6B9E-430F-8F66-5FDBDA2725B9}"/>
    <dgm:cxn modelId="{9A58FCAB-3A33-4272-9AA0-E77BE007973E}" type="presOf" srcId="{51D8479F-FBE0-4C7D-A993-7450D0A6F761}" destId="{AEF53FC3-7540-4EF1-8DAD-6E67574B6C18}" srcOrd="0" destOrd="4" presId="urn:microsoft.com/office/officeart/2005/8/layout/hList1"/>
    <dgm:cxn modelId="{AC7FD1B1-3E5E-4C23-99A5-06FF229713FA}" type="presOf" srcId="{68FFC231-7CEE-4177-B16C-3FCA15B7BFBA}" destId="{DF445EA4-151C-4AA8-AD73-01357F75A17F}" srcOrd="0" destOrd="4" presId="urn:microsoft.com/office/officeart/2005/8/layout/hList1"/>
    <dgm:cxn modelId="{011050B3-F188-4EFA-84F7-09C92F64BDBE}" type="presOf" srcId="{E4D36690-1CCF-4AF4-8960-A014AB1593D2}" destId="{AEF53FC3-7540-4EF1-8DAD-6E67574B6C18}" srcOrd="0" destOrd="3" presId="urn:microsoft.com/office/officeart/2005/8/layout/hList1"/>
    <dgm:cxn modelId="{A3E697B6-C832-4A0B-A89E-454658F6BC3D}" srcId="{29C21A48-AD54-4D60-B6FD-78AE7A11BB03}" destId="{0490FC23-9726-4A68-8458-D5E99E051D4E}" srcOrd="0" destOrd="0" parTransId="{571EFFEC-809D-4940-98B8-031DF90EBC86}" sibTransId="{75967068-4B5B-4005-A33D-ABC5016480BB}"/>
    <dgm:cxn modelId="{D68270BB-9432-46AE-9601-D0CE01951824}" srcId="{91372C95-576A-4421-A3AB-D38A21ABEBDB}" destId="{373022D4-C69A-4F9A-8D5B-65F6C2624A45}" srcOrd="1" destOrd="0" parTransId="{D2E8CBFE-04CB-471E-A782-DDCFA45834DD}" sibTransId="{1F8179D7-12F9-4A46-8515-B755DB1EA4A1}"/>
    <dgm:cxn modelId="{92A7BAC2-CFA5-4DCF-AEDB-03D6A7AC000F}" srcId="{F7E40C4B-A12A-4AC6-A951-4E5155A3FEBD}" destId="{9A649D3F-87A4-4519-B120-BCC0502EB20A}" srcOrd="0" destOrd="0" parTransId="{992F3BB1-1309-4C9B-A68F-B790937170DB}" sibTransId="{EC314192-35DA-402B-9A59-41DD378FCE15}"/>
    <dgm:cxn modelId="{A0B050C8-B2D0-4B11-93B5-A3DAEFB0664A}" type="presOf" srcId="{7E5E7B4D-3B62-451B-8FDA-BD2CDBC48B4B}" destId="{A77B1EAA-1213-409B-99F3-BDD7BE897370}" srcOrd="0" destOrd="3" presId="urn:microsoft.com/office/officeart/2005/8/layout/hList1"/>
    <dgm:cxn modelId="{B4C337CC-C826-4DF3-9EBA-D5343E4CEFE2}" srcId="{51D8479F-FBE0-4C7D-A993-7450D0A6F761}" destId="{1BE1F08A-561E-495E-A66E-1553B6587D13}" srcOrd="0" destOrd="0" parTransId="{174BC379-B172-4337-BA08-D5557D0C1D53}" sibTransId="{7922CC0E-5B8F-490A-AE66-AEB071B0536B}"/>
    <dgm:cxn modelId="{292187CD-F0BD-4FEE-9C67-8855894F1D34}" type="presOf" srcId="{E6438E15-B1EB-4BFB-8CA5-D37BDC5F28EA}" destId="{A77B1EAA-1213-409B-99F3-BDD7BE897370}" srcOrd="0" destOrd="4" presId="urn:microsoft.com/office/officeart/2005/8/layout/hList1"/>
    <dgm:cxn modelId="{D6A68BCD-9B8B-4A13-BB2A-173C64ED3763}" srcId="{91372C95-576A-4421-A3AB-D38A21ABEBDB}" destId="{51D8479F-FBE0-4C7D-A993-7450D0A6F761}" srcOrd="2" destOrd="0" parTransId="{E2A26335-E415-4A13-AA0A-D897AC3E20FF}" sibTransId="{C772A604-D09A-4609-8DC8-F08F7FC61956}"/>
    <dgm:cxn modelId="{0022D2D2-17FB-4A54-A27C-4C70E21E9E87}" srcId="{67118069-B549-412B-87CE-B2B8C5B570E3}" destId="{744FADA5-4C95-43EE-8618-C413F99ECBE9}" srcOrd="2" destOrd="0" parTransId="{7F0EDE05-F6D5-434F-9DD6-B7939BBCA9DA}" sibTransId="{A91D4993-AC4E-4F16-83A1-B14A80AC1CA5}"/>
    <dgm:cxn modelId="{055D40D6-F135-44DA-A3AC-A6652A00A2A8}" srcId="{744FADA5-4C95-43EE-8618-C413F99ECBE9}" destId="{ABA10168-6C7F-4DC2-BF1E-B9712C5454B1}" srcOrd="1" destOrd="0" parTransId="{66BB7F3B-1D0A-4487-85CF-4FE70F5F6EA7}" sibTransId="{57DF9826-09EC-4575-B8D6-C31DACB9FEF6}"/>
    <dgm:cxn modelId="{599F0CD7-184C-4C3B-8AD7-84A5AEBE88A9}" srcId="{67118069-B549-412B-87CE-B2B8C5B570E3}" destId="{DFC52087-BA61-4CB4-9454-0D680A87474A}" srcOrd="1" destOrd="0" parTransId="{6AB6AB46-C996-45CC-8517-71D3460EFD80}" sibTransId="{88D41114-5C13-4B07-A9FD-F72F5FB0ED49}"/>
    <dgm:cxn modelId="{4BF6ABE1-8A5E-47A4-B799-E2D9F230F624}" type="presOf" srcId="{9A649D3F-87A4-4519-B120-BCC0502EB20A}" destId="{A77B1EAA-1213-409B-99F3-BDD7BE897370}" srcOrd="0" destOrd="7" presId="urn:microsoft.com/office/officeart/2005/8/layout/hList1"/>
    <dgm:cxn modelId="{8817B7F0-A93F-4780-B49A-DF2A632AB638}" type="presOf" srcId="{A224BFE3-62C9-4F53-8885-D530711B6753}" destId="{A77B1EAA-1213-409B-99F3-BDD7BE897370}" srcOrd="0" destOrd="8" presId="urn:microsoft.com/office/officeart/2005/8/layout/hList1"/>
    <dgm:cxn modelId="{0AF19CF7-07A3-4744-B3FB-C67E647E9890}" type="presOf" srcId="{C2714188-C3B2-4EF0-9059-3918EE18C03A}" destId="{AEF53FC3-7540-4EF1-8DAD-6E67574B6C18}" srcOrd="0" destOrd="0" presId="urn:microsoft.com/office/officeart/2005/8/layout/hList1"/>
    <dgm:cxn modelId="{A48F33F8-7A2C-4FCA-982C-E2487FDFCC60}" srcId="{373022D4-C69A-4F9A-8D5B-65F6C2624A45}" destId="{E4D36690-1CCF-4AF4-8960-A014AB1593D2}" srcOrd="0" destOrd="0" parTransId="{3CA419C3-4669-463F-B197-48AD02ACE869}" sibTransId="{32209D15-CBEF-4633-BB63-8BEDEB419A60}"/>
    <dgm:cxn modelId="{F31B38E6-6591-412E-ACB1-3872DE87EBE5}" type="presParOf" srcId="{A0AACE3F-1F83-4A39-992E-CCB2890CB218}" destId="{3278D31F-2931-400F-9777-62A56E5F5EBE}" srcOrd="0" destOrd="0" presId="urn:microsoft.com/office/officeart/2005/8/layout/hList1"/>
    <dgm:cxn modelId="{35777A79-E556-41A9-9596-2504448D4EC1}" type="presParOf" srcId="{3278D31F-2931-400F-9777-62A56E5F5EBE}" destId="{FBCE26E7-2DCD-44F3-A14B-9ACCF6C09B72}" srcOrd="0" destOrd="0" presId="urn:microsoft.com/office/officeart/2005/8/layout/hList1"/>
    <dgm:cxn modelId="{AD8983D5-374E-4CBD-856F-3D18EA707804}" type="presParOf" srcId="{3278D31F-2931-400F-9777-62A56E5F5EBE}" destId="{AEF53FC3-7540-4EF1-8DAD-6E67574B6C18}" srcOrd="1" destOrd="0" presId="urn:microsoft.com/office/officeart/2005/8/layout/hList1"/>
    <dgm:cxn modelId="{83E3FB1F-715A-4EF3-9D7C-8BE11547D007}" type="presParOf" srcId="{A0AACE3F-1F83-4A39-992E-CCB2890CB218}" destId="{51A0ADC3-0D91-43D0-91F7-8BE5A781B060}" srcOrd="1" destOrd="0" presId="urn:microsoft.com/office/officeart/2005/8/layout/hList1"/>
    <dgm:cxn modelId="{CC8F752B-670C-4F6A-AECF-12132DE7B0B7}" type="presParOf" srcId="{A0AACE3F-1F83-4A39-992E-CCB2890CB218}" destId="{6D458729-CA22-4898-BD7F-D6E961F3533C}" srcOrd="2" destOrd="0" presId="urn:microsoft.com/office/officeart/2005/8/layout/hList1"/>
    <dgm:cxn modelId="{DE54BDD9-8015-4B6D-9B9F-65690AC9FBF9}" type="presParOf" srcId="{6D458729-CA22-4898-BD7F-D6E961F3533C}" destId="{974D67D3-513B-4078-9D34-E565AE473EF7}" srcOrd="0" destOrd="0" presId="urn:microsoft.com/office/officeart/2005/8/layout/hList1"/>
    <dgm:cxn modelId="{6297BFEC-687F-4603-B8D8-9EEF5224BA68}" type="presParOf" srcId="{6D458729-CA22-4898-BD7F-D6E961F3533C}" destId="{A77B1EAA-1213-409B-99F3-BDD7BE897370}" srcOrd="1" destOrd="0" presId="urn:microsoft.com/office/officeart/2005/8/layout/hList1"/>
    <dgm:cxn modelId="{022DF838-0907-4936-8FCC-B5E49D90D8C6}" type="presParOf" srcId="{A0AACE3F-1F83-4A39-992E-CCB2890CB218}" destId="{91303293-32A6-414B-A4BB-61C29F354BE8}" srcOrd="3" destOrd="0" presId="urn:microsoft.com/office/officeart/2005/8/layout/hList1"/>
    <dgm:cxn modelId="{B9E297CB-D7FE-4FC2-9877-CD03ABBEC646}" type="presParOf" srcId="{A0AACE3F-1F83-4A39-992E-CCB2890CB218}" destId="{16F4E156-3333-4F2B-86A0-84D7E270EC26}" srcOrd="4" destOrd="0" presId="urn:microsoft.com/office/officeart/2005/8/layout/hList1"/>
    <dgm:cxn modelId="{61D17807-9B59-43A2-A7DB-3A50590CA6FC}" type="presParOf" srcId="{16F4E156-3333-4F2B-86A0-84D7E270EC26}" destId="{025A3151-FC9B-40F6-904F-245719887BE4}" srcOrd="0" destOrd="0" presId="urn:microsoft.com/office/officeart/2005/8/layout/hList1"/>
    <dgm:cxn modelId="{7D6C083C-675E-43CD-B23F-A59E8343BEF3}" type="presParOf" srcId="{16F4E156-3333-4F2B-86A0-84D7E270EC26}" destId="{DF445EA4-151C-4AA8-AD73-01357F75A17F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361308-AFB7-499C-8371-703E6332A264}">
      <dsp:nvSpPr>
        <dsp:cNvPr id="0" name=""/>
        <dsp:cNvSpPr/>
      </dsp:nvSpPr>
      <dsp:spPr>
        <a:xfrm>
          <a:off x="50421" y="533399"/>
          <a:ext cx="2609467" cy="6523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Demographics and Distribution</a:t>
          </a:r>
          <a:r>
            <a:rPr lang="en-GB" sz="2000" kern="1200" dirty="0"/>
            <a:t>:</a:t>
          </a:r>
        </a:p>
      </dsp:txBody>
      <dsp:txXfrm>
        <a:off x="69528" y="552506"/>
        <a:ext cx="2571253" cy="614152"/>
      </dsp:txXfrm>
    </dsp:sp>
    <dsp:sp modelId="{8A6FAD4E-530A-4A7C-87AD-91B220ECD969}">
      <dsp:nvSpPr>
        <dsp:cNvPr id="0" name=""/>
        <dsp:cNvSpPr/>
      </dsp:nvSpPr>
      <dsp:spPr>
        <a:xfrm rot="5400000">
          <a:off x="1298073" y="1242848"/>
          <a:ext cx="114164" cy="114164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E56B1C2-FA15-42FC-9635-034806D85F76}">
      <dsp:nvSpPr>
        <dsp:cNvPr id="0" name=""/>
        <dsp:cNvSpPr/>
      </dsp:nvSpPr>
      <dsp:spPr>
        <a:xfrm>
          <a:off x="3112" y="1414094"/>
          <a:ext cx="2704086" cy="96961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Majority of learners </a:t>
          </a:r>
          <a:r>
            <a:rPr lang="en-GB" sz="1600" b="1" kern="1200" dirty="0"/>
            <a:t>(58%) </a:t>
          </a:r>
          <a:r>
            <a:rPr lang="en-GB" sz="1600" kern="1200" dirty="0"/>
            <a:t>are female, and </a:t>
          </a:r>
          <a:r>
            <a:rPr lang="en-GB" sz="1600" b="1" kern="1200" dirty="0"/>
            <a:t>69% </a:t>
          </a:r>
          <a:r>
            <a:rPr lang="en-GB" sz="1600" kern="1200" dirty="0"/>
            <a:t>are white.</a:t>
          </a:r>
        </a:p>
      </dsp:txBody>
      <dsp:txXfrm>
        <a:off x="31511" y="1442493"/>
        <a:ext cx="2647288" cy="912814"/>
      </dsp:txXfrm>
    </dsp:sp>
    <dsp:sp modelId="{503E423B-0FF3-41AA-8136-367AB7E616F8}">
      <dsp:nvSpPr>
        <dsp:cNvPr id="0" name=""/>
        <dsp:cNvSpPr/>
      </dsp:nvSpPr>
      <dsp:spPr>
        <a:xfrm rot="5400000">
          <a:off x="1298073" y="2440789"/>
          <a:ext cx="114164" cy="114164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844818"/>
                <a:satOff val="-2177"/>
                <a:lumOff val="-147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844818"/>
                <a:satOff val="-2177"/>
                <a:lumOff val="-147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844818"/>
                <a:satOff val="-2177"/>
                <a:lumOff val="-147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16574AF-6BC4-4A06-BCC1-F58C1B1228F3}">
      <dsp:nvSpPr>
        <dsp:cNvPr id="0" name=""/>
        <dsp:cNvSpPr/>
      </dsp:nvSpPr>
      <dsp:spPr>
        <a:xfrm>
          <a:off x="50421" y="2612036"/>
          <a:ext cx="2609467" cy="136020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842470"/>
            <a:satOff val="-2854"/>
            <a:lumOff val="-36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842470"/>
              <a:satOff val="-2854"/>
              <a:lumOff val="-36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41.8% </a:t>
          </a:r>
          <a:r>
            <a:rPr lang="en-GB" sz="1600" kern="1200" dirty="0"/>
            <a:t>of learners are aged 19+ (due to transitions from specialist schools or progression from college).</a:t>
          </a:r>
        </a:p>
      </dsp:txBody>
      <dsp:txXfrm>
        <a:off x="90260" y="2651875"/>
        <a:ext cx="2529789" cy="1280526"/>
      </dsp:txXfrm>
    </dsp:sp>
    <dsp:sp modelId="{979169CA-1C17-4012-B9FE-DFE48257E2BD}">
      <dsp:nvSpPr>
        <dsp:cNvPr id="0" name=""/>
        <dsp:cNvSpPr/>
      </dsp:nvSpPr>
      <dsp:spPr>
        <a:xfrm rot="5400000">
          <a:off x="1298073" y="4029322"/>
          <a:ext cx="114164" cy="114164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1689636"/>
                <a:satOff val="-4355"/>
                <a:lumOff val="-29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689636"/>
                <a:satOff val="-4355"/>
                <a:lumOff val="-29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22D373C-7948-45F7-BF09-96B41BFCF321}">
      <dsp:nvSpPr>
        <dsp:cNvPr id="0" name=""/>
        <dsp:cNvSpPr/>
      </dsp:nvSpPr>
      <dsp:spPr>
        <a:xfrm>
          <a:off x="82479" y="4200568"/>
          <a:ext cx="2545352" cy="139468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1684941"/>
            <a:satOff val="-5708"/>
            <a:lumOff val="-732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1684941"/>
              <a:satOff val="-5708"/>
              <a:lumOff val="-73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Increasing enrolments from Integrated Resources in mainstream schools reflect a broader trend of specialist support needs</a:t>
          </a:r>
          <a:r>
            <a:rPr lang="en-GB" sz="1000" kern="1200" dirty="0"/>
            <a:t>.</a:t>
          </a:r>
        </a:p>
      </dsp:txBody>
      <dsp:txXfrm>
        <a:off x="123328" y="4241417"/>
        <a:ext cx="2463654" cy="1312990"/>
      </dsp:txXfrm>
    </dsp:sp>
    <dsp:sp modelId="{E5748B4F-C57B-493D-B343-BF67373A3DD9}">
      <dsp:nvSpPr>
        <dsp:cNvPr id="0" name=""/>
        <dsp:cNvSpPr/>
      </dsp:nvSpPr>
      <dsp:spPr>
        <a:xfrm>
          <a:off x="3072524" y="533399"/>
          <a:ext cx="2609467" cy="6523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/>
            <a:t>Economic and Social Context</a:t>
          </a:r>
          <a:r>
            <a:rPr lang="en-GB" sz="2000" kern="1200"/>
            <a:t>:</a:t>
          </a:r>
        </a:p>
      </dsp:txBody>
      <dsp:txXfrm>
        <a:off x="3091631" y="552506"/>
        <a:ext cx="2571253" cy="614152"/>
      </dsp:txXfrm>
    </dsp:sp>
    <dsp:sp modelId="{FAD3DBA6-013A-42E8-A5EC-2369E26D19B6}">
      <dsp:nvSpPr>
        <dsp:cNvPr id="0" name=""/>
        <dsp:cNvSpPr/>
      </dsp:nvSpPr>
      <dsp:spPr>
        <a:xfrm rot="5400000">
          <a:off x="4320175" y="1242848"/>
          <a:ext cx="114164" cy="114164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2534453"/>
                <a:satOff val="-6532"/>
                <a:lumOff val="-4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534453"/>
                <a:satOff val="-6532"/>
                <a:lumOff val="-4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534453"/>
                <a:satOff val="-6532"/>
                <a:lumOff val="-4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371F73A-EEAD-467A-86F0-12BC64FDE80A}">
      <dsp:nvSpPr>
        <dsp:cNvPr id="0" name=""/>
        <dsp:cNvSpPr/>
      </dsp:nvSpPr>
      <dsp:spPr>
        <a:xfrm>
          <a:off x="3072524" y="1414094"/>
          <a:ext cx="2609467" cy="1222072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2527411"/>
            <a:satOff val="-8562"/>
            <a:lumOff val="-109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2527411"/>
              <a:satOff val="-8562"/>
              <a:lumOff val="-10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Most learners are from highly deprived areas (</a:t>
          </a:r>
          <a:r>
            <a:rPr lang="en-GB" sz="1600" b="1" kern="1200" dirty="0"/>
            <a:t>IMD Band 1</a:t>
          </a:r>
          <a:r>
            <a:rPr lang="en-GB" sz="1600" kern="1200" dirty="0"/>
            <a:t>), correlating with national disability statistics.</a:t>
          </a:r>
        </a:p>
      </dsp:txBody>
      <dsp:txXfrm>
        <a:off x="3108317" y="1449887"/>
        <a:ext cx="2537881" cy="1150486"/>
      </dsp:txXfrm>
    </dsp:sp>
    <dsp:sp modelId="{DA70B90E-721E-452A-ACEA-A1053A20B48F}">
      <dsp:nvSpPr>
        <dsp:cNvPr id="0" name=""/>
        <dsp:cNvSpPr/>
      </dsp:nvSpPr>
      <dsp:spPr>
        <a:xfrm rot="5400000">
          <a:off x="4320175" y="2693249"/>
          <a:ext cx="114164" cy="114164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209DC2F-C161-4713-808D-AEA00B6A7F25}">
      <dsp:nvSpPr>
        <dsp:cNvPr id="0" name=""/>
        <dsp:cNvSpPr/>
      </dsp:nvSpPr>
      <dsp:spPr>
        <a:xfrm>
          <a:off x="3072524" y="2864495"/>
          <a:ext cx="2609467" cy="213127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70% </a:t>
          </a:r>
          <a:r>
            <a:rPr lang="en-GB" sz="1600" kern="1200" dirty="0"/>
            <a:t>of learners in attendance at Hillsborough are from the north of the City and </a:t>
          </a:r>
          <a:r>
            <a:rPr lang="en-GB" sz="1600" b="1" kern="1200" dirty="0"/>
            <a:t>78% </a:t>
          </a:r>
          <a:r>
            <a:rPr lang="en-GB" sz="1600" kern="1200" dirty="0"/>
            <a:t>in attendance at Peaks are from the South.</a:t>
          </a:r>
        </a:p>
      </dsp:txBody>
      <dsp:txXfrm>
        <a:off x="3134947" y="2926918"/>
        <a:ext cx="2484621" cy="2006429"/>
      </dsp:txXfrm>
    </dsp:sp>
    <dsp:sp modelId="{99CB778A-28DE-4128-B3CC-B27366C05663}">
      <dsp:nvSpPr>
        <dsp:cNvPr id="0" name=""/>
        <dsp:cNvSpPr/>
      </dsp:nvSpPr>
      <dsp:spPr>
        <a:xfrm>
          <a:off x="6047316" y="533399"/>
          <a:ext cx="2609467" cy="6523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/>
            <a:t>Special Educational Needs Trends</a:t>
          </a:r>
          <a:r>
            <a:rPr lang="en-GB" sz="2000" kern="1200"/>
            <a:t>:</a:t>
          </a:r>
        </a:p>
      </dsp:txBody>
      <dsp:txXfrm>
        <a:off x="6066423" y="552506"/>
        <a:ext cx="2571253" cy="614152"/>
      </dsp:txXfrm>
    </dsp:sp>
    <dsp:sp modelId="{B535B563-DD1B-4D3D-955A-9730E22770E4}">
      <dsp:nvSpPr>
        <dsp:cNvPr id="0" name=""/>
        <dsp:cNvSpPr/>
      </dsp:nvSpPr>
      <dsp:spPr>
        <a:xfrm rot="5400000">
          <a:off x="7294968" y="1242848"/>
          <a:ext cx="114164" cy="114164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4224089"/>
                <a:satOff val="-10887"/>
                <a:lumOff val="-7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224089"/>
                <a:satOff val="-10887"/>
                <a:lumOff val="-7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224089"/>
                <a:satOff val="-10887"/>
                <a:lumOff val="-7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51D6F92-31A6-471D-9DA8-41D1EB25532B}">
      <dsp:nvSpPr>
        <dsp:cNvPr id="0" name=""/>
        <dsp:cNvSpPr/>
      </dsp:nvSpPr>
      <dsp:spPr>
        <a:xfrm>
          <a:off x="6208868" y="1414094"/>
          <a:ext cx="2286363" cy="310841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4212351"/>
            <a:satOff val="-14270"/>
            <a:lumOff val="-183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4212351"/>
              <a:satOff val="-14270"/>
              <a:lumOff val="-183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Rising numbers of students with autism </a:t>
          </a:r>
          <a:r>
            <a:rPr lang="en-GB" sz="1600" b="1" kern="1200" dirty="0"/>
            <a:t>(42%) </a:t>
          </a:r>
          <a:r>
            <a:rPr lang="en-GB" sz="1600" kern="1200" dirty="0"/>
            <a:t>and social, emotional, and mental health (SEMH) needs </a:t>
          </a:r>
          <a:r>
            <a:rPr lang="en-GB" sz="1600" b="1" kern="1200" dirty="0"/>
            <a:t>(9.5%).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SEMH as a primary need has increased by </a:t>
          </a:r>
          <a:r>
            <a:rPr lang="en-GB" sz="1600" b="1" kern="1200" dirty="0"/>
            <a:t>69.2% </a:t>
          </a:r>
          <a:r>
            <a:rPr lang="en-GB" sz="1600" kern="1200" dirty="0"/>
            <a:t>since 2021, underscoring post-pandemic mental health challenges.</a:t>
          </a:r>
          <a:endParaRPr lang="en-GB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/>
        </a:p>
      </dsp:txBody>
      <dsp:txXfrm>
        <a:off x="6275833" y="1481059"/>
        <a:ext cx="2152433" cy="2974486"/>
      </dsp:txXfrm>
    </dsp:sp>
    <dsp:sp modelId="{4FDD7A81-26EA-4530-AB9E-7064C5C283A5}">
      <dsp:nvSpPr>
        <dsp:cNvPr id="0" name=""/>
        <dsp:cNvSpPr/>
      </dsp:nvSpPr>
      <dsp:spPr>
        <a:xfrm rot="5296081">
          <a:off x="7335939" y="4589308"/>
          <a:ext cx="133705" cy="114164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5068907"/>
                <a:satOff val="-13064"/>
                <a:lumOff val="-88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068907"/>
                <a:satOff val="-13064"/>
                <a:lumOff val="-88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6B59C2F-35AD-47B0-8496-8721F2872949}">
      <dsp:nvSpPr>
        <dsp:cNvPr id="0" name=""/>
        <dsp:cNvSpPr/>
      </dsp:nvSpPr>
      <dsp:spPr>
        <a:xfrm>
          <a:off x="6252407" y="4770268"/>
          <a:ext cx="2329915" cy="71613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5054821"/>
            <a:satOff val="-17124"/>
            <a:lumOff val="-219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5054821"/>
              <a:satOff val="-17124"/>
              <a:lumOff val="-21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152 </a:t>
          </a:r>
          <a:r>
            <a:rPr lang="en-GB" sz="1600" kern="1200" dirty="0"/>
            <a:t>students have EHCP’s</a:t>
          </a:r>
        </a:p>
      </dsp:txBody>
      <dsp:txXfrm>
        <a:off x="6273382" y="4791243"/>
        <a:ext cx="2287965" cy="674185"/>
      </dsp:txXfrm>
    </dsp:sp>
    <dsp:sp modelId="{01133136-DBB1-4CA0-89BC-E6C593B69B8A}">
      <dsp:nvSpPr>
        <dsp:cNvPr id="0" name=""/>
        <dsp:cNvSpPr/>
      </dsp:nvSpPr>
      <dsp:spPr>
        <a:xfrm>
          <a:off x="9022109" y="533399"/>
          <a:ext cx="2609467" cy="6523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/>
            <a:t>Progression and Achievement</a:t>
          </a:r>
          <a:r>
            <a:rPr lang="en-GB" sz="2000" kern="1200"/>
            <a:t>:</a:t>
          </a:r>
        </a:p>
      </dsp:txBody>
      <dsp:txXfrm>
        <a:off x="9041216" y="552506"/>
        <a:ext cx="2571253" cy="614152"/>
      </dsp:txXfrm>
    </dsp:sp>
    <dsp:sp modelId="{4C91FF78-9564-4B0E-B9DB-B31945BB7FC1}">
      <dsp:nvSpPr>
        <dsp:cNvPr id="0" name=""/>
        <dsp:cNvSpPr/>
      </dsp:nvSpPr>
      <dsp:spPr>
        <a:xfrm rot="5400000">
          <a:off x="10269761" y="1242848"/>
          <a:ext cx="114164" cy="114164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5913725"/>
                <a:satOff val="-15242"/>
                <a:lumOff val="-1029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913725"/>
                <a:satOff val="-15242"/>
                <a:lumOff val="-1029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913725"/>
                <a:satOff val="-15242"/>
                <a:lumOff val="-1029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17ED7B5-0722-434A-B468-0FDB00D5E6AD}">
      <dsp:nvSpPr>
        <dsp:cNvPr id="0" name=""/>
        <dsp:cNvSpPr/>
      </dsp:nvSpPr>
      <dsp:spPr>
        <a:xfrm>
          <a:off x="9022109" y="1414094"/>
          <a:ext cx="2609467" cy="191876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5897292"/>
            <a:satOff val="-19978"/>
            <a:lumOff val="-2562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5897292"/>
              <a:satOff val="-19978"/>
              <a:lumOff val="-256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Retention is high </a:t>
          </a:r>
          <a:r>
            <a:rPr lang="en-GB" sz="1600" b="1" kern="1200" dirty="0"/>
            <a:t>(97.14%), </a:t>
          </a:r>
          <a:r>
            <a:rPr lang="en-GB" sz="1600" kern="1200" dirty="0"/>
            <a:t>but progression pathways need clarity to ensure meaningful destinations</a:t>
          </a:r>
          <a:r>
            <a:rPr lang="en-GB" sz="1300" kern="1200" dirty="0"/>
            <a:t>.</a:t>
          </a:r>
        </a:p>
      </dsp:txBody>
      <dsp:txXfrm>
        <a:off x="9078308" y="1470293"/>
        <a:ext cx="2497069" cy="1806362"/>
      </dsp:txXfrm>
    </dsp:sp>
    <dsp:sp modelId="{AB6FC381-EA20-491F-801B-E531D3EC0CBD}">
      <dsp:nvSpPr>
        <dsp:cNvPr id="0" name=""/>
        <dsp:cNvSpPr/>
      </dsp:nvSpPr>
      <dsp:spPr>
        <a:xfrm rot="5400000">
          <a:off x="10269761" y="3389937"/>
          <a:ext cx="114164" cy="114164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6AB9773-4682-4D16-A0B9-B352D9504B5A}">
      <dsp:nvSpPr>
        <dsp:cNvPr id="0" name=""/>
        <dsp:cNvSpPr/>
      </dsp:nvSpPr>
      <dsp:spPr>
        <a:xfrm>
          <a:off x="9022109" y="3561184"/>
          <a:ext cx="2609467" cy="139356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81.67% </a:t>
          </a:r>
          <a:r>
            <a:rPr lang="en-GB" sz="1600" kern="1200" dirty="0"/>
            <a:t>of learners secured progression routes in 2023/24, up from 71.56% the previous year.</a:t>
          </a:r>
        </a:p>
      </dsp:txBody>
      <dsp:txXfrm>
        <a:off x="9062925" y="3602000"/>
        <a:ext cx="2527835" cy="131193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D8817-607F-4CB1-9047-0B0C1810263F}">
      <dsp:nvSpPr>
        <dsp:cNvPr id="0" name=""/>
        <dsp:cNvSpPr/>
      </dsp:nvSpPr>
      <dsp:spPr>
        <a:xfrm>
          <a:off x="0" y="328267"/>
          <a:ext cx="5638432" cy="9149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Bespoke timetables operating on a matrix system </a:t>
          </a:r>
        </a:p>
      </dsp:txBody>
      <dsp:txXfrm>
        <a:off x="44664" y="372931"/>
        <a:ext cx="5549104" cy="825612"/>
      </dsp:txXfrm>
    </dsp:sp>
    <dsp:sp modelId="{9A90F961-468C-4D87-9FCA-CBD246F301BE}">
      <dsp:nvSpPr>
        <dsp:cNvPr id="0" name=""/>
        <dsp:cNvSpPr/>
      </dsp:nvSpPr>
      <dsp:spPr>
        <a:xfrm>
          <a:off x="0" y="1309447"/>
          <a:ext cx="5638432" cy="91494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Emphasis on vocational profiling to improve access to work and further qualifications.</a:t>
          </a:r>
        </a:p>
      </dsp:txBody>
      <dsp:txXfrm>
        <a:off x="44664" y="1354111"/>
        <a:ext cx="5549104" cy="825612"/>
      </dsp:txXfrm>
    </dsp:sp>
    <dsp:sp modelId="{263841C6-25E6-40D9-8DDE-AD4F69B73D57}">
      <dsp:nvSpPr>
        <dsp:cNvPr id="0" name=""/>
        <dsp:cNvSpPr/>
      </dsp:nvSpPr>
      <dsp:spPr>
        <a:xfrm>
          <a:off x="0" y="2290628"/>
          <a:ext cx="5638432" cy="91494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Progressive pathways aligned with reforms.</a:t>
          </a:r>
        </a:p>
      </dsp:txBody>
      <dsp:txXfrm>
        <a:off x="44664" y="2335292"/>
        <a:ext cx="5549104" cy="825612"/>
      </dsp:txXfrm>
    </dsp:sp>
    <dsp:sp modelId="{3DEB7C0A-0D23-4ABC-ACDA-90C0717C376D}">
      <dsp:nvSpPr>
        <dsp:cNvPr id="0" name=""/>
        <dsp:cNvSpPr/>
      </dsp:nvSpPr>
      <dsp:spPr>
        <a:xfrm>
          <a:off x="0" y="3271808"/>
          <a:ext cx="5638432" cy="9149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Incorporates SIQAF standards for employment-focused pathways.</a:t>
          </a:r>
        </a:p>
      </dsp:txBody>
      <dsp:txXfrm>
        <a:off x="44664" y="3316472"/>
        <a:ext cx="5549104" cy="82561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48E1D-B360-41F7-9A32-AE6C7EE14A74}">
      <dsp:nvSpPr>
        <dsp:cNvPr id="0" name=""/>
        <dsp:cNvSpPr/>
      </dsp:nvSpPr>
      <dsp:spPr>
        <a:xfrm>
          <a:off x="400092" y="0"/>
          <a:ext cx="4534385" cy="4288985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1E2E4-5B0F-4894-856C-D7B47FFB1CDB}">
      <dsp:nvSpPr>
        <dsp:cNvPr id="0" name=""/>
        <dsp:cNvSpPr/>
      </dsp:nvSpPr>
      <dsp:spPr>
        <a:xfrm>
          <a:off x="97" y="1286695"/>
          <a:ext cx="1694077" cy="171559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Year 1: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Learning</a:t>
          </a:r>
        </a:p>
      </dsp:txBody>
      <dsp:txXfrm>
        <a:off x="82795" y="1369393"/>
        <a:ext cx="1528681" cy="1550198"/>
      </dsp:txXfrm>
    </dsp:sp>
    <dsp:sp modelId="{9938C83A-91A8-4801-A535-3ACCFD344D7A}">
      <dsp:nvSpPr>
        <dsp:cNvPr id="0" name=""/>
        <dsp:cNvSpPr/>
      </dsp:nvSpPr>
      <dsp:spPr>
        <a:xfrm>
          <a:off x="1820246" y="1286695"/>
          <a:ext cx="1694077" cy="1715594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Year 2: Knowing</a:t>
          </a:r>
        </a:p>
      </dsp:txBody>
      <dsp:txXfrm>
        <a:off x="1902944" y="1369393"/>
        <a:ext cx="1528681" cy="1550198"/>
      </dsp:txXfrm>
    </dsp:sp>
    <dsp:sp modelId="{6CF849E5-74C4-4CF1-AB76-9D3E379032E7}">
      <dsp:nvSpPr>
        <dsp:cNvPr id="0" name=""/>
        <dsp:cNvSpPr/>
      </dsp:nvSpPr>
      <dsp:spPr>
        <a:xfrm>
          <a:off x="3640395" y="1286695"/>
          <a:ext cx="1694077" cy="171559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Year 3: Doing</a:t>
          </a:r>
        </a:p>
      </dsp:txBody>
      <dsp:txXfrm>
        <a:off x="3723093" y="1369393"/>
        <a:ext cx="1528681" cy="15501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6200E-623B-4CEB-8531-8542220A8DB1}">
      <dsp:nvSpPr>
        <dsp:cNvPr id="0" name=""/>
        <dsp:cNvSpPr/>
      </dsp:nvSpPr>
      <dsp:spPr>
        <a:xfrm>
          <a:off x="7305" y="841595"/>
          <a:ext cx="3155195" cy="547420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High demand for employability skills and work-based learning to address employment gaps for learners with SEND.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Expansion of supported internships to meet local employer needs and national targets.</a:t>
          </a:r>
        </a:p>
      </dsp:txBody>
      <dsp:txXfrm>
        <a:off x="81235" y="915525"/>
        <a:ext cx="3007335" cy="5400274"/>
      </dsp:txXfrm>
    </dsp:sp>
    <dsp:sp modelId="{BBE4726F-C8F2-4004-A6CF-DFC95ED1F017}">
      <dsp:nvSpPr>
        <dsp:cNvPr id="0" name=""/>
        <dsp:cNvSpPr/>
      </dsp:nvSpPr>
      <dsp:spPr>
        <a:xfrm>
          <a:off x="0" y="5211592"/>
          <a:ext cx="3155195" cy="10127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1. Local Skills Improvement Plan</a:t>
          </a:r>
          <a:r>
            <a:rPr lang="en-GB" sz="2400" kern="1200" dirty="0"/>
            <a:t>:</a:t>
          </a:r>
        </a:p>
      </dsp:txBody>
      <dsp:txXfrm>
        <a:off x="0" y="5211592"/>
        <a:ext cx="2221968" cy="1012773"/>
      </dsp:txXfrm>
    </dsp:sp>
    <dsp:sp modelId="{01416F47-6F92-47E5-9F08-3251693820A3}">
      <dsp:nvSpPr>
        <dsp:cNvPr id="0" name=""/>
        <dsp:cNvSpPr/>
      </dsp:nvSpPr>
      <dsp:spPr>
        <a:xfrm>
          <a:off x="2438270" y="5120051"/>
          <a:ext cx="1104318" cy="110431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896EB9-EB88-41DF-A756-2A3005FCCDA0}">
      <dsp:nvSpPr>
        <dsp:cNvPr id="0" name=""/>
        <dsp:cNvSpPr/>
      </dsp:nvSpPr>
      <dsp:spPr>
        <a:xfrm>
          <a:off x="3696435" y="877207"/>
          <a:ext cx="3155195" cy="540298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Sheffield's disability employment rate is lower than statistical neighbours and national averages, with only </a:t>
          </a:r>
          <a:r>
            <a:rPr lang="en-GB" sz="1900" b="1" kern="1200" dirty="0"/>
            <a:t>4.8% </a:t>
          </a:r>
          <a:r>
            <a:rPr lang="en-GB" sz="1900" kern="1200" dirty="0"/>
            <a:t>of adults with learning disabilities in paid work.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Collaboration with local authorities and employers is critical to creating viable employment pathways.</a:t>
          </a:r>
        </a:p>
      </dsp:txBody>
      <dsp:txXfrm>
        <a:off x="3770365" y="951137"/>
        <a:ext cx="3007335" cy="5329050"/>
      </dsp:txXfrm>
    </dsp:sp>
    <dsp:sp modelId="{63E6C1AB-C6DC-49E2-9D50-F0565564F0AE}">
      <dsp:nvSpPr>
        <dsp:cNvPr id="0" name=""/>
        <dsp:cNvSpPr/>
      </dsp:nvSpPr>
      <dsp:spPr>
        <a:xfrm>
          <a:off x="3685549" y="5211592"/>
          <a:ext cx="3155195" cy="1012773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/>
            <a:t>2. Regional Workforce Gaps</a:t>
          </a:r>
          <a:r>
            <a:rPr lang="en-GB" sz="2400" kern="1200"/>
            <a:t>:</a:t>
          </a:r>
        </a:p>
      </dsp:txBody>
      <dsp:txXfrm>
        <a:off x="3685549" y="5211592"/>
        <a:ext cx="2221968" cy="1012773"/>
      </dsp:txXfrm>
    </dsp:sp>
    <dsp:sp modelId="{2288E470-F3BE-40C5-9604-4528EA1783EE}">
      <dsp:nvSpPr>
        <dsp:cNvPr id="0" name=""/>
        <dsp:cNvSpPr/>
      </dsp:nvSpPr>
      <dsp:spPr>
        <a:xfrm>
          <a:off x="6083857" y="5120051"/>
          <a:ext cx="1104318" cy="110431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B7B4BB-442F-41BD-B925-E2AEF14F9021}">
      <dsp:nvSpPr>
        <dsp:cNvPr id="0" name=""/>
        <dsp:cNvSpPr/>
      </dsp:nvSpPr>
      <dsp:spPr>
        <a:xfrm>
          <a:off x="7385565" y="870671"/>
          <a:ext cx="3155195" cy="541605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Addressing post-16 and post-18 transition gaps highlighted by Ofsted.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Supporting the accelerated progress plan for SEN provision and high-needs funding expansion.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Sheffield has a disproportionately high number of young people with SEN and EHCPs who are NEET </a:t>
          </a:r>
          <a:r>
            <a:rPr lang="en-GB" sz="1900" b="1" kern="1200" dirty="0"/>
            <a:t>(28.3%),</a:t>
          </a:r>
          <a:r>
            <a:rPr lang="en-GB" sz="1900" kern="1200" dirty="0"/>
            <a:t> highlighting the need for targeted education and employment pathways</a:t>
          </a:r>
          <a:r>
            <a:rPr lang="en-GB" sz="2000" kern="1200" dirty="0"/>
            <a:t>.</a:t>
          </a:r>
        </a:p>
      </dsp:txBody>
      <dsp:txXfrm>
        <a:off x="7459495" y="944601"/>
        <a:ext cx="3007335" cy="5342122"/>
      </dsp:txXfrm>
    </dsp:sp>
    <dsp:sp modelId="{203400E0-0BC6-43BA-96BD-883898BD5048}">
      <dsp:nvSpPr>
        <dsp:cNvPr id="0" name=""/>
        <dsp:cNvSpPr/>
      </dsp:nvSpPr>
      <dsp:spPr>
        <a:xfrm>
          <a:off x="7396450" y="5211592"/>
          <a:ext cx="3155195" cy="101277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3.  Local Authority Goals</a:t>
          </a:r>
          <a:r>
            <a:rPr lang="en-GB" sz="2400" kern="1200" dirty="0"/>
            <a:t>:</a:t>
          </a:r>
        </a:p>
      </dsp:txBody>
      <dsp:txXfrm>
        <a:off x="7396450" y="5211592"/>
        <a:ext cx="2221968" cy="1012773"/>
      </dsp:txXfrm>
    </dsp:sp>
    <dsp:sp modelId="{DDA3A213-5CA3-4E39-9038-FF5331B94EAD}">
      <dsp:nvSpPr>
        <dsp:cNvPr id="0" name=""/>
        <dsp:cNvSpPr/>
      </dsp:nvSpPr>
      <dsp:spPr>
        <a:xfrm>
          <a:off x="9704094" y="5120051"/>
          <a:ext cx="1104318" cy="110431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615B8F-8951-4C4F-BA8D-E8745DDC4910}">
      <dsp:nvSpPr>
        <dsp:cNvPr id="0" name=""/>
        <dsp:cNvSpPr/>
      </dsp:nvSpPr>
      <dsp:spPr>
        <a:xfrm>
          <a:off x="4415" y="169400"/>
          <a:ext cx="4773296" cy="356316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99060" rIns="33020" bIns="3302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/>
            <a:t>Shift towards streamlined and targeted curriculum pathways (e.g., Work Skills, Independent Living, Future Choices) to reduce content overlap and ensure tailored progression.</a:t>
          </a:r>
        </a:p>
      </dsp:txBody>
      <dsp:txXfrm>
        <a:off x="87904" y="252889"/>
        <a:ext cx="4606318" cy="3479675"/>
      </dsp:txXfrm>
    </dsp:sp>
    <dsp:sp modelId="{D6118338-00E9-4632-BF56-229053DCC878}">
      <dsp:nvSpPr>
        <dsp:cNvPr id="0" name=""/>
        <dsp:cNvSpPr/>
      </dsp:nvSpPr>
      <dsp:spPr>
        <a:xfrm>
          <a:off x="4415" y="3732565"/>
          <a:ext cx="4773296" cy="15321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b="1" kern="1200" dirty="0"/>
            <a:t>Qualification Reforms</a:t>
          </a:r>
          <a:r>
            <a:rPr lang="en-GB" sz="4100" kern="1200" dirty="0"/>
            <a:t>:</a:t>
          </a:r>
        </a:p>
      </dsp:txBody>
      <dsp:txXfrm>
        <a:off x="4415" y="3732565"/>
        <a:ext cx="3361476" cy="1532160"/>
      </dsp:txXfrm>
    </dsp:sp>
    <dsp:sp modelId="{28CFDA91-0B65-4AB9-89D2-B01612F67169}">
      <dsp:nvSpPr>
        <dsp:cNvPr id="0" name=""/>
        <dsp:cNvSpPr/>
      </dsp:nvSpPr>
      <dsp:spPr>
        <a:xfrm>
          <a:off x="3500920" y="3975935"/>
          <a:ext cx="1670653" cy="167065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147AF-D40C-4C46-AC96-ED77F4C5A9AD}">
      <dsp:nvSpPr>
        <dsp:cNvPr id="0" name=""/>
        <dsp:cNvSpPr/>
      </dsp:nvSpPr>
      <dsp:spPr>
        <a:xfrm>
          <a:off x="5585467" y="169400"/>
          <a:ext cx="4773296" cy="356316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99060" rIns="33020" bIns="3302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/>
            <a:t>Government aims to double supported internships to 4,500 annually by 2025, supported by £18 million in funding.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/>
            <a:t>Focus on reducing the disability employment gap through vocational profiling, pre-apprenticeships, and employer engagement.</a:t>
          </a:r>
        </a:p>
      </dsp:txBody>
      <dsp:txXfrm>
        <a:off x="5668956" y="252889"/>
        <a:ext cx="4606318" cy="3479675"/>
      </dsp:txXfrm>
    </dsp:sp>
    <dsp:sp modelId="{C27D8424-BE9C-407C-8977-E389C60EEF47}">
      <dsp:nvSpPr>
        <dsp:cNvPr id="0" name=""/>
        <dsp:cNvSpPr/>
      </dsp:nvSpPr>
      <dsp:spPr>
        <a:xfrm>
          <a:off x="5585467" y="3732565"/>
          <a:ext cx="4773296" cy="1532160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0" rIns="52070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b="1" kern="1200"/>
            <a:t>National SEND Strategy</a:t>
          </a:r>
          <a:r>
            <a:rPr lang="en-GB" sz="4100" kern="1200"/>
            <a:t>:</a:t>
          </a:r>
        </a:p>
      </dsp:txBody>
      <dsp:txXfrm>
        <a:off x="5585467" y="3732565"/>
        <a:ext cx="3361476" cy="1532160"/>
      </dsp:txXfrm>
    </dsp:sp>
    <dsp:sp modelId="{F0172698-A4EF-412A-873B-6CEDDE642370}">
      <dsp:nvSpPr>
        <dsp:cNvPr id="0" name=""/>
        <dsp:cNvSpPr/>
      </dsp:nvSpPr>
      <dsp:spPr>
        <a:xfrm>
          <a:off x="8880341" y="3846326"/>
          <a:ext cx="1670653" cy="167065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D961F-1CE5-4022-A4CC-69AAB6C831DD}">
      <dsp:nvSpPr>
        <dsp:cNvPr id="0" name=""/>
        <dsp:cNvSpPr/>
      </dsp:nvSpPr>
      <dsp:spPr>
        <a:xfrm rot="5400000">
          <a:off x="6411991" y="-2308254"/>
          <a:ext cx="1819567" cy="6891082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 dirty="0"/>
            <a:t>National SEN staffing shortages impacting teaching quality and student experience.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 dirty="0"/>
            <a:t>Need for curriculum clarity and clearly developed pathways to avoid repetitive learning.</a:t>
          </a:r>
        </a:p>
      </dsp:txBody>
      <dsp:txXfrm rot="-5400000">
        <a:off x="3876234" y="316327"/>
        <a:ext cx="6802258" cy="1641919"/>
      </dsp:txXfrm>
    </dsp:sp>
    <dsp:sp modelId="{E82662BA-E042-46B7-A0B3-B02065B16F67}">
      <dsp:nvSpPr>
        <dsp:cNvPr id="0" name=""/>
        <dsp:cNvSpPr/>
      </dsp:nvSpPr>
      <dsp:spPr>
        <a:xfrm>
          <a:off x="0" y="0"/>
          <a:ext cx="3876233" cy="22744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b="1" kern="1200"/>
            <a:t>Challenges</a:t>
          </a:r>
          <a:r>
            <a:rPr lang="en-GB" sz="4100" kern="1200"/>
            <a:t>:</a:t>
          </a:r>
        </a:p>
      </dsp:txBody>
      <dsp:txXfrm>
        <a:off x="111030" y="111030"/>
        <a:ext cx="3654173" cy="2052399"/>
      </dsp:txXfrm>
    </dsp:sp>
    <dsp:sp modelId="{66CECC12-EC1A-4AAD-9290-DE02115A92C0}">
      <dsp:nvSpPr>
        <dsp:cNvPr id="0" name=""/>
        <dsp:cNvSpPr/>
      </dsp:nvSpPr>
      <dsp:spPr>
        <a:xfrm rot="5400000">
          <a:off x="6411991" y="79927"/>
          <a:ext cx="1819567" cy="6891082"/>
        </a:xfrm>
        <a:prstGeom prst="round2Same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Peaks campus development as a specialist provision for high-needs learners.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Leveraging partnerships with local authorities, employers, and community organisations to expand supported internships and social enterprises.</a:t>
          </a:r>
        </a:p>
      </dsp:txBody>
      <dsp:txXfrm rot="-5400000">
        <a:off x="3876234" y="2704508"/>
        <a:ext cx="6802258" cy="1641919"/>
      </dsp:txXfrm>
    </dsp:sp>
    <dsp:sp modelId="{A3E7B855-B6A2-470D-8F3E-28DEEF905DE1}">
      <dsp:nvSpPr>
        <dsp:cNvPr id="0" name=""/>
        <dsp:cNvSpPr/>
      </dsp:nvSpPr>
      <dsp:spPr>
        <a:xfrm>
          <a:off x="0" y="2388238"/>
          <a:ext cx="3876233" cy="227445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b="1" kern="1200"/>
            <a:t>Opportunities</a:t>
          </a:r>
          <a:r>
            <a:rPr lang="en-GB" sz="4100" kern="1200"/>
            <a:t>:</a:t>
          </a:r>
        </a:p>
      </dsp:txBody>
      <dsp:txXfrm>
        <a:off x="111030" y="2499268"/>
        <a:ext cx="3654173" cy="20523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22001-95CB-483C-9452-DFE85FC3A7CE}">
      <dsp:nvSpPr>
        <dsp:cNvPr id="0" name=""/>
        <dsp:cNvSpPr/>
      </dsp:nvSpPr>
      <dsp:spPr>
        <a:xfrm>
          <a:off x="3286" y="86529"/>
          <a:ext cx="3203971" cy="836546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Local Authority and Schools</a:t>
          </a:r>
        </a:p>
      </dsp:txBody>
      <dsp:txXfrm>
        <a:off x="3286" y="86529"/>
        <a:ext cx="3203971" cy="836546"/>
      </dsp:txXfrm>
    </dsp:sp>
    <dsp:sp modelId="{F87BA245-A93E-4DBD-AF5F-7DADA64BB6AD}">
      <dsp:nvSpPr>
        <dsp:cNvPr id="0" name=""/>
        <dsp:cNvSpPr/>
      </dsp:nvSpPr>
      <dsp:spPr>
        <a:xfrm>
          <a:off x="3286" y="923076"/>
          <a:ext cx="3203971" cy="4358164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300" kern="1200" dirty="0"/>
            <a:t>Tackle high post-16 and post-18 transition gaps locally.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300" kern="1200" dirty="0"/>
            <a:t>Create clearer progression pathways to avoid content repetition or stagnation.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300" kern="1200" dirty="0"/>
            <a:t>Expand Peaks campus capacity for specialist provision.</a:t>
          </a:r>
        </a:p>
      </dsp:txBody>
      <dsp:txXfrm>
        <a:off x="3286" y="923076"/>
        <a:ext cx="3203971" cy="4358164"/>
      </dsp:txXfrm>
    </dsp:sp>
    <dsp:sp modelId="{197B7126-C995-4B78-8096-7CD832AB050B}">
      <dsp:nvSpPr>
        <dsp:cNvPr id="0" name=""/>
        <dsp:cNvSpPr/>
      </dsp:nvSpPr>
      <dsp:spPr>
        <a:xfrm>
          <a:off x="3655814" y="86529"/>
          <a:ext cx="3203971" cy="836546"/>
        </a:xfrm>
        <a:prstGeom prst="rect">
          <a:avLst/>
        </a:prstGeom>
        <a:solidFill>
          <a:srgbClr val="6BCDD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Employers</a:t>
          </a:r>
        </a:p>
      </dsp:txBody>
      <dsp:txXfrm>
        <a:off x="3655814" y="86529"/>
        <a:ext cx="3203971" cy="836546"/>
      </dsp:txXfrm>
    </dsp:sp>
    <dsp:sp modelId="{7C94047D-CF48-4E4B-8B4E-758D4DC8676D}">
      <dsp:nvSpPr>
        <dsp:cNvPr id="0" name=""/>
        <dsp:cNvSpPr/>
      </dsp:nvSpPr>
      <dsp:spPr>
        <a:xfrm>
          <a:off x="3655814" y="923076"/>
          <a:ext cx="3203971" cy="4358164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300" kern="1200" dirty="0"/>
            <a:t>Increase work-based learning opportunities, including supported internships, to address high NEET rates among SEND learners.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300" kern="1200" dirty="0"/>
            <a:t>Strengthen vocational profiling and employability skills to meet workforce demands.</a:t>
          </a:r>
        </a:p>
      </dsp:txBody>
      <dsp:txXfrm>
        <a:off x="3655814" y="923076"/>
        <a:ext cx="3203971" cy="4358164"/>
      </dsp:txXfrm>
    </dsp:sp>
    <dsp:sp modelId="{BCE355EA-84E0-44C6-98FD-9B2EBE3A7B73}">
      <dsp:nvSpPr>
        <dsp:cNvPr id="0" name=""/>
        <dsp:cNvSpPr/>
      </dsp:nvSpPr>
      <dsp:spPr>
        <a:xfrm>
          <a:off x="7308342" y="86529"/>
          <a:ext cx="3203971" cy="8365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Students and Parents</a:t>
          </a:r>
        </a:p>
      </dsp:txBody>
      <dsp:txXfrm>
        <a:off x="7308342" y="86529"/>
        <a:ext cx="3203971" cy="836546"/>
      </dsp:txXfrm>
    </dsp:sp>
    <dsp:sp modelId="{AA585F8E-29C1-4D38-89CC-B09BBDEFE6C8}">
      <dsp:nvSpPr>
        <dsp:cNvPr id="0" name=""/>
        <dsp:cNvSpPr/>
      </dsp:nvSpPr>
      <dsp:spPr>
        <a:xfrm>
          <a:off x="7308342" y="923076"/>
          <a:ext cx="3203971" cy="4358164"/>
        </a:xfrm>
        <a:prstGeom prst="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300" kern="1200" dirty="0"/>
            <a:t>Focus on personalised learning plans aligned with EHCP outcomes and life goals.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300" kern="1200" dirty="0"/>
            <a:t>Prioritise mental health, social, emotional, and communication support to address growing SEMH needs.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300" kern="1200" dirty="0"/>
            <a:t>Need clarity around curriculum offer</a:t>
          </a:r>
        </a:p>
      </dsp:txBody>
      <dsp:txXfrm>
        <a:off x="7308342" y="923076"/>
        <a:ext cx="3203971" cy="43581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34FFC0-A658-4A55-8E01-D23D2DFEF788}">
      <dsp:nvSpPr>
        <dsp:cNvPr id="0" name=""/>
        <dsp:cNvSpPr/>
      </dsp:nvSpPr>
      <dsp:spPr>
        <a:xfrm>
          <a:off x="9999" y="0"/>
          <a:ext cx="2719351" cy="176519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b="1" kern="1200" dirty="0">
            <a:solidFill>
              <a:schemeClr val="tx1"/>
            </a:solidFill>
          </a:endParaRP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solidFill>
                <a:schemeClr val="tx1"/>
              </a:solidFill>
            </a:rPr>
            <a:t>-Work Skills (Entry level)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solidFill>
                <a:schemeClr val="tx1"/>
              </a:solidFill>
            </a:rPr>
            <a:t>-Supported Internship (Entry Level)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solidFill>
                <a:schemeClr val="tx1"/>
              </a:solidFill>
            </a:rPr>
            <a:t>-Supported Pathway to Work (Entry Level)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solidFill>
                <a:schemeClr val="tx1"/>
              </a:solidFill>
            </a:rPr>
            <a:t>-Introduction to Work (Level 1</a:t>
          </a:r>
          <a:r>
            <a:rPr lang="en-GB" sz="1500" kern="1200" dirty="0">
              <a:solidFill>
                <a:schemeClr val="tx1"/>
              </a:solidFill>
            </a:rPr>
            <a:t>)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 dirty="0"/>
        </a:p>
      </dsp:txBody>
      <dsp:txXfrm>
        <a:off x="61700" y="51701"/>
        <a:ext cx="2615949" cy="1661789"/>
      </dsp:txXfrm>
    </dsp:sp>
    <dsp:sp modelId="{7BD47D7E-72FC-417B-88A0-12C36F768D9E}">
      <dsp:nvSpPr>
        <dsp:cNvPr id="0" name=""/>
        <dsp:cNvSpPr/>
      </dsp:nvSpPr>
      <dsp:spPr>
        <a:xfrm>
          <a:off x="3001285" y="545395"/>
          <a:ext cx="576502" cy="6743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900" kern="1200"/>
        </a:p>
      </dsp:txBody>
      <dsp:txXfrm>
        <a:off x="3001285" y="680275"/>
        <a:ext cx="403551" cy="404639"/>
      </dsp:txXfrm>
    </dsp:sp>
    <dsp:sp modelId="{55230B6F-D0EE-499F-931E-0CC8332BE672}">
      <dsp:nvSpPr>
        <dsp:cNvPr id="0" name=""/>
        <dsp:cNvSpPr/>
      </dsp:nvSpPr>
      <dsp:spPr>
        <a:xfrm>
          <a:off x="3817090" y="0"/>
          <a:ext cx="5049780" cy="176519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tx1"/>
              </a:solidFill>
            </a:rPr>
            <a:t>Work Skills Pathway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1"/>
              </a:solidFill>
            </a:rPr>
            <a:t>Year 1: Foundational employability skills and workplace readiness.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kern="1200" dirty="0">
              <a:solidFill>
                <a:schemeClr val="tx1"/>
              </a:solidFill>
            </a:rPr>
            <a:t>Year 2: Intermediate skills tailored to specific job roles.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kern="1200" dirty="0">
              <a:solidFill>
                <a:schemeClr val="tx1"/>
              </a:solidFill>
            </a:rPr>
            <a:t>Year 3: Supported internship with real-world work experience</a:t>
          </a:r>
          <a:r>
            <a:rPr lang="en-GB" sz="1500" kern="1200" dirty="0">
              <a:solidFill>
                <a:schemeClr val="tx1"/>
              </a:solidFill>
            </a:rPr>
            <a:t>.</a:t>
          </a:r>
        </a:p>
      </dsp:txBody>
      <dsp:txXfrm>
        <a:off x="3868791" y="51701"/>
        <a:ext cx="4946378" cy="16617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34FFC0-A658-4A55-8E01-D23D2DFEF788}">
      <dsp:nvSpPr>
        <dsp:cNvPr id="0" name=""/>
        <dsp:cNvSpPr/>
      </dsp:nvSpPr>
      <dsp:spPr>
        <a:xfrm>
          <a:off x="147226" y="0"/>
          <a:ext cx="2875558" cy="168331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tx1"/>
              </a:solidFill>
            </a:rPr>
            <a:t>Independent Living Skills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</dsp:txBody>
      <dsp:txXfrm>
        <a:off x="196529" y="49303"/>
        <a:ext cx="2776952" cy="1584710"/>
      </dsp:txXfrm>
    </dsp:sp>
    <dsp:sp modelId="{7BD47D7E-72FC-417B-88A0-12C36F768D9E}">
      <dsp:nvSpPr>
        <dsp:cNvPr id="0" name=""/>
        <dsp:cNvSpPr/>
      </dsp:nvSpPr>
      <dsp:spPr>
        <a:xfrm>
          <a:off x="3275365" y="485088"/>
          <a:ext cx="535470" cy="7131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000" kern="1200"/>
        </a:p>
      </dsp:txBody>
      <dsp:txXfrm>
        <a:off x="3275365" y="627716"/>
        <a:ext cx="374829" cy="427882"/>
      </dsp:txXfrm>
    </dsp:sp>
    <dsp:sp modelId="{55230B6F-D0EE-499F-931E-0CC8332BE672}">
      <dsp:nvSpPr>
        <dsp:cNvPr id="0" name=""/>
        <dsp:cNvSpPr/>
      </dsp:nvSpPr>
      <dsp:spPr>
        <a:xfrm>
          <a:off x="4033106" y="0"/>
          <a:ext cx="5000825" cy="168331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tx1"/>
              </a:solidFill>
            </a:rPr>
            <a:t>Independent Living Pathway</a:t>
          </a:r>
          <a:endParaRPr lang="en-GB" sz="1600" kern="1200" dirty="0">
            <a:solidFill>
              <a:schemeClr val="tx1"/>
            </a:solidFill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kern="1200" dirty="0">
              <a:solidFill>
                <a:schemeClr val="tx1"/>
              </a:solidFill>
            </a:rPr>
            <a:t>Year 1: Basic life skills (e.g., cooking, budgeting).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kern="1200" dirty="0">
              <a:solidFill>
                <a:schemeClr val="tx1"/>
              </a:solidFill>
            </a:rPr>
            <a:t>Year 2: Intermediate skills tailored to personal goals.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kern="1200" dirty="0">
              <a:solidFill>
                <a:schemeClr val="tx1"/>
              </a:solidFill>
            </a:rPr>
            <a:t>Year 3: Advanced skills for independent or supported living.</a:t>
          </a:r>
        </a:p>
      </dsp:txBody>
      <dsp:txXfrm>
        <a:off x="4082409" y="49303"/>
        <a:ext cx="4902219" cy="15847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34FFC0-A658-4A55-8E01-D23D2DFEF788}">
      <dsp:nvSpPr>
        <dsp:cNvPr id="0" name=""/>
        <dsp:cNvSpPr/>
      </dsp:nvSpPr>
      <dsp:spPr>
        <a:xfrm>
          <a:off x="0" y="0"/>
          <a:ext cx="2775643" cy="16605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tx1"/>
              </a:solidFill>
            </a:rPr>
            <a:t>Personal Progress (Entry level</a:t>
          </a:r>
          <a:r>
            <a:rPr lang="en-GB" sz="1100" b="1" kern="1200" dirty="0">
              <a:solidFill>
                <a:schemeClr val="tx1"/>
              </a:solidFill>
            </a:rPr>
            <a:t>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 dirty="0"/>
        </a:p>
      </dsp:txBody>
      <dsp:txXfrm>
        <a:off x="48635" y="48635"/>
        <a:ext cx="2678373" cy="1563251"/>
      </dsp:txXfrm>
    </dsp:sp>
    <dsp:sp modelId="{7BD47D7E-72FC-417B-88A0-12C36F768D9E}">
      <dsp:nvSpPr>
        <dsp:cNvPr id="0" name=""/>
        <dsp:cNvSpPr/>
      </dsp:nvSpPr>
      <dsp:spPr>
        <a:xfrm>
          <a:off x="3054297" y="486080"/>
          <a:ext cx="590746" cy="6883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900" kern="1200"/>
        </a:p>
      </dsp:txBody>
      <dsp:txXfrm>
        <a:off x="3054297" y="623752"/>
        <a:ext cx="413522" cy="413015"/>
      </dsp:txXfrm>
    </dsp:sp>
    <dsp:sp modelId="{55230B6F-D0EE-499F-931E-0CC8332BE672}">
      <dsp:nvSpPr>
        <dsp:cNvPr id="0" name=""/>
        <dsp:cNvSpPr/>
      </dsp:nvSpPr>
      <dsp:spPr>
        <a:xfrm>
          <a:off x="3890259" y="0"/>
          <a:ext cx="4982252" cy="166052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>
            <a:solidFill>
              <a:schemeClr val="tx1"/>
            </a:solidFill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chemeClr val="tx1"/>
              </a:solidFill>
            </a:rPr>
            <a:t>Future Choices Pathway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1"/>
              </a:solidFill>
            </a:rPr>
            <a:t>Year 1: Explore interests and build foundational skills.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kern="1200" dirty="0">
              <a:solidFill>
                <a:schemeClr val="tx1"/>
              </a:solidFill>
            </a:rPr>
            <a:t>Year 2: Develop specialist skills or hobbies with an employment focus.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kern="1200" dirty="0">
              <a:solidFill>
                <a:schemeClr val="tx1"/>
              </a:solidFill>
            </a:rPr>
            <a:t>Year 3: Apply skills in practical projects or community-based activities.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 dirty="0"/>
        </a:p>
      </dsp:txBody>
      <dsp:txXfrm>
        <a:off x="3938894" y="48635"/>
        <a:ext cx="4884982" cy="156325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CE26E7-2DCD-44F3-A14B-9ACCF6C09B72}">
      <dsp:nvSpPr>
        <dsp:cNvPr id="0" name=""/>
        <dsp:cNvSpPr/>
      </dsp:nvSpPr>
      <dsp:spPr>
        <a:xfrm>
          <a:off x="3588" y="25390"/>
          <a:ext cx="3499161" cy="1094400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400" b="1" kern="1200" dirty="0" err="1">
              <a:solidFill>
                <a:schemeClr val="tx1"/>
              </a:solidFill>
            </a:rPr>
            <a:t>Workskills</a:t>
          </a:r>
          <a:r>
            <a:rPr lang="en-GB" sz="2400" b="1" kern="1200" dirty="0">
              <a:solidFill>
                <a:schemeClr val="tx1"/>
              </a:solidFill>
            </a:rPr>
            <a:t> pathway</a:t>
          </a:r>
        </a:p>
      </dsp:txBody>
      <dsp:txXfrm>
        <a:off x="3588" y="25390"/>
        <a:ext cx="3499161" cy="1094400"/>
      </dsp:txXfrm>
    </dsp:sp>
    <dsp:sp modelId="{AEF53FC3-7540-4EF1-8DAD-6E67574B6C18}">
      <dsp:nvSpPr>
        <dsp:cNvPr id="0" name=""/>
        <dsp:cNvSpPr/>
      </dsp:nvSpPr>
      <dsp:spPr>
        <a:xfrm>
          <a:off x="3588" y="1119790"/>
          <a:ext cx="3499161" cy="4123504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600" b="1" kern="1200" dirty="0"/>
            <a:t>New Provision:</a:t>
          </a:r>
          <a:endParaRPr lang="en-GB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kern="1200" dirty="0"/>
            <a:t>Replaces  the three repetitive "Work Skills" streams with progressive, tailored skill-building.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b="1" kern="1200" dirty="0"/>
            <a:t>Progression Opportunities:</a:t>
          </a:r>
          <a:endParaRPr lang="en-GB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kern="1200" dirty="0"/>
            <a:t>Paid employment, further training, or supported apprenticeships.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b="1" kern="1200" dirty="0"/>
            <a:t>Student Choices:</a:t>
          </a:r>
          <a:endParaRPr lang="en-GB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kern="1200" dirty="0"/>
            <a:t>Supported internships, pre-apprenticeships, or paid employment.</a:t>
          </a:r>
        </a:p>
      </dsp:txBody>
      <dsp:txXfrm>
        <a:off x="3588" y="1119790"/>
        <a:ext cx="3499161" cy="4123504"/>
      </dsp:txXfrm>
    </dsp:sp>
    <dsp:sp modelId="{974D67D3-513B-4078-9D34-E565AE473EF7}">
      <dsp:nvSpPr>
        <dsp:cNvPr id="0" name=""/>
        <dsp:cNvSpPr/>
      </dsp:nvSpPr>
      <dsp:spPr>
        <a:xfrm>
          <a:off x="3992633" y="50791"/>
          <a:ext cx="3499161" cy="1094400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tx1"/>
              </a:solidFill>
            </a:rPr>
            <a:t>Independent Living Pathway</a:t>
          </a:r>
        </a:p>
      </dsp:txBody>
      <dsp:txXfrm>
        <a:off x="3992633" y="50791"/>
        <a:ext cx="3499161" cy="1094400"/>
      </dsp:txXfrm>
    </dsp:sp>
    <dsp:sp modelId="{A77B1EAA-1213-409B-99F3-BDD7BE897370}">
      <dsp:nvSpPr>
        <dsp:cNvPr id="0" name=""/>
        <dsp:cNvSpPr/>
      </dsp:nvSpPr>
      <dsp:spPr>
        <a:xfrm>
          <a:off x="3992633" y="1119790"/>
          <a:ext cx="3499161" cy="4123504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1" kern="1200" dirty="0"/>
            <a:t>3-Year Development:</a:t>
          </a:r>
          <a:endParaRPr lang="en-GB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kern="1200" dirty="0"/>
            <a:t>Year 1: Basic life skills (e.g., cooking, budgeting).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kern="1200" dirty="0"/>
            <a:t>Year 2: Intermediate skills tailored to personal goals.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kern="1200" dirty="0"/>
            <a:t>Year 3: Advanced skills for independent or supported living.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b="1" kern="1200" dirty="0"/>
            <a:t>New Provision:</a:t>
          </a:r>
          <a:endParaRPr lang="en-GB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kern="1200" dirty="0"/>
            <a:t>Streamlines and replaces entry-level independent living courses.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b="1" kern="1200" dirty="0"/>
            <a:t>Progression Opportunities:</a:t>
          </a:r>
          <a:endParaRPr lang="en-GB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kern="1200" dirty="0"/>
            <a:t>Transition to independent living or further life skills training.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b="1" kern="1200" dirty="0"/>
            <a:t>Student Choices: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 dirty="0"/>
            <a:t>Modules aligned with EHCP outcomes and personal goals</a:t>
          </a:r>
        </a:p>
      </dsp:txBody>
      <dsp:txXfrm>
        <a:off x="3992633" y="1119790"/>
        <a:ext cx="3499161" cy="4123504"/>
      </dsp:txXfrm>
    </dsp:sp>
    <dsp:sp modelId="{025A3151-FC9B-40F6-904F-245719887BE4}">
      <dsp:nvSpPr>
        <dsp:cNvPr id="0" name=""/>
        <dsp:cNvSpPr/>
      </dsp:nvSpPr>
      <dsp:spPr>
        <a:xfrm>
          <a:off x="7981678" y="25390"/>
          <a:ext cx="3499161" cy="1094400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solidFill>
                <a:schemeClr val="tx1"/>
              </a:solidFill>
            </a:rPr>
            <a:t>Future Choices (replacing Personal Progress)</a:t>
          </a:r>
        </a:p>
      </dsp:txBody>
      <dsp:txXfrm>
        <a:off x="7981678" y="25390"/>
        <a:ext cx="3499161" cy="1094400"/>
      </dsp:txXfrm>
    </dsp:sp>
    <dsp:sp modelId="{DF445EA4-151C-4AA8-AD73-01357F75A17F}">
      <dsp:nvSpPr>
        <dsp:cNvPr id="0" name=""/>
        <dsp:cNvSpPr/>
      </dsp:nvSpPr>
      <dsp:spPr>
        <a:xfrm>
          <a:off x="7981678" y="1119790"/>
          <a:ext cx="3499161" cy="4123504"/>
        </a:xfrm>
        <a:prstGeom prst="rect">
          <a:avLst/>
        </a:prstGeom>
        <a:solidFill>
          <a:srgbClr val="92D05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600" b="1" kern="1200" dirty="0"/>
            <a:t>New Provision:</a:t>
          </a:r>
          <a:endParaRPr lang="en-GB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kern="1200" dirty="0"/>
            <a:t>Rebrands “Personal Progress” with clearer outcome focus.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b="1" kern="1200" dirty="0"/>
            <a:t>Progression Opportunities:</a:t>
          </a:r>
          <a:endParaRPr lang="en-GB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kern="1200" dirty="0"/>
            <a:t>Transition to Independent Living, entry-level work skills, or social care programs.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b="1" kern="1200" dirty="0"/>
            <a:t>Student Choices:</a:t>
          </a:r>
          <a:endParaRPr lang="en-GB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kern="1200" dirty="0"/>
            <a:t>Flexible pathway switching based on interests and progress.</a:t>
          </a:r>
        </a:p>
      </dsp:txBody>
      <dsp:txXfrm>
        <a:off x="7981678" y="1119790"/>
        <a:ext cx="3499161" cy="41235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17D51-F79A-4903-A269-412B58CC2CF2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B1726-60D0-4A68-A9E1-37853EA538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912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36C9A-6368-4584-A100-FA3604CB5C9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267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Accessibility</a:t>
            </a:r>
          </a:p>
          <a:p>
            <a:r>
              <a:rPr lang="en-GB" dirty="0"/>
              <a:t>•	Implement bespoke timetables based on student needs, ensuring alignment with EHCP outcomes and personal goals.</a:t>
            </a:r>
          </a:p>
          <a:p>
            <a:r>
              <a:rPr lang="en-GB" dirty="0"/>
              <a:t>•	Introduce assistive technology assessments at the point of entry to equip students with the tools they need to access learning effectively.</a:t>
            </a:r>
          </a:p>
          <a:p>
            <a:r>
              <a:rPr lang="en-GB" dirty="0"/>
              <a:t>•	Develop sensory spaces, independent living suites, and adaptive technology labs to create inclusive and engaging environments.</a:t>
            </a:r>
          </a:p>
          <a:p>
            <a:r>
              <a:rPr lang="en-GB" dirty="0"/>
              <a:t>Attendance</a:t>
            </a:r>
          </a:p>
          <a:p>
            <a:r>
              <a:rPr lang="en-GB" dirty="0"/>
              <a:t>•	Strengthen transitions by involving Transition and Progression Coordinators in interviews to ensure appropriate placement and reduce anxiety.</a:t>
            </a:r>
          </a:p>
          <a:p>
            <a:r>
              <a:rPr lang="en-GB" dirty="0"/>
              <a:t>•	Enhance transport solutions by working with the Local Authority on direct transport grants to families, ensuring smoother commutes for students.</a:t>
            </a:r>
          </a:p>
          <a:p>
            <a:r>
              <a:rPr lang="en-GB" dirty="0"/>
              <a:t>Inclusivity</a:t>
            </a:r>
          </a:p>
          <a:p>
            <a:r>
              <a:rPr lang="en-GB" dirty="0"/>
              <a:t>•	Embed mental health initiatives, including recruiting mental health first aiders and providing CPD for staff in SEMH support.</a:t>
            </a:r>
          </a:p>
          <a:p>
            <a:r>
              <a:rPr lang="en-GB" dirty="0"/>
              <a:t>•	Develop pathways that allow cross-programme engagement (e.g., a student in Work Skills can also access Independent Living modules).</a:t>
            </a:r>
          </a:p>
          <a:p>
            <a:r>
              <a:rPr lang="en-GB" dirty="0"/>
              <a:t>Assessment Practices and Outcomes</a:t>
            </a:r>
          </a:p>
          <a:p>
            <a:r>
              <a:rPr lang="en-GB" dirty="0"/>
              <a:t>•	Introduce comprehensive baseline and initial assessments to establish clear starting points for each learner.</a:t>
            </a:r>
          </a:p>
          <a:p>
            <a:r>
              <a:rPr lang="en-GB" dirty="0"/>
              <a:t>•	Train staff in RARPA (Recognising and Recording Progress and Achievement) processes to ensure effective assessment and evidence collection.</a:t>
            </a:r>
          </a:p>
          <a:p>
            <a:r>
              <a:rPr lang="en-GB" dirty="0"/>
              <a:t>•	Align all pathways with Preparing for Adulthood (</a:t>
            </a:r>
            <a:r>
              <a:rPr lang="en-GB" dirty="0" err="1"/>
              <a:t>PfA</a:t>
            </a:r>
            <a:r>
              <a:rPr lang="en-GB" dirty="0"/>
              <a:t>) outcomes to ensure meaningful and measurable results.</a:t>
            </a:r>
          </a:p>
          <a:p>
            <a:r>
              <a:rPr lang="en-GB" dirty="0"/>
              <a:t>Blended Learning and Digital Technologies</a:t>
            </a:r>
          </a:p>
          <a:p>
            <a:r>
              <a:rPr lang="en-GB" dirty="0"/>
              <a:t>•	Leverage digital platforms like Padlet to capture soft outcomes and evidence progress towards EHCP goals.</a:t>
            </a:r>
          </a:p>
          <a:p>
            <a:r>
              <a:rPr lang="en-GB" dirty="0"/>
              <a:t>•	Expand blended learning opportunities using adaptive technologies to support individual learning styles.</a:t>
            </a:r>
          </a:p>
          <a:p>
            <a:r>
              <a:rPr lang="en-GB" dirty="0"/>
              <a:t>•	Develop a virtual central recording space for the Inclusion and Curriculum Teams to ensure streamlined information sharing.</a:t>
            </a:r>
          </a:p>
          <a:p>
            <a:r>
              <a:rPr lang="en-GB" dirty="0"/>
              <a:t>Participation in TSC Guarantee Activity</a:t>
            </a:r>
          </a:p>
          <a:p>
            <a:r>
              <a:rPr lang="en-GB" dirty="0"/>
              <a:t>•	Expand work-related activity opportunities by forging relationships with inclusive employers and introducing vocational profiling.</a:t>
            </a:r>
          </a:p>
          <a:p>
            <a:r>
              <a:rPr lang="en-GB" dirty="0"/>
              <a:t>•	Increase participation in Supported Internships, with a focus on employment-based outcomes for all learners.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36C9A-6368-4584-A100-FA3604CB5C9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102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36C9A-6368-4584-A100-FA3604CB5C9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910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36C9A-6368-4584-A100-FA3604CB5C9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361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36C9A-6368-4584-A100-FA3604CB5C9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92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When: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Ongoing throughout the academic year, with key meetings in multiple rounds involving internal and external stakeholders.</a:t>
            </a:r>
          </a:p>
          <a:p>
            <a:r>
              <a:rPr lang="en-GB" b="1" dirty="0"/>
              <a:t>How: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Regular feedback sessions with students, parents, and staff.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Collaboration with local employers, Sheffield Local Authority (LA), and special schools.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Data analysis: Local Skills Improvement Plan (LSIP), Labour Market Information (LMI), and self-assessment reports.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Insights from national reports (e.g., </a:t>
            </a:r>
            <a:r>
              <a:rPr lang="en-GB" i="1" dirty="0"/>
              <a:t>Think Work First</a:t>
            </a:r>
            <a:r>
              <a:rPr lang="en-GB" dirty="0"/>
              <a:t>, Ofsted).</a:t>
            </a:r>
          </a:p>
          <a:p>
            <a:r>
              <a:rPr lang="en-GB" b="1" dirty="0"/>
              <a:t>With Whom: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Internal Stakeholders:</a:t>
            </a:r>
            <a:r>
              <a:rPr lang="en-GB" dirty="0"/>
              <a:t> Curriculum leads, teaching staff, inclusion teams.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External Stakeholders:</a:t>
            </a:r>
            <a:r>
              <a:rPr lang="en-GB" dirty="0"/>
              <a:t> Employers, Parent Carer Forum, </a:t>
            </a:r>
            <a:r>
              <a:rPr lang="en-GB" dirty="0" err="1"/>
              <a:t>PfA</a:t>
            </a:r>
            <a:r>
              <a:rPr lang="en-GB" dirty="0"/>
              <a:t> board reps.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Key Partners:</a:t>
            </a:r>
            <a:r>
              <a:rPr lang="en-GB" dirty="0"/>
              <a:t> Local special schools (Bents Green, Talbot, Seven Hills), Sheffield LA, supported internship employers.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36C9A-6368-4584-A100-FA3604CB5C9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748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36C9A-6368-4584-A100-FA3604CB5C9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758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Starting from  the end when re-designing the curriculum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36C9A-6368-4584-A100-FA3604CB5C9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279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Reduce recycling of students</a:t>
            </a:r>
          </a:p>
          <a:p>
            <a:r>
              <a:rPr lang="en-GB" dirty="0"/>
              <a:t>Give clear pathway (</a:t>
            </a:r>
            <a:r>
              <a:rPr lang="en-GB" dirty="0" err="1"/>
              <a:t>ie</a:t>
            </a:r>
            <a:r>
              <a:rPr lang="en-GB" dirty="0"/>
              <a:t> removing work skills x 3 etc)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36C9A-6368-4584-A100-FA3604CB5C9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552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36C9A-6368-4584-A100-FA3604CB5C9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498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A31A7-7E7B-41C7-80BF-6B58F32ACD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20D2CB-FC7D-4542-B0DA-2D092CCB7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2E1CE-321F-4477-A042-3C4D583B2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16A56-78D4-4EA9-A2AD-98E828CD312F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D9319-3760-4F78-AC7D-F2A9B207F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1B3A4-FAE5-4954-9064-C25EAAB8E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CBFC-D1F8-4027-B99E-93584C2A66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18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36CE9-8DF4-4960-9DAB-7E4ED8FBA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7468FE-3D20-4B78-9088-E9E2170A2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F31C2-BE0A-4666-9DD8-2E129A75E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16A56-78D4-4EA9-A2AD-98E828CD312F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168FD-5315-4A17-BE66-33B944E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7156-E27F-41B1-B960-7101D5E4A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CBFC-D1F8-4027-B99E-93584C2A66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41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EAE943-0CC1-4DEE-BE01-EBC8618281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A201FF-4847-4F2F-B1CE-BCEF04AFB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15C1B-EF77-4948-A471-D5883EE7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16A56-78D4-4EA9-A2AD-98E828CD312F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95A14-AB5B-43D5-A09B-C1D1A049B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40A6D-DEB9-4503-8608-CB3267BE7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CBFC-D1F8-4027-B99E-93584C2A66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669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767A9-3DC2-4B08-B746-D2FEF3B1D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35F98-BA4E-435E-A562-C06E45081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0FBD3-ACA1-46B0-8F9A-60104FED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16A56-78D4-4EA9-A2AD-98E828CD312F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DCAAA-45D8-4AE0-A273-4CA1DA2E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B07A9-DDDB-47A2-B672-8E86E646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CBFC-D1F8-4027-B99E-93584C2A66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49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3F04D-04CD-49DB-A070-4EA7565F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C3CCE-96F3-452F-88CD-314764FD7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D8C45-49E9-44FB-8B30-CB7F76EBB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16A56-78D4-4EA9-A2AD-98E828CD312F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516BA-DB96-46F8-9C17-F73109B33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FC5BE-7490-473A-A511-03613039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CBFC-D1F8-4027-B99E-93584C2A66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FBFD1-9FA8-4809-BA31-B56C46BFE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76DFA-C047-43C7-96ED-DD02CFBD4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6F9EB-CCC6-4538-A1C4-EDFBE864B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BCA892-820B-4BCA-81C9-7090E4A4D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16A56-78D4-4EA9-A2AD-98E828CD312F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25CC7-AA4A-43F3-9C8D-EE4B2CBD4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C7321-94AD-4663-872E-C77293383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CBFC-D1F8-4027-B99E-93584C2A66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99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BD676-3C45-40B2-8DB0-ECABFBD6B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2B032-BD23-40AB-BE2C-3AFE8ECF0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6D8B4-0F7A-4679-AA19-7B9E0EFF3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12BE87-FAEF-4AA3-8A09-845F5F92B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719ABD-A3EC-45E7-B7DF-71A71AC66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90B155-B390-4C06-8192-BF22CC6BB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16A56-78D4-4EA9-A2AD-98E828CD312F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7D013B-A530-4A1F-AF54-4FF408033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0F9C4-E02A-4A36-AEF0-FEADB6C2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CBFC-D1F8-4027-B99E-93584C2A66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46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8434F-3FC6-4799-9198-C955E8E45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52C78-69BB-4A7F-9995-0C8F7E1E8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16A56-78D4-4EA9-A2AD-98E828CD312F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8C357-692A-4740-BD43-90B8B5D27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62320-0382-40E2-BD54-08A5B9038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CBFC-D1F8-4027-B99E-93584C2A66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364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3B809-349B-46DD-911F-E41A052BA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16A56-78D4-4EA9-A2AD-98E828CD312F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5FA067-8EA1-4F49-AE8B-4091A2217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92579-5F02-454F-9DE4-DEC63C7C4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CBFC-D1F8-4027-B99E-93584C2A66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236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7DECA-D5DB-4987-A1A2-76552EDB4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6CBDE-2924-48D2-AEF7-28C8642E1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9D4C2B-7155-4207-9C89-6DCB9C5AF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1A678-0A62-43E1-B33F-C8838F0E8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16A56-78D4-4EA9-A2AD-98E828CD312F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B17E1-185D-47DD-8989-07BA97A1E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FEA05-3F49-4D2A-9BBA-7A3EC9423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CBFC-D1F8-4027-B99E-93584C2A66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9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E4AFE-2480-4839-9910-AA96BB35A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42374C-8818-4D0F-B954-593CD96AAC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B7BD7-65EF-46BC-8DB7-DD29129A0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D71F3-546D-4233-82E6-BEB79BD40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16A56-78D4-4EA9-A2AD-98E828CD312F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E1D17-C4C6-462B-9ACE-74D6635FA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062C3-DA7B-4FC2-A09F-4E8A76CED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ACBFC-D1F8-4027-B99E-93584C2A66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024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89FEA0-67EB-4EF0-9ECA-350BFB6DA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40C2A-8591-4584-8F4F-7E5EEE1D3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AC91D-C6FA-4266-B8DB-E9F22FBCFB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16A56-78D4-4EA9-A2AD-98E828CD312F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1F176-5792-4D3B-A0CA-9193EC0598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06914-7E8B-49A4-851F-1EE24FD00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ACBFC-D1F8-4027-B99E-93584C2A66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027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www.ndti.org.uk/assets/docs/What-are-Supported-Internships-Easy-Read.pdf" TargetMode="External"/><Relationship Id="rId7" Type="http://schemas.openxmlformats.org/officeDocument/2006/relationships/hyperlink" Target="https://www.base-uk.org/supported-internships-and-inclusive-apprenticeships" TargetMode="External"/><Relationship Id="rId2" Type="http://schemas.openxmlformats.org/officeDocument/2006/relationships/hyperlink" Target="https://www.ndti.org.uk/resources/internships-work-all-resources/internships-work-resources-for-young-people-famili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set.nasen.org.uk/7c-%20Supported%20Internships.pdf" TargetMode="External"/><Relationship Id="rId5" Type="http://schemas.openxmlformats.org/officeDocument/2006/relationships/hyperlink" Target="https://www.ndti.org.uk/assets/files/Supported-Internships_Employer-Guide-accessible-PDF.pdf" TargetMode="External"/><Relationship Id="rId10" Type="http://schemas.openxmlformats.org/officeDocument/2006/relationships/image" Target="../media/image19.png"/><Relationship Id="rId4" Type="http://schemas.openxmlformats.org/officeDocument/2006/relationships/hyperlink" Target="https://www.gov.uk/government/publications/supported-internships-for-young-people-with-learning-difficulties/supported-internships" TargetMode="Externa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5146F-0542-422D-B013-3B78A48F2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926" y="3086630"/>
            <a:ext cx="9144000" cy="2387600"/>
          </a:xfrm>
        </p:spPr>
        <p:txBody>
          <a:bodyPr/>
          <a:lstStyle/>
          <a:p>
            <a:r>
              <a:rPr lang="en-GB" dirty="0"/>
              <a:t>Supported Internships </a:t>
            </a:r>
            <a:br>
              <a:rPr lang="en-GB" dirty="0"/>
            </a:br>
            <a:r>
              <a:rPr lang="en-GB" dirty="0"/>
              <a:t>at Bloom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EA7FC-6CF9-4C39-93D9-B84802083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64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2BB5802-EDCB-4A2D-92D5-E3FEA73CAC68}"/>
              </a:ext>
            </a:extLst>
          </p:cNvPr>
          <p:cNvGraphicFramePr/>
          <p:nvPr/>
        </p:nvGraphicFramePr>
        <p:xfrm>
          <a:off x="5815111" y="1920148"/>
          <a:ext cx="5638432" cy="4515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itle 3">
            <a:extLst>
              <a:ext uri="{FF2B5EF4-FFF2-40B4-BE49-F238E27FC236}">
                <a16:creationId xmlns:a16="http://schemas.microsoft.com/office/drawing/2014/main" id="{0C0A4454-AB10-42DF-87FE-FF62FA12A796}"/>
              </a:ext>
            </a:extLst>
          </p:cNvPr>
          <p:cNvSpPr txBox="1">
            <a:spLocks/>
          </p:cNvSpPr>
          <p:nvPr/>
        </p:nvSpPr>
        <p:spPr>
          <a:xfrm>
            <a:off x="492381" y="215756"/>
            <a:ext cx="10515600" cy="8905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263D5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solidFill>
                  <a:schemeClr val="tx1"/>
                </a:solidFill>
              </a:rPr>
              <a:t>The new curriculum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6DE0DC41-BE64-49BC-832B-776B26D12E60}"/>
              </a:ext>
            </a:extLst>
          </p:cNvPr>
          <p:cNvGraphicFramePr/>
          <p:nvPr/>
        </p:nvGraphicFramePr>
        <p:xfrm>
          <a:off x="100456" y="2187275"/>
          <a:ext cx="5334571" cy="4288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9D59A35-6E3A-452B-9AB4-6E0D6CA235C0}"/>
              </a:ext>
            </a:extLst>
          </p:cNvPr>
          <p:cNvSpPr txBox="1"/>
          <p:nvPr/>
        </p:nvSpPr>
        <p:spPr>
          <a:xfrm>
            <a:off x="480540" y="1262089"/>
            <a:ext cx="5334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All courses run over 3 years (unless required to extend due to individual needs)</a:t>
            </a:r>
          </a:p>
        </p:txBody>
      </p:sp>
    </p:spTree>
    <p:extLst>
      <p:ext uri="{BB962C8B-B14F-4D97-AF65-F5344CB8AC3E}">
        <p14:creationId xmlns:p14="http://schemas.microsoft.com/office/powerpoint/2010/main" val="3192746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A1C939-F4FE-4FE1-8D2C-879D7A666074}"/>
              </a:ext>
            </a:extLst>
          </p:cNvPr>
          <p:cNvSpPr txBox="1">
            <a:spLocks/>
          </p:cNvSpPr>
          <p:nvPr/>
        </p:nvSpPr>
        <p:spPr>
          <a:xfrm>
            <a:off x="991456" y="65314"/>
            <a:ext cx="10515600" cy="8905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263D5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CIAP Section C: Improving Student Experience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B31553-31F1-4B63-B63A-51AF19BE61EC}"/>
              </a:ext>
            </a:extLst>
          </p:cNvPr>
          <p:cNvSpPr/>
          <p:nvPr/>
        </p:nvSpPr>
        <p:spPr>
          <a:xfrm>
            <a:off x="9832368" y="1356188"/>
            <a:ext cx="2239767" cy="528695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Bespoke Timetables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Tailored timetables aligned with EHCP outcomes.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Assistive technology assessments at entry.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Inclusive spaces: sensory rooms, living suites, adaptive labs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GB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4337E1-0D0D-44A2-B5A6-8204D2E3882B}"/>
              </a:ext>
            </a:extLst>
          </p:cNvPr>
          <p:cNvSpPr/>
          <p:nvPr/>
        </p:nvSpPr>
        <p:spPr>
          <a:xfrm>
            <a:off x="58220" y="1356188"/>
            <a:ext cx="1890445" cy="52869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Attendance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Transition coordinators in interviews.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Strong Initial Assessment.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Maintain close contact with students and families.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Strengthen SM roles</a:t>
            </a: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168D02-2FE7-4745-89F2-A7E773DC3600}"/>
              </a:ext>
            </a:extLst>
          </p:cNvPr>
          <p:cNvSpPr/>
          <p:nvPr/>
        </p:nvSpPr>
        <p:spPr>
          <a:xfrm>
            <a:off x="2042846" y="1356188"/>
            <a:ext cx="1799690" cy="528695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Blended Learning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Digital platforms for soft outcomes (e.g., Padlet).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Adaptive tech for blended learning.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Virtual central space for streamlined sharing.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9E64F7C-BD52-4C44-9ECC-8804BB9E801B}"/>
              </a:ext>
            </a:extLst>
          </p:cNvPr>
          <p:cNvSpPr/>
          <p:nvPr/>
        </p:nvSpPr>
        <p:spPr>
          <a:xfrm>
            <a:off x="3936717" y="1356188"/>
            <a:ext cx="1890445" cy="528695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TSC Guarantee Activity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Forge employer relationships for work activity.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Increase Supported Internship participation.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F6BDBF-5253-485F-BA06-54DE5E9AB9BF}"/>
              </a:ext>
            </a:extLst>
          </p:cNvPr>
          <p:cNvSpPr/>
          <p:nvPr/>
        </p:nvSpPr>
        <p:spPr>
          <a:xfrm>
            <a:off x="7855450" y="1356188"/>
            <a:ext cx="1890445" cy="5286951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Assessment Practices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Baseline assessments for clear starting points.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Staff training in RARPA processes.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Pathways aligned with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PfA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outcomes.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3475524-B3EE-421F-84A5-FF6AA0C3D1B7}"/>
              </a:ext>
            </a:extLst>
          </p:cNvPr>
          <p:cNvSpPr/>
          <p:nvPr/>
        </p:nvSpPr>
        <p:spPr>
          <a:xfrm>
            <a:off x="5892229" y="1356188"/>
            <a:ext cx="1890445" cy="528695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Inclusivity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Mental health first aiders and SEMH CPD.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Cross –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programme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engagement (matrix timetables) engagement for flexibility.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RARPA at the core of all that is done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208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89169-9B26-4743-BA57-CE6220ABB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Supported Internship?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5389E-CB66-4E43-9FCD-8879E3956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177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/>
              <a:t>Sustainable paid employment</a:t>
            </a:r>
          </a:p>
          <a:p>
            <a:r>
              <a:rPr lang="en-GB" dirty="0"/>
              <a:t>One year</a:t>
            </a:r>
          </a:p>
          <a:p>
            <a:r>
              <a:rPr lang="en-GB" dirty="0"/>
              <a:t>Transition to work from college</a:t>
            </a:r>
          </a:p>
          <a:p>
            <a:r>
              <a:rPr lang="en-GB" dirty="0"/>
              <a:t>Learn on the job with a job coach </a:t>
            </a:r>
          </a:p>
          <a:p>
            <a:r>
              <a:rPr lang="en-GB" dirty="0"/>
              <a:t>Job carving</a:t>
            </a:r>
          </a:p>
          <a:p>
            <a:r>
              <a:rPr lang="en-GB" dirty="0"/>
              <a:t>Full time (usually)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Eligibility</a:t>
            </a:r>
          </a:p>
          <a:p>
            <a:r>
              <a:rPr lang="en-GB" dirty="0"/>
              <a:t>Need EHCP</a:t>
            </a:r>
          </a:p>
          <a:p>
            <a:r>
              <a:rPr lang="en-GB" dirty="0"/>
              <a:t>16-24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6E3178-09FF-48F3-B3CC-070ECFA1C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630" y="1215850"/>
            <a:ext cx="3883489" cy="2078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FE4473-0B3A-4064-BF07-B1A8448E6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813" y="3428999"/>
            <a:ext cx="2262188" cy="2957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F8F23D-2A54-40AD-9CB2-76E1F2CA5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163" y="3428999"/>
            <a:ext cx="2109787" cy="279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84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022C9-6AEA-4589-8B09-B56708E1F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are they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59AA1-B7E1-4ED3-A8A6-A6DA5D625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Less than 6% of adults with a learning disability or difficulty in England are in paid work </a:t>
            </a:r>
          </a:p>
          <a:p>
            <a:r>
              <a:rPr lang="en-GB" dirty="0"/>
              <a:t>More than 60% are willing and able to work</a:t>
            </a:r>
          </a:p>
          <a:p>
            <a:r>
              <a:rPr lang="en-GB" dirty="0"/>
              <a:t>76% of people aged 16 to 64 in the general population in England who are in paid work </a:t>
            </a:r>
          </a:p>
          <a:p>
            <a:pPr marL="0" indent="0">
              <a:buNone/>
            </a:pPr>
            <a:r>
              <a:rPr lang="en-GB" sz="1050" dirty="0"/>
              <a:t>ONS and NHS data -2023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A18610-A5B0-4667-A685-001B20D3D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70" y="4802823"/>
            <a:ext cx="7280155" cy="1874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8642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C0300-925E-413C-8688-901E15C9E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SI?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298A8-0AB8-491E-AED6-6765D6257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Work with employer</a:t>
            </a:r>
          </a:p>
          <a:p>
            <a:r>
              <a:rPr lang="en-GB" dirty="0"/>
              <a:t>Job coach support</a:t>
            </a:r>
          </a:p>
          <a:p>
            <a:r>
              <a:rPr lang="en-GB" dirty="0"/>
              <a:t>rotations</a:t>
            </a:r>
          </a:p>
          <a:p>
            <a:r>
              <a:rPr lang="en-GB" dirty="0"/>
              <a:t>Job carving</a:t>
            </a:r>
          </a:p>
          <a:p>
            <a:r>
              <a:rPr lang="en-GB" dirty="0"/>
              <a:t>Help with interviews, applications etc.</a:t>
            </a:r>
          </a:p>
          <a:p>
            <a:r>
              <a:rPr lang="en-GB" dirty="0"/>
              <a:t>Help with A2W</a:t>
            </a:r>
          </a:p>
          <a:p>
            <a:r>
              <a:rPr lang="en-GB" dirty="0"/>
              <a:t>PAID meaningful work – a</a:t>
            </a:r>
            <a:r>
              <a:rPr lang="en-GB" b="1" dirty="0"/>
              <a:t> real </a:t>
            </a:r>
            <a:r>
              <a:rPr lang="en-GB" dirty="0"/>
              <a:t>job</a:t>
            </a:r>
          </a:p>
          <a:p>
            <a:r>
              <a:rPr lang="en-GB" dirty="0"/>
              <a:t>16-19 study programme funding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04D91F-A1EE-4F58-AC6D-7494BFB4B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674" y="206678"/>
            <a:ext cx="3934215" cy="3237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3378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644AC-9F81-4472-BB4C-389524870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Access to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60CA9-F3AF-474A-A8A4-14697C051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Trialling this year at Gulliver's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Covers:</a:t>
            </a:r>
          </a:p>
          <a:p>
            <a:r>
              <a:rPr lang="en-GB" dirty="0"/>
              <a:t>Travel costs to/from the work opportunity </a:t>
            </a:r>
          </a:p>
          <a:p>
            <a:r>
              <a:rPr lang="en-GB" dirty="0"/>
              <a:t>The cost of job coach support whilst at the work </a:t>
            </a:r>
          </a:p>
          <a:p>
            <a:pPr marL="0" indent="0">
              <a:buNone/>
            </a:pPr>
            <a:r>
              <a:rPr lang="en-GB" dirty="0"/>
              <a:t>opportunity</a:t>
            </a:r>
          </a:p>
          <a:p>
            <a:r>
              <a:rPr lang="en-GB" dirty="0"/>
              <a:t> Any equipment needed to access the job/workplace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Follows the student into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651B92-3AF3-4B35-8782-13EB3347A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5" y="642938"/>
            <a:ext cx="4352925" cy="1047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385326-0FF5-4F63-8F72-CD08EE1A5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212" y="3105127"/>
            <a:ext cx="2652713" cy="355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11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3F6F39-C1C0-4047-A9DB-F926386C0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87" y="3589973"/>
            <a:ext cx="4779678" cy="3130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665724-142A-4BED-9938-1F6515283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 Sheffield College – 25/26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4EF6F-916C-4D3E-B019-1BC8BAA62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Gulliver’s (Peaks) – 12 placements</a:t>
            </a:r>
          </a:p>
          <a:p>
            <a:r>
              <a:rPr lang="en-GB" dirty="0"/>
              <a:t>Peaks Bespoke pathway – 1 group of 10</a:t>
            </a:r>
          </a:p>
          <a:p>
            <a:r>
              <a:rPr lang="en-GB" dirty="0"/>
              <a:t>Bespoke at Hills – 2 groups of 10 (Bespoke pathway – 3 days)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2B61F2-7D71-4BF8-B4FE-534688AA6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469" y="3429000"/>
            <a:ext cx="2707481" cy="3291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3F106C-B6B1-477F-852D-78A89B30F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3589973"/>
            <a:ext cx="3486734" cy="313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93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34A4C-7CD8-42AB-AA99-4C60590BE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GB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A0B2F-ADA7-4458-8EA3-B19258014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95375"/>
            <a:ext cx="9610725" cy="382905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NDTI SI info for families </a:t>
            </a:r>
            <a:r>
              <a:rPr lang="en-GB" dirty="0">
                <a:hlinkClick r:id="rId2"/>
              </a:rPr>
              <a:t>https://www.ndti.org.uk/resources/internships-work-all-resources/internships-work-resources-for-young-people-families</a:t>
            </a:r>
            <a:endParaRPr lang="en-GB" dirty="0"/>
          </a:p>
          <a:p>
            <a:r>
              <a:rPr lang="en-GB" dirty="0"/>
              <a:t>Easy read info for young people: </a:t>
            </a:r>
            <a:r>
              <a:rPr lang="en-GB" dirty="0">
                <a:hlinkClick r:id="rId3"/>
              </a:rPr>
              <a:t>https://www.ndti.org.uk/assets/docs/What-are-Supported-Internships-Easy-Read.pdf</a:t>
            </a:r>
            <a:endParaRPr lang="en-GB" dirty="0"/>
          </a:p>
          <a:p>
            <a:r>
              <a:rPr lang="en-GB" dirty="0"/>
              <a:t>DfE guidance: </a:t>
            </a:r>
            <a:r>
              <a:rPr lang="en-GB" dirty="0">
                <a:hlinkClick r:id="rId4"/>
              </a:rPr>
              <a:t>https://www.gov.uk/government/publications/supported-internships-for-young-people-with-learning-difficulties/supported-internships</a:t>
            </a:r>
            <a:endParaRPr lang="en-GB" dirty="0"/>
          </a:p>
          <a:p>
            <a:r>
              <a:rPr lang="en-GB" dirty="0"/>
              <a:t>Guide for employers: </a:t>
            </a:r>
            <a:r>
              <a:rPr lang="en-GB" dirty="0">
                <a:hlinkClick r:id="rId5"/>
              </a:rPr>
              <a:t>https://www.ndti.org.uk/assets/files/Supported-Internships_Employer-Guide-accessible-PDF.pdf</a:t>
            </a:r>
            <a:endParaRPr lang="en-GB" dirty="0"/>
          </a:p>
          <a:p>
            <a:r>
              <a:rPr lang="en-GB" dirty="0" err="1"/>
              <a:t>Nasen</a:t>
            </a:r>
            <a:r>
              <a:rPr lang="en-GB" dirty="0"/>
              <a:t> Info link: </a:t>
            </a:r>
            <a:r>
              <a:rPr lang="en-GB" dirty="0">
                <a:hlinkClick r:id="rId6"/>
              </a:rPr>
              <a:t>https://asset.nasen.org.uk/7c-%20Supported%20Internships.pdf</a:t>
            </a:r>
            <a:endParaRPr lang="en-GB" dirty="0"/>
          </a:p>
          <a:p>
            <a:r>
              <a:rPr lang="en-GB" dirty="0"/>
              <a:t>BASE </a:t>
            </a:r>
            <a:r>
              <a:rPr lang="en-GB" dirty="0">
                <a:hlinkClick r:id="rId7"/>
              </a:rPr>
              <a:t>https://www.base-uk.org/supported-internships-and-inclusive-apprenticeships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F51200-70D2-4764-B9A7-50111AB1D8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4532" y="4491879"/>
            <a:ext cx="5722935" cy="23661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F0D63-2703-43C7-ABD3-BF689942B9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63124" y="4409760"/>
            <a:ext cx="2268879" cy="23450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69ACBB-9224-4503-804B-57B729C6C4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3839" y="4491877"/>
            <a:ext cx="1519238" cy="217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57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A52FB5-FC65-408F-A069-63E30681AABD}"/>
              </a:ext>
            </a:extLst>
          </p:cNvPr>
          <p:cNvSpPr txBox="1">
            <a:spLocks/>
          </p:cNvSpPr>
          <p:nvPr/>
        </p:nvSpPr>
        <p:spPr>
          <a:xfrm>
            <a:off x="838199" y="123290"/>
            <a:ext cx="10515600" cy="8905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263D5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solidFill>
                  <a:schemeClr val="tx1"/>
                </a:solidFill>
              </a:rPr>
              <a:t>Curriculum -  Analysis &amp; Review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0064C42-19DB-4E34-B704-041394348BB3}"/>
              </a:ext>
            </a:extLst>
          </p:cNvPr>
          <p:cNvGraphicFramePr/>
          <p:nvPr/>
        </p:nvGraphicFramePr>
        <p:xfrm>
          <a:off x="278655" y="729343"/>
          <a:ext cx="11634689" cy="6128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1234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FFC57EC-A19E-4385-946A-74F3C09E4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3624577"/>
              </p:ext>
            </p:extLst>
          </p:nvPr>
        </p:nvGraphicFramePr>
        <p:xfrm>
          <a:off x="557311" y="225420"/>
          <a:ext cx="10808413" cy="7157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157AEFC3-3719-495E-9B5B-0AEA22E06307}"/>
              </a:ext>
            </a:extLst>
          </p:cNvPr>
          <p:cNvSpPr txBox="1">
            <a:spLocks/>
          </p:cNvSpPr>
          <p:nvPr/>
        </p:nvSpPr>
        <p:spPr>
          <a:xfrm>
            <a:off x="557311" y="225420"/>
            <a:ext cx="10154232" cy="7107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263D5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solidFill>
                  <a:schemeClr val="tx1"/>
                </a:solidFill>
              </a:rPr>
              <a:t> Local Priorities</a:t>
            </a:r>
          </a:p>
        </p:txBody>
      </p:sp>
    </p:spTree>
    <p:extLst>
      <p:ext uri="{BB962C8B-B14F-4D97-AF65-F5344CB8AC3E}">
        <p14:creationId xmlns:p14="http://schemas.microsoft.com/office/powerpoint/2010/main" val="1288551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4AF29DC-B3F6-4FDE-B9E6-A4C0604BC6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9415080"/>
              </p:ext>
            </p:extLst>
          </p:nvPr>
        </p:nvGraphicFramePr>
        <p:xfrm>
          <a:off x="717479" y="890588"/>
          <a:ext cx="10757042" cy="5815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157AEFC3-3719-495E-9B5B-0AEA22E06307}"/>
              </a:ext>
            </a:extLst>
          </p:cNvPr>
          <p:cNvSpPr txBox="1">
            <a:spLocks/>
          </p:cNvSpPr>
          <p:nvPr/>
        </p:nvSpPr>
        <p:spPr>
          <a:xfrm>
            <a:off x="557311" y="0"/>
            <a:ext cx="10515600" cy="8905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263D5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solidFill>
                  <a:schemeClr val="tx1"/>
                </a:solidFill>
              </a:rPr>
              <a:t>National Priorities</a:t>
            </a:r>
          </a:p>
        </p:txBody>
      </p:sp>
    </p:spTree>
    <p:extLst>
      <p:ext uri="{BB962C8B-B14F-4D97-AF65-F5344CB8AC3E}">
        <p14:creationId xmlns:p14="http://schemas.microsoft.com/office/powerpoint/2010/main" val="1904165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408B0432-F560-49EA-BD69-70E7A07FA184}"/>
              </a:ext>
            </a:extLst>
          </p:cNvPr>
          <p:cNvSpPr txBox="1">
            <a:spLocks/>
          </p:cNvSpPr>
          <p:nvPr/>
        </p:nvSpPr>
        <p:spPr>
          <a:xfrm>
            <a:off x="657547" y="-140209"/>
            <a:ext cx="10515600" cy="13956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263D5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Main Challenges and Opportunities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F67F18B-EC49-41DC-A63D-37BFFBC9D8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1289722"/>
              </p:ext>
            </p:extLst>
          </p:nvPr>
        </p:nvGraphicFramePr>
        <p:xfrm>
          <a:off x="657547" y="1890444"/>
          <a:ext cx="10767316" cy="4662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7735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43443463-D5DE-452B-A0CE-F3DCD490484A}"/>
              </a:ext>
            </a:extLst>
          </p:cNvPr>
          <p:cNvSpPr txBox="1">
            <a:spLocks/>
          </p:cNvSpPr>
          <p:nvPr/>
        </p:nvSpPr>
        <p:spPr>
          <a:xfrm>
            <a:off x="557311" y="-51372"/>
            <a:ext cx="10515600" cy="12451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263D5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Employer &amp; Stakeholder Engagement – Stakeholder Feedback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585E6AE-CB43-40A3-921E-8D6B1AD7D98E}"/>
              </a:ext>
            </a:extLst>
          </p:cNvPr>
          <p:cNvGraphicFramePr/>
          <p:nvPr/>
        </p:nvGraphicFramePr>
        <p:xfrm>
          <a:off x="557311" y="1284270"/>
          <a:ext cx="10515600" cy="5367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82554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CBD287-1CD9-4E38-82C1-21F6108399C8}"/>
              </a:ext>
            </a:extLst>
          </p:cNvPr>
          <p:cNvSpPr txBox="1"/>
          <p:nvPr/>
        </p:nvSpPr>
        <p:spPr>
          <a:xfrm>
            <a:off x="632697" y="1174360"/>
            <a:ext cx="100686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b="1" dirty="0"/>
              <a:t>1. Curriculum Design: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Streamlined three-year pathways: Work Skills, Independent Living, Future Choices.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Introduced bespoke timetables tailored to individual learning needs.</a:t>
            </a:r>
          </a:p>
          <a:p>
            <a:endParaRPr lang="en-GB" dirty="0"/>
          </a:p>
          <a:p>
            <a:r>
              <a:rPr lang="en-GB" b="1" dirty="0"/>
              <a:t>2. Capacity Expansion: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Developed Peaks campus as a specialist hub, with plans for 200 additional high-needs places.</a:t>
            </a:r>
          </a:p>
          <a:p>
            <a:endParaRPr lang="en-GB" dirty="0"/>
          </a:p>
          <a:p>
            <a:r>
              <a:rPr lang="en-GB" b="1" dirty="0"/>
              <a:t>3. Partnership Development: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Strengthened employer relationships to expand supported internships and job placements.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Collaborated with Sheffield LA to address transport and transition challenges.</a:t>
            </a:r>
          </a:p>
          <a:p>
            <a:endParaRPr lang="en-GB" dirty="0"/>
          </a:p>
          <a:p>
            <a:r>
              <a:rPr lang="en-GB" b="1" dirty="0"/>
              <a:t>4. Student Support Enhancements: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Increased mental health resources with staff training and new support roles.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Added assistive technology assessments at entry to improve accessibility.</a:t>
            </a:r>
          </a:p>
          <a:p>
            <a:endParaRPr lang="en-GB" dirty="0"/>
          </a:p>
          <a:p>
            <a:r>
              <a:rPr lang="en-GB" b="1" dirty="0"/>
              <a:t>5. Employer Engagement: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Consulted employers to design work-based learning opportunities aligned with local and national priorities.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796CC78-671B-424F-B5D8-6D437F9DBF33}"/>
              </a:ext>
            </a:extLst>
          </p:cNvPr>
          <p:cNvSpPr txBox="1">
            <a:spLocks/>
          </p:cNvSpPr>
          <p:nvPr/>
        </p:nvSpPr>
        <p:spPr>
          <a:xfrm>
            <a:off x="203200" y="283772"/>
            <a:ext cx="11734800" cy="11767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263D5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Employer &amp; Stakeholder Engagement – Steps Taken in Response</a:t>
            </a:r>
          </a:p>
        </p:txBody>
      </p:sp>
    </p:spTree>
    <p:extLst>
      <p:ext uri="{BB962C8B-B14F-4D97-AF65-F5344CB8AC3E}">
        <p14:creationId xmlns:p14="http://schemas.microsoft.com/office/powerpoint/2010/main" val="4030999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32FDE-56F3-4029-AED4-1FBF9701C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825821"/>
            <a:ext cx="7264186" cy="645347"/>
          </a:xfrm>
        </p:spPr>
        <p:txBody>
          <a:bodyPr>
            <a:normAutofit/>
          </a:bodyPr>
          <a:lstStyle/>
          <a:p>
            <a:r>
              <a:rPr lang="en-GB" sz="2400" dirty="0"/>
              <a:t>Progression is the key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64E19A-0E21-4DE6-BA9C-337A76EDB90B}"/>
              </a:ext>
            </a:extLst>
          </p:cNvPr>
          <p:cNvSpPr txBox="1">
            <a:spLocks/>
          </p:cNvSpPr>
          <p:nvPr/>
        </p:nvSpPr>
        <p:spPr>
          <a:xfrm>
            <a:off x="557311" y="140890"/>
            <a:ext cx="10515600" cy="8905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263D5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The Curriculum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D093D-70F5-4052-9906-2E5CC21CA2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242300" y="1471168"/>
            <a:ext cx="3949700" cy="4907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GB" sz="1800" b="1" dirty="0">
                <a:solidFill>
                  <a:schemeClr val="tx1"/>
                </a:solidFill>
              </a:rPr>
              <a:t>Progression Routes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Supported Internships: For employment-focused learners.</a:t>
            </a:r>
          </a:p>
          <a:p>
            <a:pPr lvl="2"/>
            <a:endParaRPr lang="en-GB" sz="1800" dirty="0">
              <a:solidFill>
                <a:schemeClr val="tx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Study Programmes: For further education transitions.</a:t>
            </a:r>
          </a:p>
          <a:p>
            <a:pPr lvl="2"/>
            <a:endParaRPr lang="en-GB" sz="1800" dirty="0">
              <a:solidFill>
                <a:schemeClr val="tx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Apprenticeships: For work-based learning readiness.</a:t>
            </a:r>
          </a:p>
          <a:p>
            <a:pPr lvl="2"/>
            <a:endParaRPr lang="en-GB" sz="1800" dirty="0">
              <a:solidFill>
                <a:schemeClr val="tx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Employment: For work ready learners</a:t>
            </a:r>
          </a:p>
          <a:p>
            <a:pPr lvl="2"/>
            <a:endParaRPr lang="en-GB" sz="1800" dirty="0">
              <a:solidFill>
                <a:schemeClr val="tx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Links with adult social care provision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38E29D0-C395-4E0B-B51E-AC12FB46DF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103589"/>
              </p:ext>
            </p:extLst>
          </p:nvPr>
        </p:nvGraphicFramePr>
        <p:xfrm>
          <a:off x="164387" y="1471168"/>
          <a:ext cx="8876871" cy="1765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872219F-8BDE-4B7C-AAF7-225DE8BBEF6A}"/>
              </a:ext>
            </a:extLst>
          </p:cNvPr>
          <p:cNvGraphicFramePr/>
          <p:nvPr/>
        </p:nvGraphicFramePr>
        <p:xfrm>
          <a:off x="0" y="3375261"/>
          <a:ext cx="9041258" cy="1683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0DFAD11-D9FE-42D2-B664-5716243936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3096940"/>
              </p:ext>
            </p:extLst>
          </p:nvPr>
        </p:nvGraphicFramePr>
        <p:xfrm>
          <a:off x="164387" y="5197479"/>
          <a:ext cx="8876871" cy="1660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3849246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3595B21-70EF-4668-869E-C09705B0C0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9112972"/>
              </p:ext>
            </p:extLst>
          </p:nvPr>
        </p:nvGraphicFramePr>
        <p:xfrm>
          <a:off x="353785" y="1208315"/>
          <a:ext cx="11484429" cy="5268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E8869B8C-9E4E-4CF8-AF06-EA4B8D184F7F}"/>
              </a:ext>
            </a:extLst>
          </p:cNvPr>
          <p:cNvSpPr txBox="1">
            <a:spLocks/>
          </p:cNvSpPr>
          <p:nvPr/>
        </p:nvSpPr>
        <p:spPr>
          <a:xfrm>
            <a:off x="557311" y="-51371"/>
            <a:ext cx="10515600" cy="8905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rgbClr val="263D5C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The new curriculum</a:t>
            </a:r>
          </a:p>
        </p:txBody>
      </p:sp>
    </p:spTree>
    <p:extLst>
      <p:ext uri="{BB962C8B-B14F-4D97-AF65-F5344CB8AC3E}">
        <p14:creationId xmlns:p14="http://schemas.microsoft.com/office/powerpoint/2010/main" val="80240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2003</TotalTime>
  <Words>2115</Words>
  <Application>Microsoft Office PowerPoint</Application>
  <PresentationFormat>Widescreen</PresentationFormat>
  <Paragraphs>273</Paragraphs>
  <Slides>17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Supported Internships  at Bloom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Progression is the key</vt:lpstr>
      <vt:lpstr>PowerPoint Presentation</vt:lpstr>
      <vt:lpstr>PowerPoint Presentation</vt:lpstr>
      <vt:lpstr>PowerPoint Presentation</vt:lpstr>
      <vt:lpstr>What is a Supported Internship?</vt:lpstr>
      <vt:lpstr>Why are they important?</vt:lpstr>
      <vt:lpstr>What is a SI?</vt:lpstr>
      <vt:lpstr>Access to Work</vt:lpstr>
      <vt:lpstr>At Sheffield College – 25/26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Supported Internships at Bloom</dc:title>
  <dc:creator>Eleanor Coppard</dc:creator>
  <cp:lastModifiedBy>Sarah Le-Good</cp:lastModifiedBy>
  <cp:revision>16</cp:revision>
  <dcterms:created xsi:type="dcterms:W3CDTF">2025-01-20T15:28:13Z</dcterms:created>
  <dcterms:modified xsi:type="dcterms:W3CDTF">2026-04-24T08:24:05Z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8588358-c3f1-4695-a290-e2f70d15689d_Enabled">
    <vt:lpwstr>true</vt:lpwstr>
  </property>
  <property fmtid="{D5CDD505-2E9C-101B-9397-08002B2CF9AE}" pid="3" name="MSIP_Label_c8588358-c3f1-4695-a290-e2f70d15689d_SetDate">
    <vt:lpwstr>2026-04-24T08:23:24Z</vt:lpwstr>
  </property>
  <property fmtid="{D5CDD505-2E9C-101B-9397-08002B2CF9AE}" pid="4" name="MSIP_Label_c8588358-c3f1-4695-a290-e2f70d15689d_Method">
    <vt:lpwstr>Privileged</vt:lpwstr>
  </property>
  <property fmtid="{D5CDD505-2E9C-101B-9397-08002B2CF9AE}" pid="5" name="MSIP_Label_c8588358-c3f1-4695-a290-e2f70d15689d_Name">
    <vt:lpwstr>Official – General</vt:lpwstr>
  </property>
  <property fmtid="{D5CDD505-2E9C-101B-9397-08002B2CF9AE}" pid="6" name="MSIP_Label_c8588358-c3f1-4695-a290-e2f70d15689d_SiteId">
    <vt:lpwstr>a1ba59b9-7204-48d8-a360-7770245ad4a9</vt:lpwstr>
  </property>
  <property fmtid="{D5CDD505-2E9C-101B-9397-08002B2CF9AE}" pid="7" name="MSIP_Label_c8588358-c3f1-4695-a290-e2f70d15689d_ActionId">
    <vt:lpwstr>bc7bd180-2947-4c41-a7f9-f8511422428c</vt:lpwstr>
  </property>
  <property fmtid="{D5CDD505-2E9C-101B-9397-08002B2CF9AE}" pid="8" name="MSIP_Label_c8588358-c3f1-4695-a290-e2f70d15689d_ContentBits">
    <vt:lpwstr>0</vt:lpwstr>
  </property>
  <property fmtid="{D5CDD505-2E9C-101B-9397-08002B2CF9AE}" pid="9" name="MSIP_Label_c8588358-c3f1-4695-a290-e2f70d15689d_Tag">
    <vt:lpwstr>10, 0, 1, 2</vt:lpwstr>
  </property>
</Properties>
</file>