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7" r:id="rId3"/>
    <p:sldId id="258" r:id="rId4"/>
    <p:sldId id="269" r:id="rId5"/>
    <p:sldId id="270" r:id="rId6"/>
    <p:sldId id="276" r:id="rId7"/>
    <p:sldId id="272" r:id="rId8"/>
    <p:sldId id="274" r:id="rId9"/>
    <p:sldId id="273" r:id="rId10"/>
    <p:sldId id="275" r:id="rId11"/>
    <p:sldId id="271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A50D"/>
    <a:srgbClr val="B3005B"/>
    <a:srgbClr val="F4D6E5"/>
    <a:srgbClr val="03024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69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B3005B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Sheffield Mencap and Gateway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Sheffield Mencap and Gateway</a:t>
            </a: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289AEB79-2670-7FAA-B4DA-9B279EFA9E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12" y="3844072"/>
            <a:ext cx="2566200" cy="25662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66ED3A57-B3FD-ABDB-EA3D-D211173D6A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845" y="4933350"/>
            <a:ext cx="1801372" cy="180137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CDCA118-FB10-EAB4-468D-42748F12CB66}"/>
              </a:ext>
            </a:extLst>
          </p:cNvPr>
          <p:cNvSpPr/>
          <p:nvPr userDrawn="1"/>
        </p:nvSpPr>
        <p:spPr>
          <a:xfrm>
            <a:off x="2267056" y="6036920"/>
            <a:ext cx="535577" cy="535577"/>
          </a:xfrm>
          <a:prstGeom prst="ellipse">
            <a:avLst/>
          </a:prstGeom>
          <a:solidFill>
            <a:srgbClr val="B3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439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03024D"/>
                </a:solidFill>
              </a:defRPr>
            </a:lvl1pPr>
          </a:lstStyle>
          <a:p>
            <a:r>
              <a:rPr lang="en-US" dirty="0"/>
              <a:t>Sheffield Mencap and Gateway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E3D152-9622-30B0-5F3B-D31DD9171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79715" y="2007829"/>
            <a:ext cx="5146764" cy="5105225"/>
          </a:xfrm>
          <a:prstGeom prst="ellipse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77C17F66-B5B1-194A-8E1E-3D80EEE8F7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49731">
            <a:off x="-1120566" y="1651381"/>
            <a:ext cx="5729576" cy="57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rgbClr val="B3005B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680450-2C1E-D9B6-D62C-24EFC1C96C88}"/>
              </a:ext>
            </a:extLst>
          </p:cNvPr>
          <p:cNvSpPr/>
          <p:nvPr userDrawn="1"/>
        </p:nvSpPr>
        <p:spPr>
          <a:xfrm>
            <a:off x="6697053" y="5563182"/>
            <a:ext cx="2116183" cy="114091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DB4522A5-7008-401B-6C09-AD9B5A9F6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64394">
            <a:off x="5710151" y="510107"/>
            <a:ext cx="3055774" cy="305577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 rot="16200000">
            <a:off x="2768305" y="-1867218"/>
            <a:ext cx="1397317" cy="5811838"/>
          </a:xfrm>
        </p:spPr>
        <p:txBody>
          <a:bodyPr vert="eaVert"/>
          <a:lstStyle>
            <a:lvl1pPr>
              <a:defRPr>
                <a:solidFill>
                  <a:srgbClr val="03024D"/>
                </a:solidFill>
              </a:defRPr>
            </a:lvl1pPr>
          </a:lstStyle>
          <a:p>
            <a:r>
              <a:rPr lang="en-US" dirty="0"/>
              <a:t>Sheffield Mencap and Gateway</a:t>
            </a:r>
          </a:p>
        </p:txBody>
      </p:sp>
      <p:pic>
        <p:nvPicPr>
          <p:cNvPr id="4" name="Picture 3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1ACCE83B-3375-6162-BB54-FA84FB537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059" y="2077403"/>
            <a:ext cx="3101601" cy="3106954"/>
          </a:xfrm>
          <a:prstGeom prst="ellipse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2227D9DD-03FA-839B-EAC2-C74EACBF47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104" y="1918125"/>
            <a:ext cx="3489898" cy="348989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5A5AD42-F3D5-FADE-8C0B-E990CF4A3B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33269">
            <a:off x="7491151" y="3931514"/>
            <a:ext cx="1620986" cy="162098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559A710-F8B2-7A50-8C21-B0968F7BEF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2"/>
          <a:stretch/>
        </p:blipFill>
        <p:spPr>
          <a:xfrm>
            <a:off x="6513949" y="5641161"/>
            <a:ext cx="2482390" cy="10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1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B30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805499" cy="43513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BF951D-FA8E-2D8D-1531-23B6494C1862}"/>
              </a:ext>
            </a:extLst>
          </p:cNvPr>
          <p:cNvSpPr/>
          <p:nvPr userDrawn="1"/>
        </p:nvSpPr>
        <p:spPr>
          <a:xfrm>
            <a:off x="6899563" y="5485516"/>
            <a:ext cx="2116183" cy="114091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person, child, window, indoor&#10;&#10;Description automatically generated">
            <a:extLst>
              <a:ext uri="{FF2B5EF4-FFF2-40B4-BE49-F238E27FC236}">
                <a16:creationId xmlns:a16="http://schemas.microsoft.com/office/drawing/2014/main" id="{264873A4-D8AC-9320-B679-35CDF1113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245" y="1737360"/>
            <a:ext cx="3598496" cy="3596910"/>
          </a:xfrm>
          <a:prstGeom prst="ellipse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1288315-0FA2-B3BC-7E1A-9E69F9146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2"/>
          <a:stretch/>
        </p:blipFill>
        <p:spPr>
          <a:xfrm>
            <a:off x="6661610" y="5596043"/>
            <a:ext cx="2482390" cy="10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0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2286" y="728426"/>
            <a:ext cx="5028550" cy="1810804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Sheffield Mencap and Gateway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8650" y="2818584"/>
            <a:ext cx="7886700" cy="1500187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Sheffield Mencap and Gateway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Sheffield Mencap and Gateway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Sheffield Mencap and Gateway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12" name="Picture 11" descr="A picture containing circle&#10;&#10;Description automatically generated">
            <a:extLst>
              <a:ext uri="{FF2B5EF4-FFF2-40B4-BE49-F238E27FC236}">
                <a16:creationId xmlns:a16="http://schemas.microsoft.com/office/drawing/2014/main" id="{20642D20-72D4-B163-F05E-75DAEE93C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64" y="425193"/>
            <a:ext cx="2193909" cy="2193909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F683AF8C-BA4E-A956-9B8B-4B65F604EA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590" y="1206817"/>
            <a:ext cx="1332413" cy="133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17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2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0302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4E1F4C-5C0A-0D8F-6FC0-FA2BB73EC536}"/>
              </a:ext>
            </a:extLst>
          </p:cNvPr>
          <p:cNvSpPr/>
          <p:nvPr userDrawn="1"/>
        </p:nvSpPr>
        <p:spPr>
          <a:xfrm>
            <a:off x="6766782" y="5468890"/>
            <a:ext cx="2116183" cy="114091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D10CE65-E42F-4E7A-BAE7-44FD431556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2"/>
          <a:stretch/>
        </p:blipFill>
        <p:spPr>
          <a:xfrm>
            <a:off x="6572845" y="5579417"/>
            <a:ext cx="2482390" cy="10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5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5824401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Sheffield Mencap and Gateway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2439C569-1A72-C650-F862-20B3DFBB24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051" y="3289612"/>
            <a:ext cx="1801372" cy="180137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17749FD-7B5C-F0DF-6E07-BEE6EDD2C719}"/>
              </a:ext>
            </a:extLst>
          </p:cNvPr>
          <p:cNvSpPr/>
          <p:nvPr userDrawn="1"/>
        </p:nvSpPr>
        <p:spPr>
          <a:xfrm>
            <a:off x="7827771" y="3429000"/>
            <a:ext cx="746194" cy="746194"/>
          </a:xfrm>
          <a:prstGeom prst="ellipse">
            <a:avLst/>
          </a:prstGeom>
          <a:solidFill>
            <a:srgbClr val="0302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Circle&#10;&#10;Description automatically generated with medium confidence">
            <a:extLst>
              <a:ext uri="{FF2B5EF4-FFF2-40B4-BE49-F238E27FC236}">
                <a16:creationId xmlns:a16="http://schemas.microsoft.com/office/drawing/2014/main" id="{99E525AA-AA07-0C96-677D-C8023B8E71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073" y="1590702"/>
            <a:ext cx="2211395" cy="22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05A8CA3-2908-6C07-1558-F7B74C7A9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1944" y="414578"/>
            <a:ext cx="4255668" cy="1149531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Sheffield Mencap and Gateway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3616ED6-B100-559C-CCD4-9E0257D67CD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91944" y="1564109"/>
            <a:ext cx="4255668" cy="381158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Sheffield Mencap and Gateway</a:t>
            </a:r>
          </a:p>
          <a:p>
            <a:pPr lvl="0"/>
            <a:r>
              <a:rPr lang="en-US" dirty="0"/>
              <a:t>Sheffield Mencap and Gateway</a:t>
            </a:r>
          </a:p>
        </p:txBody>
      </p:sp>
      <p:pic>
        <p:nvPicPr>
          <p:cNvPr id="3" name="Picture 2" descr="A group of people in a kitchen&#10;&#10;Description automatically generated with medium confidence">
            <a:extLst>
              <a:ext uri="{FF2B5EF4-FFF2-40B4-BE49-F238E27FC236}">
                <a16:creationId xmlns:a16="http://schemas.microsoft.com/office/drawing/2014/main" id="{2234DFB5-D289-0167-D3A1-AED6C18AA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2129245" y="-1310345"/>
            <a:ext cx="9091748" cy="90936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870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459" y="286421"/>
            <a:ext cx="3259932" cy="1645475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B3005B"/>
                </a:solidFill>
              </a:defRPr>
            </a:lvl1pPr>
          </a:lstStyle>
          <a:p>
            <a:r>
              <a:rPr lang="en-US" dirty="0"/>
              <a:t>Sheffield Mencap and Gateway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7233" y="2049462"/>
            <a:ext cx="4519307" cy="38195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2575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24B9740A-1BBF-F733-B00C-ED65033DB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641" y="-861827"/>
            <a:ext cx="2891618" cy="2911289"/>
          </a:xfrm>
          <a:prstGeom prst="ellipse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4323EDF-46C0-9735-F172-B7315085D3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9080">
            <a:off x="5079755" y="187719"/>
            <a:ext cx="1842878" cy="18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6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person, athletic game, sport&#10;&#10;Description automatically generated">
            <a:extLst>
              <a:ext uri="{FF2B5EF4-FFF2-40B4-BE49-F238E27FC236}">
                <a16:creationId xmlns:a16="http://schemas.microsoft.com/office/drawing/2014/main" id="{D66A7814-450B-27AC-E6B0-421D736FF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1476" y="1345999"/>
            <a:ext cx="3403863" cy="3394166"/>
          </a:xfrm>
          <a:prstGeom prst="ellipse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7B839D2-F319-2D0F-4CE1-776CF06925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12706">
            <a:off x="7560922" y="4216098"/>
            <a:ext cx="1316353" cy="1316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4255668" cy="1149531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Sheffield Mencap and Gateway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4255668" cy="381158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Sheffield Mencap and Gateway</a:t>
            </a:r>
          </a:p>
          <a:p>
            <a:pPr lvl="0"/>
            <a:r>
              <a:rPr lang="en-US" dirty="0"/>
              <a:t>Sheffield Mencap and Gateway</a:t>
            </a:r>
          </a:p>
        </p:txBody>
      </p:sp>
      <p:pic>
        <p:nvPicPr>
          <p:cNvPr id="13" name="Picture 12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4701D6E-B5CD-377F-4929-8826AC201C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240" y="234734"/>
            <a:ext cx="2301196" cy="230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1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2B4A2B1-10EB-5AEC-E196-DF0D7CB3A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83"/>
          <a:stretch/>
        </p:blipFill>
        <p:spPr>
          <a:xfrm>
            <a:off x="6791938" y="5628323"/>
            <a:ext cx="2352062" cy="93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3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3024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3024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302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302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302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302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4A8F-DA01-55F1-89BD-5CD9C0A52E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Sheffield Mencap and Gateway</a:t>
            </a:r>
          </a:p>
        </p:txBody>
      </p:sp>
    </p:spTree>
    <p:extLst>
      <p:ext uri="{BB962C8B-B14F-4D97-AF65-F5344CB8AC3E}">
        <p14:creationId xmlns:p14="http://schemas.microsoft.com/office/powerpoint/2010/main" val="494748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15CC8-2F34-9AA2-49A8-9DDBD2603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B78A41-E42A-602D-3750-7AAB0629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24" y="34650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B3005B"/>
                </a:solidFill>
              </a:rPr>
              <a:t>Health </a:t>
            </a:r>
            <a:br>
              <a:rPr lang="en-US" dirty="0">
                <a:solidFill>
                  <a:srgbClr val="B3005B"/>
                </a:solidFill>
              </a:rPr>
            </a:br>
            <a:r>
              <a:rPr lang="en-US" dirty="0">
                <a:solidFill>
                  <a:srgbClr val="B3005B"/>
                </a:solidFill>
              </a:rPr>
              <a:t>Services</a:t>
            </a:r>
          </a:p>
        </p:txBody>
      </p:sp>
      <p:pic>
        <p:nvPicPr>
          <p:cNvPr id="18" name="Picture 17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5F558AD3-8C6C-D4EB-D021-50FF57912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" t="8467" r="11328" b="3655"/>
          <a:stretch/>
        </p:blipFill>
        <p:spPr>
          <a:xfrm>
            <a:off x="386404" y="3838842"/>
            <a:ext cx="3778370" cy="267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board with papers on it&#10;&#10;AI-generated content may be incorrect.">
            <a:extLst>
              <a:ext uri="{FF2B5EF4-FFF2-40B4-BE49-F238E27FC236}">
                <a16:creationId xmlns:a16="http://schemas.microsoft.com/office/drawing/2014/main" id="{C0BED7E7-5F07-DEDD-0316-0A933F423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6" r="3868"/>
          <a:stretch/>
        </p:blipFill>
        <p:spPr>
          <a:xfrm>
            <a:off x="3463742" y="462947"/>
            <a:ext cx="5529742" cy="3201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person holding a paper with a person in a mask&#10;&#10;AI-generated content may be incorrect.">
            <a:extLst>
              <a:ext uri="{FF2B5EF4-FFF2-40B4-BE49-F238E27FC236}">
                <a16:creationId xmlns:a16="http://schemas.microsoft.com/office/drawing/2014/main" id="{4F0BD789-98AF-840B-010C-62FE0CF13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28050" r="13019" b="6773"/>
          <a:stretch/>
        </p:blipFill>
        <p:spPr>
          <a:xfrm>
            <a:off x="385329" y="1846250"/>
            <a:ext cx="2881223" cy="181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person cutting vegetables in a kitchen&#10;&#10;AI-generated content may be incorrect.">
            <a:extLst>
              <a:ext uri="{FF2B5EF4-FFF2-40B4-BE49-F238E27FC236}">
                <a16:creationId xmlns:a16="http://schemas.microsoft.com/office/drawing/2014/main" id="{F29E828C-E91D-6DBA-BE43-FD64D9AB2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r="24717"/>
          <a:stretch/>
        </p:blipFill>
        <p:spPr>
          <a:xfrm>
            <a:off x="4395125" y="3838842"/>
            <a:ext cx="1996743" cy="2743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824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D4C00-9C37-162F-2923-C7E758221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E10BB2-689B-417F-61AE-124AF72B74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6200000">
            <a:off x="2579118" y="-1856708"/>
            <a:ext cx="1397317" cy="5811838"/>
          </a:xfrm>
        </p:spPr>
        <p:txBody>
          <a:bodyPr/>
          <a:lstStyle/>
          <a:p>
            <a:r>
              <a:rPr lang="en-GB" dirty="0"/>
              <a:t>Get involved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D3A623-A5B0-95F6-0471-473F61098BB6}"/>
              </a:ext>
            </a:extLst>
          </p:cNvPr>
          <p:cNvSpPr txBox="1"/>
          <p:nvPr/>
        </p:nvSpPr>
        <p:spPr>
          <a:xfrm>
            <a:off x="371857" y="1474601"/>
            <a:ext cx="470463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B3005B"/>
                </a:solidFill>
              </a:rPr>
              <a:t>Volunteering</a:t>
            </a:r>
          </a:p>
          <a:p>
            <a:r>
              <a:rPr lang="en-US" dirty="0"/>
              <a:t>We have a range of rewarding and fun voluntary roles across all our services that help you gain valuable experience. </a:t>
            </a:r>
          </a:p>
          <a:p>
            <a:r>
              <a:rPr lang="en-US" dirty="0"/>
              <a:t>You could support children at a social group, help adults engage in activities including art, sport and cooking or assist at groups out in the community.</a:t>
            </a:r>
          </a:p>
          <a:p>
            <a:endParaRPr lang="en-US" dirty="0"/>
          </a:p>
          <a:p>
            <a:r>
              <a:rPr lang="en-US" sz="2400" b="1" dirty="0">
                <a:solidFill>
                  <a:srgbClr val="B3005B"/>
                </a:solidFill>
              </a:rPr>
              <a:t>Fundraising</a:t>
            </a:r>
          </a:p>
          <a:p>
            <a:r>
              <a:rPr lang="en-US" dirty="0"/>
              <a:t>We rely on fundraising and donations to keep our services running. </a:t>
            </a:r>
          </a:p>
          <a:p>
            <a:r>
              <a:rPr lang="en-US" dirty="0"/>
              <a:t>Could you organize a fundraising or sponsored event to support Sheffield’s learning disability community?</a:t>
            </a:r>
          </a:p>
        </p:txBody>
      </p:sp>
    </p:spTree>
    <p:extLst>
      <p:ext uri="{BB962C8B-B14F-4D97-AF65-F5344CB8AC3E}">
        <p14:creationId xmlns:p14="http://schemas.microsoft.com/office/powerpoint/2010/main" val="11401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12522-A871-D00D-2A52-CA431D28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out more</a:t>
            </a:r>
          </a:p>
        </p:txBody>
      </p:sp>
      <p:pic>
        <p:nvPicPr>
          <p:cNvPr id="7" name="Picture 6" descr="A black background with pink icons&#10;&#10;Description automatically generated">
            <a:extLst>
              <a:ext uri="{FF2B5EF4-FFF2-40B4-BE49-F238E27FC236}">
                <a16:creationId xmlns:a16="http://schemas.microsoft.com/office/drawing/2014/main" id="{0465403C-93A4-F555-F611-C52FF4ACC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62" y="1285107"/>
            <a:ext cx="4653238" cy="46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9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6EE15-9757-4FCD-53A5-6C27E7AD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7" y="283382"/>
            <a:ext cx="5802972" cy="1325563"/>
          </a:xfrm>
        </p:spPr>
        <p:txBody>
          <a:bodyPr/>
          <a:lstStyle/>
          <a:p>
            <a:r>
              <a:rPr lang="en-GB" dirty="0"/>
              <a:t>About 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D8228-1D9B-B894-C2E1-EA8CC4CBF04F}"/>
              </a:ext>
            </a:extLst>
          </p:cNvPr>
          <p:cNvSpPr txBox="1"/>
          <p:nvPr/>
        </p:nvSpPr>
        <p:spPr>
          <a:xfrm>
            <a:off x="669747" y="1438382"/>
            <a:ext cx="4333768" cy="277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spcAft>
                <a:spcPts val="1500"/>
              </a:spcAft>
              <a:buNone/>
            </a:pPr>
            <a:r>
              <a:rPr lang="en-GB" sz="18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Sheffield Mencap and Gateway was formed in 1951 by the parents of children with learning disabilities. </a:t>
            </a:r>
          </a:p>
          <a:p>
            <a:pPr marL="0" indent="0" algn="l">
              <a:spcAft>
                <a:spcPts val="1500"/>
              </a:spcAft>
              <a:buNone/>
            </a:pPr>
            <a:r>
              <a:rPr lang="en-GB" sz="1800" b="0" i="0" dirty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Whilst we share our name with the national Mencap charity, we are a separate and entirely independent organisation, dedicated to supporting the local learning disability community in Sheffield.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ED69A2-7B50-4E56-B947-FBAE89B6F26C}"/>
              </a:ext>
            </a:extLst>
          </p:cNvPr>
          <p:cNvSpPr txBox="1"/>
          <p:nvPr/>
        </p:nvSpPr>
        <p:spPr>
          <a:xfrm>
            <a:off x="500223" y="4399320"/>
            <a:ext cx="46728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rgbClr val="F4D6E5"/>
                </a:solidFill>
                <a:ea typeface="Calibri" panose="020F0502020204030204" pitchFamily="34" charset="0"/>
              </a:rPr>
              <a:t>“Our vision is that all people with a learning disability and their carers in Sheffield are valued, included and respected so they can live fair, full and happy lives.”</a:t>
            </a:r>
            <a:endParaRPr lang="en-GB" sz="2000" dirty="0">
              <a:solidFill>
                <a:srgbClr val="F4D6E5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42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97DD3-D344-B305-DEC2-D2785C333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Our work</a:t>
            </a:r>
          </a:p>
        </p:txBody>
      </p:sp>
      <p:pic>
        <p:nvPicPr>
          <p:cNvPr id="5" name="Picture 4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D6A29396-1ACC-16E9-16CF-2FBE4C74D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6" t="9273" r="12633" b="4083"/>
          <a:stretch/>
        </p:blipFill>
        <p:spPr>
          <a:xfrm>
            <a:off x="-600025" y="1714337"/>
            <a:ext cx="5492590" cy="5500497"/>
          </a:xfrm>
          <a:prstGeom prst="ellipse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246FC-8C9B-5AD7-C9F0-DC7344335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282" y="1946715"/>
            <a:ext cx="3622785" cy="435133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500"/>
              </a:spcAft>
              <a:buNone/>
            </a:pPr>
            <a:r>
              <a:rPr lang="en-GB" sz="1800" b="0" i="0" dirty="0">
                <a:effectLst/>
              </a:rPr>
              <a:t>We pride ourselves on providing the lifelong support needed by the learning disability community and building long-term relationships with families. </a:t>
            </a:r>
          </a:p>
          <a:p>
            <a:pPr marL="0" indent="0" algn="ctr">
              <a:spcAft>
                <a:spcPts val="1500"/>
              </a:spcAft>
              <a:buNone/>
            </a:pPr>
            <a:r>
              <a:rPr lang="en-GB" sz="1800" b="0" i="0" dirty="0">
                <a:effectLst/>
              </a:rPr>
              <a:t>We have over 700 members from across Sheffield currently accessing our services, from inclusive baby groups through to 1-2-1 support for elderly carers. </a:t>
            </a:r>
          </a:p>
        </p:txBody>
      </p:sp>
    </p:spTree>
    <p:extLst>
      <p:ext uri="{BB962C8B-B14F-4D97-AF65-F5344CB8AC3E}">
        <p14:creationId xmlns:p14="http://schemas.microsoft.com/office/powerpoint/2010/main" val="716589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49C1A5-F4C0-AF76-F7E9-20CF060A6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A5024-C300-3B32-A108-870B1A7D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1043"/>
            <a:ext cx="78867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Our values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B7E08-D4F9-5E92-087F-73521500E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6" b="12446"/>
          <a:stretch/>
        </p:blipFill>
        <p:spPr>
          <a:xfrm>
            <a:off x="4820887" y="1350838"/>
            <a:ext cx="4150349" cy="4156324"/>
          </a:xfrm>
          <a:prstGeom prst="ellipse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F7611A-63CF-39AB-6F12-D369D8ACB5F9}"/>
              </a:ext>
            </a:extLst>
          </p:cNvPr>
          <p:cNvSpPr txBox="1"/>
          <p:nvPr/>
        </p:nvSpPr>
        <p:spPr>
          <a:xfrm>
            <a:off x="172764" y="1350838"/>
            <a:ext cx="4648123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Aft>
                <a:spcPts val="600"/>
              </a:spcAft>
            </a:pPr>
            <a:r>
              <a:rPr lang="en-GB" b="1" kern="100" dirty="0">
                <a:solidFill>
                  <a:srgbClr val="B3005B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br>
              <a:rPr lang="en-GB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100" dirty="0">
                <a:solidFill>
                  <a:srgbClr val="03024D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 support people to become active members of their community.</a:t>
            </a:r>
            <a:endParaRPr lang="en-GB" kern="100" dirty="0">
              <a:solidFill>
                <a:srgbClr val="03024D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600"/>
              </a:spcAft>
            </a:pPr>
            <a:r>
              <a:rPr lang="en-GB" b="1" kern="100" dirty="0">
                <a:solidFill>
                  <a:srgbClr val="B3005B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Relationships</a:t>
            </a:r>
            <a:br>
              <a:rPr lang="en-GB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100" dirty="0">
                <a:solidFill>
                  <a:srgbClr val="03024D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kern="100" dirty="0">
                <a:solidFill>
                  <a:srgbClr val="03024D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 facilitate social connection and positive relationships.</a:t>
            </a:r>
            <a:endParaRPr lang="en-GB" kern="100" dirty="0">
              <a:solidFill>
                <a:srgbClr val="03024D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600"/>
              </a:spcAft>
            </a:pPr>
            <a:r>
              <a:rPr lang="en-GB" b="1" kern="100" dirty="0">
                <a:solidFill>
                  <a:srgbClr val="B3005B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Independence</a:t>
            </a:r>
            <a:br>
              <a:rPr lang="en-GB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100" dirty="0">
                <a:solidFill>
                  <a:srgbClr val="03024D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 provide choice and opportunities to build skills for life.</a:t>
            </a:r>
            <a:endParaRPr lang="en-GB" kern="100" dirty="0">
              <a:solidFill>
                <a:srgbClr val="03024D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600"/>
              </a:spcAft>
            </a:pPr>
            <a:r>
              <a:rPr lang="en-GB" b="1" kern="100" dirty="0">
                <a:solidFill>
                  <a:srgbClr val="B3005B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Confidence</a:t>
            </a:r>
            <a:r>
              <a:rPr lang="en-GB" b="1" kern="100" dirty="0">
                <a:solidFill>
                  <a:srgbClr val="B3005B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100" dirty="0">
                <a:solidFill>
                  <a:srgbClr val="03024D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GB" kern="100" dirty="0">
                <a:solidFill>
                  <a:srgbClr val="03024D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 encourage people to believe in themselves and recognise their potential.</a:t>
            </a:r>
            <a:endParaRPr lang="en-GB" kern="100" dirty="0">
              <a:solidFill>
                <a:srgbClr val="03024D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600"/>
              </a:spcAft>
            </a:pPr>
            <a:r>
              <a:rPr lang="en-GB" b="1" kern="100" dirty="0">
                <a:solidFill>
                  <a:srgbClr val="B3005B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Wellbeing</a:t>
            </a:r>
            <a:br>
              <a:rPr lang="en-GB" b="1" kern="1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kern="100" dirty="0">
                <a:solidFill>
                  <a:srgbClr val="03024D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 promote better physical, mental and emotional health.</a:t>
            </a:r>
            <a:endParaRPr lang="en-GB" kern="100" dirty="0">
              <a:solidFill>
                <a:srgbClr val="03024D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3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10150805-6AF9-EC76-F1F2-1A33168063B5}"/>
              </a:ext>
            </a:extLst>
          </p:cNvPr>
          <p:cNvSpPr/>
          <p:nvPr/>
        </p:nvSpPr>
        <p:spPr>
          <a:xfrm>
            <a:off x="247650" y="2715751"/>
            <a:ext cx="3977509" cy="2318420"/>
          </a:xfrm>
          <a:prstGeom prst="roundRect">
            <a:avLst/>
          </a:prstGeom>
          <a:solidFill>
            <a:srgbClr val="F4D6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380EAA9-E588-B256-7859-9D27646C95B9}"/>
              </a:ext>
            </a:extLst>
          </p:cNvPr>
          <p:cNvSpPr/>
          <p:nvPr/>
        </p:nvSpPr>
        <p:spPr>
          <a:xfrm>
            <a:off x="247646" y="5144745"/>
            <a:ext cx="3977509" cy="1516941"/>
          </a:xfrm>
          <a:prstGeom prst="roundRect">
            <a:avLst/>
          </a:prstGeom>
          <a:solidFill>
            <a:srgbClr val="F4D6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FFB4B2A-C171-D5CF-D03A-FA5FD5C1083F}"/>
              </a:ext>
            </a:extLst>
          </p:cNvPr>
          <p:cNvSpPr/>
          <p:nvPr/>
        </p:nvSpPr>
        <p:spPr>
          <a:xfrm>
            <a:off x="281809" y="889364"/>
            <a:ext cx="3977509" cy="1715813"/>
          </a:xfrm>
          <a:prstGeom prst="roundRect">
            <a:avLst/>
          </a:prstGeom>
          <a:solidFill>
            <a:srgbClr val="F4D6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D3381B3-BFA4-6C3A-C9BB-BB2BE5674880}"/>
              </a:ext>
            </a:extLst>
          </p:cNvPr>
          <p:cNvSpPr/>
          <p:nvPr/>
        </p:nvSpPr>
        <p:spPr>
          <a:xfrm>
            <a:off x="4483976" y="889364"/>
            <a:ext cx="4246179" cy="3932802"/>
          </a:xfrm>
          <a:prstGeom prst="roundRect">
            <a:avLst/>
          </a:prstGeom>
          <a:solidFill>
            <a:srgbClr val="F4D6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CF06E-268C-2D55-3480-680F8A9C9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09" y="-5325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B3005B"/>
                </a:solidFill>
              </a:rPr>
              <a:t>Our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080C0-0740-6305-A19D-FC80FA61B06F}"/>
              </a:ext>
            </a:extLst>
          </p:cNvPr>
          <p:cNvSpPr txBox="1"/>
          <p:nvPr/>
        </p:nvSpPr>
        <p:spPr>
          <a:xfrm>
            <a:off x="4640313" y="1367452"/>
            <a:ext cx="366692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‘Activity Learning Hub’ day service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‘Mencap Go’ groups in the community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3024D"/>
                </a:solidFill>
              </a:rPr>
              <a:t>‘</a:t>
            </a:r>
            <a:r>
              <a:rPr lang="en-US" dirty="0">
                <a:solidFill>
                  <a:srgbClr val="03024D"/>
                </a:solidFill>
              </a:rPr>
              <a:t>Gateway’ evening social club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‘My Mencap’, member voice group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Sports and social groups: football, cricket, snooker, fitness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43133-9548-7F1C-3A25-B49E74DCD110}"/>
              </a:ext>
            </a:extLst>
          </p:cNvPr>
          <p:cNvSpPr txBox="1"/>
          <p:nvPr/>
        </p:nvSpPr>
        <p:spPr>
          <a:xfrm>
            <a:off x="472308" y="1430812"/>
            <a:ext cx="359650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Saturday Stars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Gateway youth club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Fitness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1563A-50C2-51C6-C2C4-C76C9DF4DF12}"/>
              </a:ext>
            </a:extLst>
          </p:cNvPr>
          <p:cNvSpPr txBox="1"/>
          <p:nvPr/>
        </p:nvSpPr>
        <p:spPr>
          <a:xfrm>
            <a:off x="511542" y="3206320"/>
            <a:ext cx="359650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’Caring for Carers’ social, wellbeing and support groups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1-2-1 carer support worker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Lunch club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7DB09F-3AE7-90D1-65CB-65FB79D3ABCC}"/>
              </a:ext>
            </a:extLst>
          </p:cNvPr>
          <p:cNvSpPr txBox="1"/>
          <p:nvPr/>
        </p:nvSpPr>
        <p:spPr>
          <a:xfrm>
            <a:off x="5009165" y="916615"/>
            <a:ext cx="3215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B3005B"/>
                </a:solidFill>
              </a:rPr>
              <a:t>Adults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60F12-1B6E-674E-93C0-7CB1BAEEE8B5}"/>
              </a:ext>
            </a:extLst>
          </p:cNvPr>
          <p:cNvSpPr txBox="1"/>
          <p:nvPr/>
        </p:nvSpPr>
        <p:spPr>
          <a:xfrm>
            <a:off x="628647" y="999938"/>
            <a:ext cx="3215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B3005B"/>
                </a:solidFill>
              </a:rPr>
              <a:t>Children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78540-BC87-420C-DE27-847C5FD7B198}"/>
              </a:ext>
            </a:extLst>
          </p:cNvPr>
          <p:cNvSpPr txBox="1"/>
          <p:nvPr/>
        </p:nvSpPr>
        <p:spPr>
          <a:xfrm>
            <a:off x="628645" y="2763463"/>
            <a:ext cx="3215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B3005B"/>
                </a:solidFill>
              </a:rPr>
              <a:t>Carers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BF9432-4E9B-9CE1-571D-8F664C9E8D17}"/>
              </a:ext>
            </a:extLst>
          </p:cNvPr>
          <p:cNvSpPr txBox="1"/>
          <p:nvPr/>
        </p:nvSpPr>
        <p:spPr>
          <a:xfrm>
            <a:off x="511542" y="5144745"/>
            <a:ext cx="3215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B3005B"/>
                </a:solidFill>
              </a:rPr>
              <a:t>Health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F31658-221E-8A58-0D04-A89E0CD5EDE1}"/>
              </a:ext>
            </a:extLst>
          </p:cNvPr>
          <p:cNvSpPr txBox="1"/>
          <p:nvPr/>
        </p:nvSpPr>
        <p:spPr>
          <a:xfrm>
            <a:off x="511541" y="5539974"/>
            <a:ext cx="359650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Annual Health Checks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Workshops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024D"/>
                </a:solidFill>
              </a:rPr>
              <a:t>My Health</a:t>
            </a:r>
          </a:p>
          <a:p>
            <a:endParaRPr lang="en-US" dirty="0"/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FFDBC0DD-9C09-FDC6-E524-F62644D1B156}"/>
              </a:ext>
            </a:extLst>
          </p:cNvPr>
          <p:cNvSpPr/>
          <p:nvPr/>
        </p:nvSpPr>
        <p:spPr>
          <a:xfrm>
            <a:off x="4483977" y="5091548"/>
            <a:ext cx="2503420" cy="1516941"/>
          </a:xfrm>
          <a:prstGeom prst="roundRect">
            <a:avLst/>
          </a:prstGeom>
          <a:solidFill>
            <a:srgbClr val="F4D6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E521C-107D-78E9-9058-1F4E1C7E90B9}"/>
              </a:ext>
            </a:extLst>
          </p:cNvPr>
          <p:cNvSpPr txBox="1"/>
          <p:nvPr/>
        </p:nvSpPr>
        <p:spPr>
          <a:xfrm>
            <a:off x="4127932" y="5138762"/>
            <a:ext cx="3215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B3005B"/>
                </a:solidFill>
              </a:rPr>
              <a:t>Visiting </a:t>
            </a:r>
          </a:p>
          <a:p>
            <a:pPr algn="ctr"/>
            <a:r>
              <a:rPr lang="en-US" sz="2800" b="1" dirty="0">
                <a:solidFill>
                  <a:srgbClr val="B3005B"/>
                </a:solidFill>
              </a:rPr>
              <a:t>Service</a:t>
            </a:r>
          </a:p>
        </p:txBody>
      </p:sp>
    </p:spTree>
    <p:extLst>
      <p:ext uri="{BB962C8B-B14F-4D97-AF65-F5344CB8AC3E}">
        <p14:creationId xmlns:p14="http://schemas.microsoft.com/office/powerpoint/2010/main" val="1037831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F0C6C-59FC-8F1C-2C4D-EFD52DA62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B0EE33-DFEC-5A58-B581-B06238CA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24" y="34650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B3005B"/>
                </a:solidFill>
              </a:rPr>
              <a:t>Childrens</a:t>
            </a:r>
            <a:br>
              <a:rPr lang="en-US" dirty="0">
                <a:solidFill>
                  <a:srgbClr val="B3005B"/>
                </a:solidFill>
              </a:rPr>
            </a:br>
            <a:r>
              <a:rPr lang="en-US" dirty="0">
                <a:solidFill>
                  <a:srgbClr val="B3005B"/>
                </a:solidFill>
              </a:rPr>
              <a:t>Services</a:t>
            </a:r>
          </a:p>
        </p:txBody>
      </p:sp>
      <p:pic>
        <p:nvPicPr>
          <p:cNvPr id="8" name="Picture 7" descr="A person in a red uniform&#10;&#10;AI-generated content may be incorrect.">
            <a:extLst>
              <a:ext uri="{FF2B5EF4-FFF2-40B4-BE49-F238E27FC236}">
                <a16:creationId xmlns:a16="http://schemas.microsoft.com/office/drawing/2014/main" id="{A864D793-335E-4686-81CA-262B1B8C8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9" t="25786" r="26321" b="9937"/>
          <a:stretch/>
        </p:blipFill>
        <p:spPr>
          <a:xfrm rot="21297273">
            <a:off x="6569497" y="948202"/>
            <a:ext cx="2316198" cy="4408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group of people standing in front of a fire truck&#10;&#10;AI-generated content may be incorrect.">
            <a:extLst>
              <a:ext uri="{FF2B5EF4-FFF2-40B4-BE49-F238E27FC236}">
                <a16:creationId xmlns:a16="http://schemas.microsoft.com/office/drawing/2014/main" id="{DD5802B2-F366-A026-7799-42705AB73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r="4622" b="11069"/>
          <a:stretch/>
        </p:blipFill>
        <p:spPr>
          <a:xfrm>
            <a:off x="160446" y="1633626"/>
            <a:ext cx="6352497" cy="3349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Two girls holding up a piece of paper&#10;&#10;AI-generated content may be incorrect.">
            <a:extLst>
              <a:ext uri="{FF2B5EF4-FFF2-40B4-BE49-F238E27FC236}">
                <a16:creationId xmlns:a16="http://schemas.microsoft.com/office/drawing/2014/main" id="{C336F377-1B3C-33B3-46C6-62CE927F7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843" r="10296" b="35220"/>
          <a:stretch/>
        </p:blipFill>
        <p:spPr>
          <a:xfrm>
            <a:off x="3688432" y="4207157"/>
            <a:ext cx="3112713" cy="2476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Two girls standing in the woods&#10;&#10;AI-generated content may be incorrect.">
            <a:extLst>
              <a:ext uri="{FF2B5EF4-FFF2-40B4-BE49-F238E27FC236}">
                <a16:creationId xmlns:a16="http://schemas.microsoft.com/office/drawing/2014/main" id="{21B3B07D-94E2-9AD3-F3EC-DC0471D0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32522" r="23019" b="2237"/>
          <a:stretch/>
        </p:blipFill>
        <p:spPr>
          <a:xfrm>
            <a:off x="373438" y="4307451"/>
            <a:ext cx="2237104" cy="2473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65A2A9BB-D4DD-EE58-4C80-3D258BD6B1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4"/>
          <a:stretch/>
        </p:blipFill>
        <p:spPr>
          <a:xfrm rot="10800000">
            <a:off x="3336694" y="283363"/>
            <a:ext cx="3778370" cy="1678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child holding a ball in a gym&#10;&#10;AI-generated content may be incorrect.">
            <a:extLst>
              <a:ext uri="{FF2B5EF4-FFF2-40B4-BE49-F238E27FC236}">
                <a16:creationId xmlns:a16="http://schemas.microsoft.com/office/drawing/2014/main" id="{9AFF6B70-445C-BB94-5216-D166C6CFF2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3" t="47547" r="30189" b="8051"/>
          <a:stretch/>
        </p:blipFill>
        <p:spPr>
          <a:xfrm rot="288309">
            <a:off x="2719237" y="4775014"/>
            <a:ext cx="1026910" cy="175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801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people sitting at a table&#10;&#10;AI-generated content may be incorrect.">
            <a:extLst>
              <a:ext uri="{FF2B5EF4-FFF2-40B4-BE49-F238E27FC236}">
                <a16:creationId xmlns:a16="http://schemas.microsoft.com/office/drawing/2014/main" id="{959168FE-9CCB-1F47-E7AC-5036AE1FC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73" y="345722"/>
            <a:ext cx="2779863" cy="1853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and person giving each other high five&#10;&#10;AI-generated content may be incorrect.">
            <a:extLst>
              <a:ext uri="{FF2B5EF4-FFF2-40B4-BE49-F238E27FC236}">
                <a16:creationId xmlns:a16="http://schemas.microsoft.com/office/drawing/2014/main" id="{A0CB668F-6A4A-6770-F71F-F848C2A92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01" y="345722"/>
            <a:ext cx="2779863" cy="1853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group of people in a kitchen&#10;&#10;AI-generated content may be incorrect.">
            <a:extLst>
              <a:ext uri="{FF2B5EF4-FFF2-40B4-BE49-F238E27FC236}">
                <a16:creationId xmlns:a16="http://schemas.microsoft.com/office/drawing/2014/main" id="{90B00508-FDD2-B2BD-AB12-A9ECFDF5A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8" y="4441867"/>
            <a:ext cx="2779863" cy="1853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E0F34E91-AE1D-5073-69BA-81169B2C4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8" y="2393794"/>
            <a:ext cx="2779863" cy="1853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group of people sitting at a table writing on paper&#10;&#10;AI-generated content may be incorrect.">
            <a:extLst>
              <a:ext uri="{FF2B5EF4-FFF2-40B4-BE49-F238E27FC236}">
                <a16:creationId xmlns:a16="http://schemas.microsoft.com/office/drawing/2014/main" id="{F2B4FE72-D650-AF88-AEAA-D2347CD80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9" y="345722"/>
            <a:ext cx="2779862" cy="1853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person sitting in an office&#10;&#10;AI-generated content may be incorrect.">
            <a:extLst>
              <a:ext uri="{FF2B5EF4-FFF2-40B4-BE49-F238E27FC236}">
                <a16:creationId xmlns:a16="http://schemas.microsoft.com/office/drawing/2014/main" id="{DD7664D9-8117-B658-404E-F1162ECB1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73" y="4445463"/>
            <a:ext cx="2774469" cy="1849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675F510-A289-692C-4325-767C2D56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071" y="2502378"/>
            <a:ext cx="2774469" cy="18532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B3005B"/>
                </a:solidFill>
              </a:rPr>
              <a:t>Activity</a:t>
            </a:r>
            <a:br>
              <a:rPr lang="en-US" dirty="0">
                <a:solidFill>
                  <a:srgbClr val="B3005B"/>
                </a:solidFill>
              </a:rPr>
            </a:br>
            <a:r>
              <a:rPr lang="en-US" dirty="0">
                <a:solidFill>
                  <a:srgbClr val="B3005B"/>
                </a:solidFill>
              </a:rPr>
              <a:t>Learning</a:t>
            </a:r>
            <a:br>
              <a:rPr lang="en-US" dirty="0">
                <a:solidFill>
                  <a:srgbClr val="B3005B"/>
                </a:solidFill>
              </a:rPr>
            </a:br>
            <a:r>
              <a:rPr lang="en-US" dirty="0">
                <a:solidFill>
                  <a:srgbClr val="B3005B"/>
                </a:solidFill>
              </a:rPr>
              <a:t>Hub</a:t>
            </a:r>
          </a:p>
        </p:txBody>
      </p:sp>
      <p:pic>
        <p:nvPicPr>
          <p:cNvPr id="21" name="Picture 20" descr="A person in glasses holding a small object&#10;&#10;AI-generated content may be incorrect.">
            <a:extLst>
              <a:ext uri="{FF2B5EF4-FFF2-40B4-BE49-F238E27FC236}">
                <a16:creationId xmlns:a16="http://schemas.microsoft.com/office/drawing/2014/main" id="{9116D5A1-8200-18B9-92B5-D194A34A9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97" y="2393791"/>
            <a:ext cx="2779865" cy="1853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3523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7725C-8FA7-E63C-1E37-9D820B8E3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6FC364-EC00-30A7-0F80-677683B7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24" y="346508"/>
            <a:ext cx="3332659" cy="54418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B3005B"/>
                </a:solidFill>
              </a:rPr>
              <a:t>Evening and Weekend Activities</a:t>
            </a:r>
          </a:p>
        </p:txBody>
      </p:sp>
      <p:pic>
        <p:nvPicPr>
          <p:cNvPr id="5" name="Picture 4" descr="A person holding a bat&#10;&#10;AI-generated content may be incorrect.">
            <a:extLst>
              <a:ext uri="{FF2B5EF4-FFF2-40B4-BE49-F238E27FC236}">
                <a16:creationId xmlns:a16="http://schemas.microsoft.com/office/drawing/2014/main" id="{04E2E75D-F831-C95F-16A5-82C46392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r="32030"/>
          <a:stretch/>
        </p:blipFill>
        <p:spPr>
          <a:xfrm>
            <a:off x="3217653" y="346508"/>
            <a:ext cx="1673524" cy="1984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erson holding a phone to another person&#10;&#10;AI-generated content may be incorrect.">
            <a:extLst>
              <a:ext uri="{FF2B5EF4-FFF2-40B4-BE49-F238E27FC236}">
                <a16:creationId xmlns:a16="http://schemas.microsoft.com/office/drawing/2014/main" id="{184C6FC2-6D61-75CC-5493-68EEDDC14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278">
            <a:off x="3314576" y="2200596"/>
            <a:ext cx="3262726" cy="217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C96DE512-5DF7-E922-0EBC-412C407A6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"/>
          <a:stretch/>
        </p:blipFill>
        <p:spPr>
          <a:xfrm>
            <a:off x="3554083" y="4454262"/>
            <a:ext cx="2855343" cy="2031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erson holding a can&#10;&#10;AI-generated content may be incorrect.">
            <a:extLst>
              <a:ext uri="{FF2B5EF4-FFF2-40B4-BE49-F238E27FC236}">
                <a16:creationId xmlns:a16="http://schemas.microsoft.com/office/drawing/2014/main" id="{AC88D12B-72D0-765B-C646-81B17CD3C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 r="23019"/>
          <a:stretch/>
        </p:blipFill>
        <p:spPr>
          <a:xfrm>
            <a:off x="575108" y="346508"/>
            <a:ext cx="1810968" cy="132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erson in a black jacket holding a microphone&#10;&#10;AI-generated content may be incorrect.">
            <a:extLst>
              <a:ext uri="{FF2B5EF4-FFF2-40B4-BE49-F238E27FC236}">
                <a16:creationId xmlns:a16="http://schemas.microsoft.com/office/drawing/2014/main" id="{8D68BC59-FFF4-9545-894C-1947A44D1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2" t="13417" r="29905" b="31981"/>
          <a:stretch/>
        </p:blipFill>
        <p:spPr>
          <a:xfrm rot="21322685">
            <a:off x="5462106" y="197599"/>
            <a:ext cx="1929699" cy="205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person and person walking in a forest&#10;&#10;AI-generated content may be incorrect.">
            <a:extLst>
              <a:ext uri="{FF2B5EF4-FFF2-40B4-BE49-F238E27FC236}">
                <a16:creationId xmlns:a16="http://schemas.microsoft.com/office/drawing/2014/main" id="{06208259-E0D2-0295-A2CB-7DFFB56D25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6" t="29967" r="23112" b="414"/>
          <a:stretch/>
        </p:blipFill>
        <p:spPr>
          <a:xfrm>
            <a:off x="6895366" y="1338546"/>
            <a:ext cx="1984076" cy="1932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group of people walking on a path&#10;&#10;AI-generated content may be incorrect.">
            <a:extLst>
              <a:ext uri="{FF2B5EF4-FFF2-40B4-BE49-F238E27FC236}">
                <a16:creationId xmlns:a16="http://schemas.microsoft.com/office/drawing/2014/main" id="{6167F7FA-9931-6A2A-04F9-EF90CF7B7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8" t="16953" r="19434" b="3649"/>
          <a:stretch/>
        </p:blipFill>
        <p:spPr>
          <a:xfrm>
            <a:off x="6426955" y="3243848"/>
            <a:ext cx="1857194" cy="2207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person playing pool with a stick&#10;&#10;AI-generated content may be incorrect.">
            <a:extLst>
              <a:ext uri="{FF2B5EF4-FFF2-40B4-BE49-F238E27FC236}">
                <a16:creationId xmlns:a16="http://schemas.microsoft.com/office/drawing/2014/main" id="{992423FE-77E5-2DBD-7A05-4A7D4997E3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33179" r="26095"/>
          <a:stretch/>
        </p:blipFill>
        <p:spPr>
          <a:xfrm>
            <a:off x="675517" y="4325939"/>
            <a:ext cx="2489596" cy="2288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153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EA98B-8D31-EF7D-1E5D-48D760E4A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3C04FED2-CE86-9B72-5F1C-43115CF2E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798">
            <a:off x="292885" y="3369981"/>
            <a:ext cx="3312543" cy="2208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DEBC221F-2001-2C43-13CE-BB0E29F1A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18511" r="5471" b="20544"/>
          <a:stretch/>
        </p:blipFill>
        <p:spPr>
          <a:xfrm>
            <a:off x="135028" y="110495"/>
            <a:ext cx="4855663" cy="2331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A person and person standing together&#10;&#10;AI-generated content may be incorrect.">
            <a:extLst>
              <a:ext uri="{FF2B5EF4-FFF2-40B4-BE49-F238E27FC236}">
                <a16:creationId xmlns:a16="http://schemas.microsoft.com/office/drawing/2014/main" id="{DAA5A021-41E5-60CF-E9F6-2E7CE40B8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890">
            <a:off x="3423325" y="3713505"/>
            <a:ext cx="3046615" cy="2552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35BE4D96-4501-6144-4233-D98E82CC5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531">
            <a:off x="280972" y="1513586"/>
            <a:ext cx="3247846" cy="216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12C737-1A48-ADA8-A255-E789C95EF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28" y="5532437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B3005B"/>
                </a:solidFill>
              </a:rPr>
              <a:t>Carers </a:t>
            </a:r>
            <a:br>
              <a:rPr lang="en-US" dirty="0">
                <a:solidFill>
                  <a:srgbClr val="B3005B"/>
                </a:solidFill>
              </a:rPr>
            </a:br>
            <a:r>
              <a:rPr lang="en-US" dirty="0">
                <a:solidFill>
                  <a:srgbClr val="B3005B"/>
                </a:solidFill>
              </a:rPr>
              <a:t>Services</a:t>
            </a:r>
          </a:p>
        </p:txBody>
      </p:sp>
      <p:pic>
        <p:nvPicPr>
          <p:cNvPr id="7" name="Picture 6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E64AF19B-7FC9-BB53-1894-8A6497DC3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003">
            <a:off x="3221758" y="1541675"/>
            <a:ext cx="3631721" cy="2421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erson in a wheelchair with a person in a wheelchair&#10;&#10;AI-generated content may be incorrect.">
            <a:extLst>
              <a:ext uri="{FF2B5EF4-FFF2-40B4-BE49-F238E27FC236}">
                <a16:creationId xmlns:a16="http://schemas.microsoft.com/office/drawing/2014/main" id="{1370BFFA-968F-C083-6507-CE7D0D8B91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4" t="12595" r="29763" b="28395"/>
          <a:stretch/>
        </p:blipFill>
        <p:spPr>
          <a:xfrm rot="21340375">
            <a:off x="5771880" y="3430011"/>
            <a:ext cx="2125443" cy="2208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group of women standing together&#10;&#10;AI-generated content may be incorrect.">
            <a:extLst>
              <a:ext uri="{FF2B5EF4-FFF2-40B4-BE49-F238E27FC236}">
                <a16:creationId xmlns:a16="http://schemas.microsoft.com/office/drawing/2014/main" id="{9DF0F86D-88D6-1766-D79A-078827E60D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r="15303"/>
          <a:stretch/>
        </p:blipFill>
        <p:spPr>
          <a:xfrm>
            <a:off x="6848887" y="1771435"/>
            <a:ext cx="1863307" cy="1913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person and person standing in a gym&#10;&#10;AI-generated content may be incorrect.">
            <a:extLst>
              <a:ext uri="{FF2B5EF4-FFF2-40B4-BE49-F238E27FC236}">
                <a16:creationId xmlns:a16="http://schemas.microsoft.com/office/drawing/2014/main" id="{35258639-48FD-25DF-F929-1E5A06E7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6" t="15776" r="29181"/>
          <a:stretch/>
        </p:blipFill>
        <p:spPr>
          <a:xfrm rot="240314">
            <a:off x="7949736" y="3512129"/>
            <a:ext cx="1055099" cy="1520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Two women standing together in a gym&#10;&#10;AI-generated content may be incorrect.">
            <a:extLst>
              <a:ext uri="{FF2B5EF4-FFF2-40B4-BE49-F238E27FC236}">
                <a16:creationId xmlns:a16="http://schemas.microsoft.com/office/drawing/2014/main" id="{116BDDAF-D7B5-F9EF-527F-F58E29707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166">
            <a:off x="4886940" y="154376"/>
            <a:ext cx="1913194" cy="161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 descr="A person and person standing together&#10;&#10;AI-generated content may be incorrect.">
            <a:extLst>
              <a:ext uri="{FF2B5EF4-FFF2-40B4-BE49-F238E27FC236}">
                <a16:creationId xmlns:a16="http://schemas.microsoft.com/office/drawing/2014/main" id="{B12D10BA-8845-0DC2-87E7-5BECFD9426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6" t="6907" r="18822" b="19502"/>
          <a:stretch/>
        </p:blipFill>
        <p:spPr>
          <a:xfrm>
            <a:off x="6777275" y="116668"/>
            <a:ext cx="2056330" cy="189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3723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2F5BC79-C23B-47B7-89CA-8D5FB5141E98}" vid="{BF03BCD9-8CE0-43B5-B778-F22641A47C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Mencap Powerpoint Template</Template>
  <TotalTime>484</TotalTime>
  <Words>377</Words>
  <Application>Microsoft Office PowerPoint</Application>
  <PresentationFormat>On-screen Show (4:3)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Poppins</vt:lpstr>
      <vt:lpstr>Office Theme</vt:lpstr>
      <vt:lpstr>Sheffield Mencap and Gateway</vt:lpstr>
      <vt:lpstr>About us</vt:lpstr>
      <vt:lpstr>Our work</vt:lpstr>
      <vt:lpstr>Our values </vt:lpstr>
      <vt:lpstr>Our services</vt:lpstr>
      <vt:lpstr>Childrens Services</vt:lpstr>
      <vt:lpstr>Activity Learning Hub</vt:lpstr>
      <vt:lpstr>Evening and Weekend Activities</vt:lpstr>
      <vt:lpstr>Carers  Services</vt:lpstr>
      <vt:lpstr>Health  Services</vt:lpstr>
      <vt:lpstr>Get involved</vt:lpstr>
      <vt:lpstr>Find out 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Cook</dc:creator>
  <cp:lastModifiedBy>Maria Swift</cp:lastModifiedBy>
  <cp:revision>16</cp:revision>
  <dcterms:created xsi:type="dcterms:W3CDTF">2022-10-12T12:07:35Z</dcterms:created>
  <dcterms:modified xsi:type="dcterms:W3CDTF">2026-03-11T11:53:58Z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588358-c3f1-4695-a290-e2f70d15689d_Enabled">
    <vt:lpwstr>true</vt:lpwstr>
  </property>
  <property fmtid="{D5CDD505-2E9C-101B-9397-08002B2CF9AE}" pid="3" name="MSIP_Label_c8588358-c3f1-4695-a290-e2f70d15689d_SetDate">
    <vt:lpwstr>2026-03-11T11:53:43Z</vt:lpwstr>
  </property>
  <property fmtid="{D5CDD505-2E9C-101B-9397-08002B2CF9AE}" pid="4" name="MSIP_Label_c8588358-c3f1-4695-a290-e2f70d15689d_Method">
    <vt:lpwstr>Privileged</vt:lpwstr>
  </property>
  <property fmtid="{D5CDD505-2E9C-101B-9397-08002B2CF9AE}" pid="5" name="MSIP_Label_c8588358-c3f1-4695-a290-e2f70d15689d_Name">
    <vt:lpwstr>Official – General</vt:lpwstr>
  </property>
  <property fmtid="{D5CDD505-2E9C-101B-9397-08002B2CF9AE}" pid="6" name="MSIP_Label_c8588358-c3f1-4695-a290-e2f70d15689d_SiteId">
    <vt:lpwstr>a1ba59b9-7204-48d8-a360-7770245ad4a9</vt:lpwstr>
  </property>
  <property fmtid="{D5CDD505-2E9C-101B-9397-08002B2CF9AE}" pid="7" name="MSIP_Label_c8588358-c3f1-4695-a290-e2f70d15689d_ActionId">
    <vt:lpwstr>97261f38-a363-4a6a-9dcd-df39d96f2d19</vt:lpwstr>
  </property>
  <property fmtid="{D5CDD505-2E9C-101B-9397-08002B2CF9AE}" pid="8" name="MSIP_Label_c8588358-c3f1-4695-a290-e2f70d15689d_ContentBits">
    <vt:lpwstr>0</vt:lpwstr>
  </property>
  <property fmtid="{D5CDD505-2E9C-101B-9397-08002B2CF9AE}" pid="9" name="MSIP_Label_c8588358-c3f1-4695-a290-e2f70d15689d_Tag">
    <vt:lpwstr>10, 0, 1, 1</vt:lpwstr>
  </property>
</Properties>
</file>